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f7f3e1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4f7f3e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94272576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9427257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f7f3e16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4f7f3e16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424b8990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424b899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2ea11760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2ea1176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f7f3e16e_1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f7f3e16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4f7f3e16e_1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4f7f3e16e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424b8990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424b899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9427257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942725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f7f3e16e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f7f3e16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4f7f3e1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4f7f3e1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f7f3e16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f7f3e16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yflux.readthedocs.io/en/latest/egarch.html" TargetMode="External"/><Relationship Id="rId4" Type="http://schemas.openxmlformats.org/officeDocument/2006/relationships/hyperlink" Target="https://towardsdatascience.com/time-series-forecasting-with-2d-convolutions-4f1a0f33dff6" TargetMode="External"/><Relationship Id="rId5" Type="http://schemas.openxmlformats.org/officeDocument/2006/relationships/hyperlink" Target="https://deepdatascience.wordpress.com/2016/11/18/which-lstm-optimizer-to-use/" TargetMode="External"/><Relationship Id="rId6" Type="http://schemas.openxmlformats.org/officeDocument/2006/relationships/hyperlink" Target="https://towardsdatascience.com/metrics-to-evaluate-your-machine-learning-algorithm-f10ba6e38234" TargetMode="External"/><Relationship Id="rId7" Type="http://schemas.openxmlformats.org/officeDocument/2006/relationships/hyperlink" Target="https://pypi.org/project/yfinance/" TargetMode="External"/><Relationship Id="rId8" Type="http://schemas.openxmlformats.org/officeDocument/2006/relationships/hyperlink" Target="https://core.ac.uk/download/pdf/4233747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600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514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Beta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2769000"/>
            <a:ext cx="4045200" cy="18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models to </a:t>
            </a:r>
            <a:r>
              <a:rPr lang="en"/>
              <a:t>predict the best time to buy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sell Apple stock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398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6847150" y="1958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4939557" y="2159136"/>
            <a:ext cx="3836911" cy="1503799"/>
            <a:chOff x="1000025" y="2059300"/>
            <a:chExt cx="4156550" cy="1629075"/>
          </a:xfrm>
        </p:grpSpPr>
        <p:sp>
          <p:nvSpPr>
            <p:cNvPr id="111" name="Google Shape;111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idx="2" type="body"/>
          </p:nvPr>
        </p:nvSpPr>
        <p:spPr>
          <a:xfrm>
            <a:off x="6847150" y="1987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Buy or Sell?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987" y="2738000"/>
            <a:ext cx="6118550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786" y="792575"/>
            <a:ext cx="6098975" cy="19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>
            <p:ph idx="2" type="body"/>
          </p:nvPr>
        </p:nvSpPr>
        <p:spPr>
          <a:xfrm>
            <a:off x="367425" y="230400"/>
            <a:ext cx="4045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Beta-t-EGARCH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Model Training</a:t>
            </a:r>
            <a:endParaRPr sz="2600"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00" y="1276202"/>
            <a:ext cx="4621900" cy="33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37830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762000" y="76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 20/10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</a:t>
            </a:r>
            <a:r>
              <a:rPr lang="en" sz="2600"/>
              <a:t>- How did we measure performance?</a:t>
            </a:r>
            <a:endParaRPr sz="2600"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600" y="916275"/>
            <a:ext cx="5916483" cy="41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460950" y="579725"/>
            <a:ext cx="5952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Results of Back Tested Data and Real Time Performance</a:t>
            </a:r>
            <a:endParaRPr sz="2900"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469598"/>
            <a:ext cx="2753799" cy="16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227" y="3272525"/>
            <a:ext cx="6066999" cy="16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8131525" y="3417125"/>
            <a:ext cx="654000" cy="14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974" y="1654527"/>
            <a:ext cx="3894200" cy="12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1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5448050" y="111697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1799850" y="111697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COMPUTER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Model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3604200" y="3412500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GOOGLE CLOUD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Functions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 Translator API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5" name="Google Shape;255;p27"/>
          <p:cNvSpPr/>
          <p:nvPr/>
        </p:nvSpPr>
        <p:spPr>
          <a:xfrm rot="2882608">
            <a:off x="2602671" y="2690548"/>
            <a:ext cx="1082764" cy="54170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rot="-2241340">
            <a:off x="5659641" y="2644193"/>
            <a:ext cx="1082799" cy="541701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rot="-953">
            <a:off x="469071" y="1395087"/>
            <a:ext cx="1082700" cy="541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311700" y="1956150"/>
            <a:ext cx="9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YFinance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CSV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759500" y="2794350"/>
            <a:ext cx="9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Buy/Sell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6795800" y="2929450"/>
            <a:ext cx="11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Buy/Sell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Alpaca API Format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2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530913" y="884550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3530925" y="353032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COMPUTER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Model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457225" y="228952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YTicker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9" name="Google Shape;269;p28"/>
          <p:cNvSpPr/>
          <p:nvPr/>
        </p:nvSpPr>
        <p:spPr>
          <a:xfrm rot="1816003">
            <a:off x="2230503" y="3787220"/>
            <a:ext cx="1082682" cy="54154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 rot="-2216194">
            <a:off x="6040544" y="3787140"/>
            <a:ext cx="1082821" cy="54162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 rot="-8272484">
            <a:off x="6040609" y="1348482"/>
            <a:ext cx="1082812" cy="54184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 rot="5400000">
            <a:off x="4135463" y="2568052"/>
            <a:ext cx="1082700" cy="54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6399225" y="2289525"/>
            <a:ext cx="2334900" cy="12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GOOGLE CLOUD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Functions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Alpaca Translator API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ctrTitle"/>
          </p:nvPr>
        </p:nvSpPr>
        <p:spPr>
          <a:xfrm>
            <a:off x="598100" y="151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79" name="Google Shape;279;p29"/>
          <p:cNvSpPr txBox="1"/>
          <p:nvPr>
            <p:ph idx="1" type="subTitle"/>
          </p:nvPr>
        </p:nvSpPr>
        <p:spPr>
          <a:xfrm>
            <a:off x="598100" y="1000175"/>
            <a:ext cx="82221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 more data (RSI. MACD, Bolinger Bands … 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</a:t>
            </a:r>
            <a:r>
              <a:rPr lang="en" sz="2000"/>
              <a:t> SMA Intervals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ML Models 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combinations of models and technical analysis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 </a:t>
            </a:r>
            <a:r>
              <a:rPr lang="en" sz="2000"/>
              <a:t>performance</a:t>
            </a:r>
            <a:r>
              <a:rPr lang="en" sz="2000"/>
              <a:t> trackers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 the entire application in the cloud with redundancies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285" name="Google Shape;285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...and how to improve moving forward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1" name="Google Shape;291;p31"/>
          <p:cNvSpPr txBox="1"/>
          <p:nvPr>
            <p:ph idx="2" type="body"/>
          </p:nvPr>
        </p:nvSpPr>
        <p:spPr>
          <a:xfrm>
            <a:off x="4731300" y="724200"/>
            <a:ext cx="4215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https://pyflux.readthedocs.io/en/latest/egarch.html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https://towardsdatascience.com/time-series-forecasting-with-2d-convolutions-4f1a0f33dff6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https://deepdatascience.wordpress.com/2016/11/18/which-lstm-optimizer-to-use/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https://towardsdatascience.com/metrics-to-evaluate-your-machine-learning-algorithm-f10ba6e38234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https://pypi.org/project/yfinance/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https://core.ac.uk/download/pdf/42337476.pdf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p31"/>
          <p:cNvSpPr txBox="1"/>
          <p:nvPr/>
        </p:nvSpPr>
        <p:spPr>
          <a:xfrm>
            <a:off x="4939500" y="77700"/>
            <a:ext cx="21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ctrTitle"/>
          </p:nvPr>
        </p:nvSpPr>
        <p:spPr>
          <a:xfrm>
            <a:off x="598100" y="151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6" name="Google Shape;126;p14"/>
          <p:cNvSpPr txBox="1"/>
          <p:nvPr>
            <p:ph idx="1" type="subTitle"/>
          </p:nvPr>
        </p:nvSpPr>
        <p:spPr>
          <a:xfrm>
            <a:off x="598100" y="923975"/>
            <a:ext cx="82221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Overview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Search and Cleaning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ML </a:t>
            </a:r>
            <a:r>
              <a:rPr lang="en" sz="2000"/>
              <a:t>Models used  (RNN LSTM and Beta-t-EGARCH)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Applying SMA on predicted data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Backtesting </a:t>
            </a:r>
            <a:r>
              <a:rPr lang="en" sz="2000"/>
              <a:t>and</a:t>
            </a:r>
            <a:r>
              <a:rPr lang="en" sz="2000"/>
              <a:t> measuring results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Automation and future improvements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Challenges and future improvements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r>
              <a:rPr lang="en" sz="2600"/>
              <a:t> - </a:t>
            </a:r>
            <a:r>
              <a:rPr lang="en" u="sng"/>
              <a:t>Which is better?</a:t>
            </a:r>
            <a:endParaRPr u="sng"/>
          </a:p>
        </p:txBody>
      </p:sp>
      <p:grpSp>
        <p:nvGrpSpPr>
          <p:cNvPr id="132" name="Google Shape;132;p15"/>
          <p:cNvGrpSpPr/>
          <p:nvPr/>
        </p:nvGrpSpPr>
        <p:grpSpPr>
          <a:xfrm>
            <a:off x="812164" y="1807324"/>
            <a:ext cx="3629757" cy="2162923"/>
            <a:chOff x="431925" y="1304875"/>
            <a:chExt cx="2628925" cy="3416400"/>
          </a:xfrm>
        </p:grpSpPr>
        <p:sp>
          <p:nvSpPr>
            <p:cNvPr id="133" name="Google Shape;13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5"/>
          <p:cNvSpPr txBox="1"/>
          <p:nvPr>
            <p:ph idx="4294967295" type="body"/>
          </p:nvPr>
        </p:nvSpPr>
        <p:spPr>
          <a:xfrm>
            <a:off x="915013" y="1731150"/>
            <a:ext cx="34440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5"/>
          <p:cNvSpPr txBox="1"/>
          <p:nvPr>
            <p:ph idx="4294967295" type="body"/>
          </p:nvPr>
        </p:nvSpPr>
        <p:spPr>
          <a:xfrm>
            <a:off x="917638" y="2526625"/>
            <a:ext cx="34440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Buying and holding Apple stock?</a:t>
            </a:r>
            <a:endParaRPr sz="2000"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4702093" y="1807329"/>
            <a:ext cx="3629757" cy="2162923"/>
            <a:chOff x="431925" y="1304875"/>
            <a:chExt cx="2628925" cy="3416400"/>
          </a:xfrm>
        </p:grpSpPr>
        <p:sp>
          <p:nvSpPr>
            <p:cNvPr id="138" name="Google Shape;13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5"/>
          <p:cNvSpPr txBox="1"/>
          <p:nvPr>
            <p:ph idx="4294967295" type="body"/>
          </p:nvPr>
        </p:nvSpPr>
        <p:spPr>
          <a:xfrm>
            <a:off x="4804988" y="1731207"/>
            <a:ext cx="3444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 txBox="1"/>
          <p:nvPr>
            <p:ph idx="4294967295" type="body"/>
          </p:nvPr>
        </p:nvSpPr>
        <p:spPr>
          <a:xfrm>
            <a:off x="4794825" y="2568325"/>
            <a:ext cx="34443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Using ML to buy and sell Apple stock?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6" name="Google Shape;14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969266" y="1825131"/>
            <a:ext cx="126898" cy="378753"/>
            <a:chOff x="777447" y="1610215"/>
            <a:chExt cx="198900" cy="593656"/>
          </a:xfrm>
        </p:grpSpPr>
        <p:cxnSp>
          <p:nvCxnSpPr>
            <p:cNvPr id="149" name="Google Shape;14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340925" y="918825"/>
            <a:ext cx="2458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Gathering </a:t>
            </a:r>
            <a:r>
              <a:rPr lang="en" sz="1100"/>
              <a:t>closing</a:t>
            </a:r>
            <a:r>
              <a:rPr lang="en" sz="1100"/>
              <a:t> data for Apple and related companies</a:t>
            </a:r>
            <a:endParaRPr sz="1100"/>
          </a:p>
        </p:txBody>
      </p:sp>
      <p:sp>
        <p:nvSpPr>
          <p:cNvPr descr="Background pointer shape in timeline graphic" id="152" name="Google Shape;15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4" name="Google Shape;154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5" name="Google Shape;15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Forecast close price of Apple using LSTM model on last 5 years of lagged close prices of Apple and various relevant stocks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descr="Background pointer shape in timeline graphic" id="158" name="Google Shape;15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0" name="Google Shape;160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Use 20 and 10 days SMA for the predicted LSTM daily close result and report signal when they cross.</a:t>
            </a:r>
            <a:endParaRPr sz="1100"/>
          </a:p>
        </p:txBody>
      </p:sp>
      <p:sp>
        <p:nvSpPr>
          <p:cNvPr descr="Background pointer shape in timeline graphic" id="164" name="Google Shape;16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7" name="Google Shape;16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Apply those </a:t>
            </a:r>
            <a:r>
              <a:rPr lang="en" sz="1100"/>
              <a:t>signals</a:t>
            </a:r>
            <a:r>
              <a:rPr lang="en" sz="1100"/>
              <a:t> to </a:t>
            </a:r>
            <a:r>
              <a:rPr lang="en" sz="1100"/>
              <a:t>execute</a:t>
            </a:r>
            <a:r>
              <a:rPr lang="en" sz="1100"/>
              <a:t> the orders, backtest it </a:t>
            </a:r>
            <a:r>
              <a:rPr lang="en" sz="1100"/>
              <a:t>and</a:t>
            </a:r>
            <a:r>
              <a:rPr lang="en" sz="1100"/>
              <a:t> </a:t>
            </a:r>
            <a:r>
              <a:rPr lang="en" sz="1100"/>
              <a:t>report</a:t>
            </a:r>
            <a:r>
              <a:rPr lang="en" sz="1100"/>
              <a:t> results.</a:t>
            </a:r>
            <a:endParaRPr sz="1100"/>
          </a:p>
        </p:txBody>
      </p:sp>
      <p:sp>
        <p:nvSpPr>
          <p:cNvPr descr="Background pointer shape in timeline graphic" id="170" name="Google Shape;170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2" name="Google Shape;172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3" name="Google Shape;17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Deploy</a:t>
            </a:r>
            <a:r>
              <a:rPr lang="en" sz="1100"/>
              <a:t> a websocket to monitor intraday market and  take advantage of unexpected market moves.</a:t>
            </a:r>
            <a:endParaRPr sz="1100"/>
          </a:p>
        </p:txBody>
      </p:sp>
      <p:sp>
        <p:nvSpPr>
          <p:cNvPr id="176" name="Google Shape;176;p16"/>
          <p:cNvSpPr txBox="1"/>
          <p:nvPr/>
        </p:nvSpPr>
        <p:spPr>
          <a:xfrm>
            <a:off x="340925" y="385675"/>
            <a:ext cx="28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works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2600"/>
              <a:t>he Data - What inputs did our model learn from?</a:t>
            </a:r>
            <a:endParaRPr sz="2600"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94" y="1006676"/>
            <a:ext cx="8520602" cy="370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54575"/>
            <a:ext cx="8839204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838200"/>
            <a:ext cx="2873639" cy="27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2600"/>
              <a:t>he Data - What inputs did our model learn from?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265500" y="532375"/>
            <a:ext cx="21459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Models:</a:t>
            </a:r>
            <a:endParaRPr sz="2800"/>
          </a:p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320300" y="1937099"/>
            <a:ext cx="4045200" cy="24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Tensorflow LSTM model is widely used when trying to predict stock prices.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Since our data is autoregressive we used it to predict the closing price of Apple stock 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4786350" y="1118025"/>
            <a:ext cx="4045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Beta-t-EGARCH</a:t>
            </a:r>
            <a:endParaRPr sz="2800" u="sng"/>
          </a:p>
        </p:txBody>
      </p:sp>
      <p:sp>
        <p:nvSpPr>
          <p:cNvPr id="197" name="Google Shape;197;p19"/>
          <p:cNvSpPr txBox="1"/>
          <p:nvPr/>
        </p:nvSpPr>
        <p:spPr>
          <a:xfrm>
            <a:off x="320300" y="1174275"/>
            <a:ext cx="41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 LSTM</a:t>
            </a:r>
            <a:endParaRPr sz="2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 txBox="1"/>
          <p:nvPr>
            <p:ph idx="1" type="subTitle"/>
          </p:nvPr>
        </p:nvSpPr>
        <p:spPr>
          <a:xfrm>
            <a:off x="4786350" y="1937100"/>
            <a:ext cx="40452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Beta-t-EGARCH focuses primarily on stabilizing </a:t>
            </a:r>
            <a:r>
              <a:rPr lang="en" sz="1300">
                <a:solidFill>
                  <a:schemeClr val="lt1"/>
                </a:solidFill>
              </a:rPr>
              <a:t>volatility. 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Using Beta-t-EGARCH helps us identify outliers and not react sharply to large swings and random events - which will be helpful automating in the future. 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62" y="3162450"/>
            <a:ext cx="3007875" cy="16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6002100" y="3709975"/>
            <a:ext cx="161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PyFlux</a:t>
            </a:r>
            <a:endParaRPr sz="3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50" y="601075"/>
            <a:ext cx="7801300" cy="44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822375" y="102725"/>
            <a:ext cx="41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Tensorflow.Keras LSTM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50" y="1073425"/>
            <a:ext cx="8266599" cy="29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>
            <p:ph idx="2" type="body"/>
          </p:nvPr>
        </p:nvSpPr>
        <p:spPr>
          <a:xfrm>
            <a:off x="680575" y="238225"/>
            <a:ext cx="40452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Beta-t-EGARCH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