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354"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Progressive</a:t>
            </a:r>
            <a:endParaRPr/>
          </a:p>
          <a:p>
            <a:pPr marL="0" lvl="0" indent="0" algn="l" rtl="0">
              <a:spcBef>
                <a:spcPts val="0"/>
              </a:spcBef>
              <a:spcAft>
                <a:spcPts val="0"/>
              </a:spcAft>
              <a:buNone/>
            </a:pPr>
            <a:r>
              <a:rPr lang="zh-CN"/>
              <a:t>JavaScript Framework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bab0500b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bab0500b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ba8b61a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ba8b61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zh-CN" sz="1200">
                <a:solidFill>
                  <a:schemeClr val="dk1"/>
                </a:solidFill>
              </a:rPr>
              <a:t>This is a sample instance for loop directive. We created one list object which contains the numbers from 1 to 5. I set the v-for element in the view, which causes the viewmodel to render these five elements as the child elements of tag p sequentially.</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ba8b61aa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ba8b61aa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zh-CN" sz="1200">
                <a:solidFill>
                  <a:schemeClr val="dk1"/>
                </a:solidFill>
              </a:rPr>
              <a:t>This is what has been rendered by the model.</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bab0500b0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bab0500b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26c69a56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26c69a56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Here is a sample, </a:t>
            </a:r>
            <a:endParaRPr/>
          </a:p>
          <a:p>
            <a:pPr marL="0" lvl="0" indent="0" algn="l" rtl="0">
              <a:spcBef>
                <a:spcPts val="0"/>
              </a:spcBef>
              <a:spcAft>
                <a:spcPts val="0"/>
              </a:spcAft>
              <a:buNone/>
            </a:pPr>
            <a:r>
              <a:rPr lang="zh-CN"/>
              <a:t>in this simple web application, there is a text box (view) and users can be free to enter any value in it. We can see that the original view value is “hello binding”.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26c69a5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26c69a5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zh-CN" sz="1200">
                <a:solidFill>
                  <a:schemeClr val="dk1"/>
                </a:solidFill>
              </a:rPr>
              <a:t>In this sample video, we can see that: </a:t>
            </a:r>
            <a:endParaRPr sz="1200">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zh-CN" sz="1200">
                <a:solidFill>
                  <a:schemeClr val="dk1"/>
                </a:solidFill>
              </a:rPr>
              <a:t>if we change the view value to ‘hello binding123’, the model value would not be changed, which still is ‘hello binding’.</a:t>
            </a:r>
            <a:endParaRPr sz="1200">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zh-CN" sz="1200">
                <a:solidFill>
                  <a:schemeClr val="dk1"/>
                </a:solidFill>
              </a:rPr>
              <a:t>While after clicking the second button to change the model value to ‘goodbye’, it will affect and change the view value to ‘goodbye’.</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c4fb0eac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c4fb0eac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20f1138d3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20f1138d3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zh-CN" sz="1200">
                <a:solidFill>
                  <a:schemeClr val="dk1"/>
                </a:solidFill>
              </a:rPr>
              <a:t>In this sample video, we can see that: </a:t>
            </a:r>
            <a:endParaRPr sz="1200">
              <a:solidFill>
                <a:schemeClr val="dk1"/>
              </a:solidFill>
            </a:endParaRPr>
          </a:p>
          <a:p>
            <a:pPr marL="0" lvl="0" indent="0" algn="just" rtl="0">
              <a:lnSpc>
                <a:spcPct val="150000"/>
              </a:lnSpc>
              <a:spcBef>
                <a:spcPts val="0"/>
              </a:spcBef>
              <a:spcAft>
                <a:spcPts val="0"/>
              </a:spcAft>
              <a:buNone/>
            </a:pPr>
            <a:r>
              <a:rPr lang="zh-CN" sz="1200">
                <a:solidFill>
                  <a:schemeClr val="dk1"/>
                </a:solidFill>
              </a:rPr>
              <a:t>if we change the view value from ‘hello binding’ to ‘hello two way binding’, it will affect and change the model value at the same time. And then, after clicking the second button to change the model value to ‘goodbye’, it will also affect and change the view value to ‘goodbye’.</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bad0641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bad0641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bad06416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bad0641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164b62e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164b62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ba8b61aaa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ba8b61aaa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ba8b61aaa_5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ba8b61aaa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ba8b61aaa_5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ba8b61aaa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ba8b61aaa_5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ba8b61aaa_5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c4fb0ea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c4fb0ea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ba8b61aaa_5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ba8b61aaa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ba8b61aaa_5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ba8b61aaa_5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164b62ef5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164b62ef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164b62ef5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0164b62ef5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164b62ef5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0164b62ef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201d8951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201d895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400"/>
              </a:spcAft>
              <a:buClr>
                <a:schemeClr val="dk1"/>
              </a:buClr>
              <a:buSzPts val="1100"/>
              <a:buFont typeface="Arial"/>
              <a:buNone/>
            </a:pPr>
            <a:r>
              <a:rPr lang="zh-CN" sz="1350">
                <a:solidFill>
                  <a:srgbClr val="4B4B4B"/>
                </a:solidFill>
              </a:rPr>
              <a:t>For example. From Angular, it took similar templates with good syntax and the way it is easy to use in already existing projects.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ba2f0a2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ba2f0a2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ba2f0a2e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ba2f0a2e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164b62ef5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164b62ef5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164b62ef5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164b62ef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lnSpc>
                <a:spcPct val="115000"/>
              </a:lnSpc>
              <a:spcBef>
                <a:spcPts val="0"/>
              </a:spcBef>
              <a:spcAft>
                <a:spcPts val="0"/>
              </a:spcAft>
              <a:buClr>
                <a:schemeClr val="dk1"/>
              </a:buClr>
              <a:buSzPts val="1100"/>
              <a:buFont typeface="Arial"/>
              <a:buNone/>
            </a:pPr>
            <a:r>
              <a:rPr lang="zh-CN" sz="1800">
                <a:solidFill>
                  <a:srgbClr val="595959"/>
                </a:solidFill>
              </a:rPr>
              <a:t>You can use jQuery.js and Vue.js in the same project</a:t>
            </a:r>
            <a:endParaRPr sz="1800">
              <a:solidFill>
                <a:srgbClr val="595959"/>
              </a:solidFill>
            </a:endParaRPr>
          </a:p>
          <a:p>
            <a:pPr marL="0" lvl="0" indent="0" algn="l" rtl="0">
              <a:spcBef>
                <a:spcPts val="1200"/>
              </a:spcBef>
              <a:spcAft>
                <a:spcPts val="0"/>
              </a:spcAft>
              <a:buNone/>
            </a:pPr>
            <a:endParaRPr b="1"/>
          </a:p>
          <a:p>
            <a:pPr marL="0" lvl="0" indent="0" algn="l" rtl="0">
              <a:spcBef>
                <a:spcPts val="0"/>
              </a:spcBef>
              <a:spcAft>
                <a:spcPts val="0"/>
              </a:spcAft>
              <a:buNone/>
            </a:pPr>
            <a:r>
              <a:rPr lang="zh-CN" b="1"/>
              <a:t>Some pages use jQuery, other pages use vue</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201d8951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201d8951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zh-CN"/>
              <a:t>However, not everyone will want to use TS - in small to medium sized projects, introducing TS may not bring too many obvious advantages. In these cases, using Vue would be a better choice, as using Angular without TS can be challenging.</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zh-CN" b="1"/>
              <a:t>Flexibility</a:t>
            </a:r>
            <a:endParaRPr b="1"/>
          </a:p>
          <a:p>
            <a:pPr marL="0" lvl="0" indent="0" algn="l" rtl="0">
              <a:spcBef>
                <a:spcPts val="0"/>
              </a:spcBef>
              <a:spcAft>
                <a:spcPts val="0"/>
              </a:spcAft>
              <a:buClr>
                <a:schemeClr val="dk1"/>
              </a:buClr>
              <a:buSzPts val="1100"/>
              <a:buFont typeface="Arial"/>
              <a:buNone/>
            </a:pPr>
            <a:r>
              <a:rPr lang="zh-CN" b="1"/>
              <a:t>Vue is more flexible than Angular. Vue officially provides build tools to assist you in building your project, but it doesn't limit how you go about organizing your application code</a:t>
            </a:r>
            <a:endParaRPr b="1"/>
          </a:p>
          <a:p>
            <a:pPr marL="0" lvl="0" indent="0" algn="l" rtl="0">
              <a:spcBef>
                <a:spcPts val="0"/>
              </a:spcBef>
              <a:spcAft>
                <a:spcPts val="0"/>
              </a:spcAft>
              <a:buClr>
                <a:schemeClr val="dk1"/>
              </a:buClr>
              <a:buSzPts val="1100"/>
              <a:buFont typeface="Arial"/>
              <a:buNone/>
            </a:pPr>
            <a:endParaRPr b="1"/>
          </a:p>
          <a:p>
            <a:pPr marL="0" lvl="0" indent="0" algn="l" rtl="0">
              <a:spcBef>
                <a:spcPts val="0"/>
              </a:spcBef>
              <a:spcAft>
                <a:spcPts val="0"/>
              </a:spcAft>
              <a:buClr>
                <a:schemeClr val="dk1"/>
              </a:buClr>
              <a:buSzPts val="1100"/>
              <a:buFont typeface="Arial"/>
              <a:buNone/>
            </a:pPr>
            <a:r>
              <a:rPr lang="zh-CN" b="1"/>
              <a:t>The learning curve for Angular is very steep - as a framework, it has a much larger API area than Vue, and you therefore need to understand more concepts to start working efficiently. which makes it quite unfriendly to less experienced developers.</a:t>
            </a:r>
            <a:endParaRPr b="1"/>
          </a:p>
          <a:p>
            <a:pPr marL="0" lvl="0" indent="0" algn="l" rtl="0">
              <a:spcBef>
                <a:spcPts val="0"/>
              </a:spcBef>
              <a:spcAft>
                <a:spcPts val="0"/>
              </a:spcAft>
              <a:buNone/>
            </a:pP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201d8951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201d8951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201d8951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201d895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164b62ef5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164b62ef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c4fb0eac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c4fb0eac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url?sa=i&amp;url=https%3A%2F%2Fpositivethinking.tech%2Finsights%2Fvue-js-as-an-enterprise-solution%2F&amp;psig=AOvVaw2l8attxiKC1xI-81Lv_oUZ&amp;ust=1637002116470000&amp;source=images&amp;cd=vfe&amp;ved=0CAsQjRxqFwoTCPCM0KHCmPQCFQAAAAAdAAAAABA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bZAgZ7Iy0eJTkthLhamnTLsAo4Ql6Fsg/vie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drive.google.com/file/d/14eVhssOmEfulJqXjfVwf8trj-ZeQFc5e/view"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v3.vuejs.org/guide/instance.html#lifecycle-diagram"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v3.vuejs.org/guide/component-basics.html#base-example"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medium.com/noctorus/vue-js-one-way-data-binding-6cd2b6c493ec" TargetMode="External"/><Relationship Id="rId3" Type="http://schemas.openxmlformats.org/officeDocument/2006/relationships/hyperlink" Target="https://www.altexsoft.com/blog/engineering/pros-and-cons-of-vue-js/" TargetMode="External"/><Relationship Id="rId7" Type="http://schemas.openxmlformats.org/officeDocument/2006/relationships/hyperlink" Target="https://www.w3schools.com/whatis/whatis_vue.asp"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v3.vuejs.org/guide/introduction.html" TargetMode="External"/><Relationship Id="rId5" Type="http://schemas.openxmlformats.org/officeDocument/2006/relationships/hyperlink" Target="https://www.interactivated.me/blog/progressive-javascript-framework/" TargetMode="External"/><Relationship Id="rId4" Type="http://schemas.openxmlformats.org/officeDocument/2006/relationships/hyperlink" Target="https://medium.com/@rubeena.ajeed/introduction-to-vue-js-a16614f20f77" TargetMode="External"/><Relationship Id="rId9" Type="http://schemas.openxmlformats.org/officeDocument/2006/relationships/hyperlink" Target="https://www.netguru.com/blog/why-is-vue.js-growing-so-fast-4-reasons-behind-the-frameworks-succes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unpkg.com/vue@nex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cdn.jsdelivr.net/npm/vue@next/dis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93300" y="3337375"/>
            <a:ext cx="85206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zh-CN" sz="1280"/>
              <a:t>Team Butterfly: Adam Lechliter, Ben Mathys, Jing Wen, Lucas Wu, Songyuan Wu</a:t>
            </a:r>
            <a:endParaRPr sz="1280"/>
          </a:p>
        </p:txBody>
      </p:sp>
      <p:pic>
        <p:nvPicPr>
          <p:cNvPr id="55" name="Google Shape;55;p13">
            <a:hlinkClick r:id="rId3"/>
          </p:cNvPr>
          <p:cNvPicPr preferRelativeResize="0"/>
          <p:nvPr/>
        </p:nvPicPr>
        <p:blipFill>
          <a:blip r:embed="rId4">
            <a:alphaModFix/>
          </a:blip>
          <a:stretch>
            <a:fillRect/>
          </a:stretch>
        </p:blipFill>
        <p:spPr>
          <a:xfrm>
            <a:off x="2205200" y="922075"/>
            <a:ext cx="4215541" cy="252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370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Directive</a:t>
            </a:r>
            <a:endParaRPr/>
          </a:p>
        </p:txBody>
      </p:sp>
      <p:sp>
        <p:nvSpPr>
          <p:cNvPr id="112" name="Google Shape;112;p22"/>
          <p:cNvSpPr txBox="1">
            <a:spLocks noGrp="1"/>
          </p:cNvSpPr>
          <p:nvPr>
            <p:ph type="body" idx="1"/>
          </p:nvPr>
        </p:nvSpPr>
        <p:spPr>
          <a:xfrm>
            <a:off x="311700" y="12353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Conditional Directive</a:t>
            </a:r>
            <a:endParaRPr/>
          </a:p>
          <a:p>
            <a:pPr marL="457200" lvl="0" indent="-342900" algn="l" rtl="0">
              <a:spcBef>
                <a:spcPts val="0"/>
              </a:spcBef>
              <a:spcAft>
                <a:spcPts val="0"/>
              </a:spcAft>
              <a:buSzPts val="1800"/>
              <a:buChar char="●"/>
            </a:pPr>
            <a:r>
              <a:rPr lang="zh-CN"/>
              <a:t>v-if: control the rendering of an element bases on the truthiness of the expression value.</a:t>
            </a:r>
            <a:endParaRPr/>
          </a:p>
          <a:p>
            <a:pPr marL="457200" lvl="0" indent="-342900" algn="l" rtl="0">
              <a:spcBef>
                <a:spcPts val="0"/>
              </a:spcBef>
              <a:spcAft>
                <a:spcPts val="0"/>
              </a:spcAft>
              <a:buSzPts val="1800"/>
              <a:buChar char="●"/>
            </a:pPr>
            <a:r>
              <a:rPr lang="zh-CN"/>
              <a:t>v-show: control the displaying of an element based on a variable.</a:t>
            </a:r>
            <a:endParaRPr/>
          </a:p>
          <a:p>
            <a:pPr marL="457200" lvl="0" indent="-342900" algn="l" rtl="0">
              <a:spcBef>
                <a:spcPts val="0"/>
              </a:spcBef>
              <a:spcAft>
                <a:spcPts val="0"/>
              </a:spcAft>
              <a:buSzPts val="1800"/>
              <a:buChar char="●"/>
            </a:pPr>
            <a:r>
              <a:rPr lang="zh-CN"/>
              <a:t>v-else: used to indicate an “else block” for v-if.</a:t>
            </a:r>
            <a:endParaRPr/>
          </a:p>
          <a:p>
            <a:pPr marL="0" lvl="0" indent="0" algn="l" rtl="0">
              <a:spcBef>
                <a:spcPts val="0"/>
              </a:spcBef>
              <a:spcAft>
                <a:spcPts val="0"/>
              </a:spcAft>
              <a:buNone/>
            </a:pPr>
            <a:endParaRPr/>
          </a:p>
          <a:p>
            <a:pPr marL="0" lvl="0" indent="0" algn="l" rtl="0">
              <a:spcBef>
                <a:spcPts val="0"/>
              </a:spcBef>
              <a:spcAft>
                <a:spcPts val="0"/>
              </a:spcAft>
              <a:buNone/>
            </a:pPr>
            <a:r>
              <a:rPr lang="zh-CN"/>
              <a:t>Loop Directive</a:t>
            </a:r>
            <a:endParaRPr/>
          </a:p>
          <a:p>
            <a:pPr marL="457200" lvl="0" indent="-342900" algn="l" rtl="0">
              <a:spcBef>
                <a:spcPts val="0"/>
              </a:spcBef>
              <a:spcAft>
                <a:spcPts val="0"/>
              </a:spcAft>
              <a:buSzPts val="1800"/>
              <a:buChar char="●"/>
            </a:pPr>
            <a:r>
              <a:rPr lang="zh-CN"/>
              <a:t>v-for: render the element or template block multiple times based on the source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251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General Concepts -- Directive</a:t>
            </a:r>
            <a:endParaRPr/>
          </a:p>
          <a:p>
            <a:pPr marL="0" lvl="0" indent="0" algn="l" rtl="0">
              <a:spcBef>
                <a:spcPts val="0"/>
              </a:spcBef>
              <a:spcAft>
                <a:spcPts val="0"/>
              </a:spcAft>
              <a:buNone/>
            </a:pPr>
            <a:endParaRPr/>
          </a:p>
        </p:txBody>
      </p:sp>
      <p:sp>
        <p:nvSpPr>
          <p:cNvPr id="118" name="Google Shape;118;p23"/>
          <p:cNvSpPr txBox="1">
            <a:spLocks noGrp="1"/>
          </p:cNvSpPr>
          <p:nvPr>
            <p:ph type="body" idx="1"/>
          </p:nvPr>
        </p:nvSpPr>
        <p:spPr>
          <a:xfrm>
            <a:off x="311700" y="1152475"/>
            <a:ext cx="8520600" cy="3761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400">
              <a:solidFill>
                <a:schemeClr val="dk1"/>
              </a:solidFill>
              <a:latin typeface="Consolas"/>
              <a:ea typeface="Consolas"/>
              <a:cs typeface="Consolas"/>
              <a:sym typeface="Consolas"/>
            </a:endParaRPr>
          </a:p>
          <a:p>
            <a:pPr marL="0" lvl="0" indent="0" algn="l" rtl="0">
              <a:spcBef>
                <a:spcPts val="0"/>
              </a:spcBef>
              <a:spcAft>
                <a:spcPts val="1200"/>
              </a:spcAft>
              <a:buNone/>
            </a:pPr>
            <a:endParaRPr/>
          </a:p>
        </p:txBody>
      </p:sp>
      <p:sp>
        <p:nvSpPr>
          <p:cNvPr id="119" name="Google Shape;119;p23"/>
          <p:cNvSpPr txBox="1"/>
          <p:nvPr/>
        </p:nvSpPr>
        <p:spPr>
          <a:xfrm>
            <a:off x="737550" y="2571750"/>
            <a:ext cx="4467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chemeClr val="dk1"/>
                </a:solidFill>
                <a:latin typeface="Consolas"/>
                <a:ea typeface="Consolas"/>
                <a:cs typeface="Consolas"/>
                <a:sym typeface="Consolas"/>
              </a:rPr>
              <a:t>data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	return{</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msg: ‘Welcome to your Vue.js’,</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input: ‘hello binding’,</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show:true,</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list:[1,2,3,4,5]</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
        <p:nvSpPr>
          <p:cNvPr id="120" name="Google Shape;120;p23"/>
          <p:cNvSpPr txBox="1"/>
          <p:nvPr/>
        </p:nvSpPr>
        <p:spPr>
          <a:xfrm>
            <a:off x="737550" y="1407338"/>
            <a:ext cx="4467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chemeClr val="dk1"/>
                </a:solidFill>
                <a:latin typeface="Consolas"/>
                <a:ea typeface="Consolas"/>
                <a:cs typeface="Consolas"/>
                <a:sym typeface="Consolas"/>
              </a:rPr>
              <a:t>&lt;p v-for=”(item, i) in list”&gt;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	--index--{{i}}		--value--{{item}}</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&lt;/p&gt;</a:t>
            </a:r>
            <a:endParaRPr>
              <a:solidFill>
                <a:schemeClr val="dk1"/>
              </a:solidFill>
              <a:latin typeface="Consolas"/>
              <a:ea typeface="Consolas"/>
              <a:cs typeface="Consolas"/>
              <a:sym typeface="Consolas"/>
            </a:endParaRPr>
          </a:p>
        </p:txBody>
      </p:sp>
      <p:sp>
        <p:nvSpPr>
          <p:cNvPr id="121" name="Google Shape;121;p23"/>
          <p:cNvSpPr txBox="1"/>
          <p:nvPr/>
        </p:nvSpPr>
        <p:spPr>
          <a:xfrm>
            <a:off x="311700" y="824075"/>
            <a:ext cx="7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666666"/>
                </a:solidFill>
              </a:rPr>
              <a:t>The sample instance for v-for directive</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Directive</a:t>
            </a:r>
            <a:endParaRPr/>
          </a:p>
        </p:txBody>
      </p:sp>
      <p:pic>
        <p:nvPicPr>
          <p:cNvPr id="127" name="Google Shape;127;p24"/>
          <p:cNvPicPr preferRelativeResize="0"/>
          <p:nvPr/>
        </p:nvPicPr>
        <p:blipFill>
          <a:blip r:embed="rId3">
            <a:alphaModFix/>
          </a:blip>
          <a:stretch>
            <a:fillRect/>
          </a:stretch>
        </p:blipFill>
        <p:spPr>
          <a:xfrm>
            <a:off x="152400" y="1170125"/>
            <a:ext cx="8839197" cy="36106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One-way Binding</a:t>
            </a:r>
            <a:endParaRPr/>
          </a:p>
        </p:txBody>
      </p:sp>
      <p:sp>
        <p:nvSpPr>
          <p:cNvPr id="133" name="Google Shape;133;p25"/>
          <p:cNvSpPr txBox="1">
            <a:spLocks noGrp="1"/>
          </p:cNvSpPr>
          <p:nvPr>
            <p:ph type="body" idx="1"/>
          </p:nvPr>
        </p:nvSpPr>
        <p:spPr>
          <a:xfrm>
            <a:off x="311700" y="1152475"/>
            <a:ext cx="8520600" cy="1265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p:txBody>
      </p:sp>
      <p:sp>
        <p:nvSpPr>
          <p:cNvPr id="134" name="Google Shape;134;p25"/>
          <p:cNvSpPr txBox="1">
            <a:spLocks noGrp="1"/>
          </p:cNvSpPr>
          <p:nvPr>
            <p:ph type="body" idx="1"/>
          </p:nvPr>
        </p:nvSpPr>
        <p:spPr>
          <a:xfrm>
            <a:off x="554200" y="1152475"/>
            <a:ext cx="8520600" cy="126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135" name="Google Shape;135;p25"/>
          <p:cNvPicPr preferRelativeResize="0"/>
          <p:nvPr/>
        </p:nvPicPr>
        <p:blipFill>
          <a:blip r:embed="rId3">
            <a:alphaModFix/>
          </a:blip>
          <a:stretch>
            <a:fillRect/>
          </a:stretch>
        </p:blipFill>
        <p:spPr>
          <a:xfrm>
            <a:off x="2619675" y="1081425"/>
            <a:ext cx="3519050" cy="2243400"/>
          </a:xfrm>
          <a:prstGeom prst="rect">
            <a:avLst/>
          </a:prstGeom>
          <a:noFill/>
          <a:ln>
            <a:noFill/>
          </a:ln>
        </p:spPr>
      </p:pic>
      <p:sp>
        <p:nvSpPr>
          <p:cNvPr id="136" name="Google Shape;136;p25"/>
          <p:cNvSpPr txBox="1"/>
          <p:nvPr/>
        </p:nvSpPr>
        <p:spPr>
          <a:xfrm>
            <a:off x="395675" y="3618475"/>
            <a:ext cx="80835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zh-CN" sz="1800">
                <a:solidFill>
                  <a:schemeClr val="dk2"/>
                </a:solidFill>
              </a:rPr>
              <a:t>One way data flow means that the model is the single source of truth</a:t>
            </a:r>
            <a:endParaRPr sz="1800">
              <a:solidFill>
                <a:schemeClr val="dk2"/>
              </a:solidFill>
            </a:endParaRPr>
          </a:p>
          <a:p>
            <a:pPr marL="457200" lvl="0" indent="-342900" algn="l" rtl="0">
              <a:spcBef>
                <a:spcPts val="0"/>
              </a:spcBef>
              <a:spcAft>
                <a:spcPts val="0"/>
              </a:spcAft>
              <a:buClr>
                <a:schemeClr val="dk2"/>
              </a:buClr>
              <a:buSzPts val="1800"/>
              <a:buChar char="●"/>
            </a:pPr>
            <a:r>
              <a:rPr lang="zh-CN" sz="1800">
                <a:solidFill>
                  <a:schemeClr val="dk2"/>
                </a:solidFill>
              </a:rPr>
              <a:t>Only the model has the access to change the app’s state</a:t>
            </a:r>
            <a:endParaRPr sz="1800">
              <a:solidFill>
                <a:schemeClr val="dk2"/>
              </a:solidFill>
            </a:endParaRPr>
          </a:p>
          <a:p>
            <a:pPr marL="457200" lvl="0" indent="-342900" algn="l" rtl="0">
              <a:spcBef>
                <a:spcPts val="0"/>
              </a:spcBef>
              <a:spcAft>
                <a:spcPts val="0"/>
              </a:spcAft>
              <a:buClr>
                <a:schemeClr val="dk2"/>
              </a:buClr>
              <a:buSzPts val="1800"/>
              <a:buChar char="●"/>
            </a:pPr>
            <a:r>
              <a:rPr lang="zh-CN" sz="1800">
                <a:solidFill>
                  <a:schemeClr val="dk2"/>
                </a:solidFill>
              </a:rPr>
              <a:t>v-bind is used for one-way data binding</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One-way Binding</a:t>
            </a:r>
            <a:endParaRPr/>
          </a:p>
        </p:txBody>
      </p:sp>
      <p:sp>
        <p:nvSpPr>
          <p:cNvPr id="142" name="Google Shape;142;p26"/>
          <p:cNvSpPr txBox="1">
            <a:spLocks noGrp="1"/>
          </p:cNvSpPr>
          <p:nvPr>
            <p:ph type="body" idx="1"/>
          </p:nvPr>
        </p:nvSpPr>
        <p:spPr>
          <a:xfrm>
            <a:off x="311700" y="1152475"/>
            <a:ext cx="8520600" cy="1265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p:txBody>
      </p:sp>
      <p:sp>
        <p:nvSpPr>
          <p:cNvPr id="143" name="Google Shape;143;p26"/>
          <p:cNvSpPr txBox="1">
            <a:spLocks noGrp="1"/>
          </p:cNvSpPr>
          <p:nvPr>
            <p:ph type="body" idx="1"/>
          </p:nvPr>
        </p:nvSpPr>
        <p:spPr>
          <a:xfrm>
            <a:off x="554200" y="1152475"/>
            <a:ext cx="8520600" cy="126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144" name="Google Shape;144;p26"/>
          <p:cNvPicPr preferRelativeResize="0"/>
          <p:nvPr/>
        </p:nvPicPr>
        <p:blipFill>
          <a:blip r:embed="rId3">
            <a:alphaModFix/>
          </a:blip>
          <a:stretch>
            <a:fillRect/>
          </a:stretch>
        </p:blipFill>
        <p:spPr>
          <a:xfrm>
            <a:off x="1109625" y="1347950"/>
            <a:ext cx="6924750" cy="321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One-way Binding</a:t>
            </a:r>
            <a:endParaRPr/>
          </a:p>
        </p:txBody>
      </p:sp>
      <p:sp>
        <p:nvSpPr>
          <p:cNvPr id="150" name="Google Shape;150;p27"/>
          <p:cNvSpPr txBox="1">
            <a:spLocks noGrp="1"/>
          </p:cNvSpPr>
          <p:nvPr>
            <p:ph type="body" idx="1"/>
          </p:nvPr>
        </p:nvSpPr>
        <p:spPr>
          <a:xfrm>
            <a:off x="311700" y="1152475"/>
            <a:ext cx="8520600" cy="1265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p:txBody>
      </p:sp>
      <p:sp>
        <p:nvSpPr>
          <p:cNvPr id="151" name="Google Shape;151;p27"/>
          <p:cNvSpPr txBox="1">
            <a:spLocks noGrp="1"/>
          </p:cNvSpPr>
          <p:nvPr>
            <p:ph type="body" idx="1"/>
          </p:nvPr>
        </p:nvSpPr>
        <p:spPr>
          <a:xfrm>
            <a:off x="554200" y="1152475"/>
            <a:ext cx="8520600" cy="126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152" name="Google Shape;152;p27" title="one-way binding.mp4">
            <a:hlinkClick r:id="rId3"/>
          </p:cNvPr>
          <p:cNvPicPr preferRelativeResize="0"/>
          <p:nvPr/>
        </p:nvPicPr>
        <p:blipFill>
          <a:blip r:embed="rId4">
            <a:alphaModFix/>
          </a:blip>
          <a:stretch>
            <a:fillRect/>
          </a:stretch>
        </p:blipFill>
        <p:spPr>
          <a:xfrm>
            <a:off x="1107038" y="1358550"/>
            <a:ext cx="6929924" cy="3254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327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Two-way Binding</a:t>
            </a:r>
            <a:endParaRPr/>
          </a:p>
        </p:txBody>
      </p:sp>
      <p:sp>
        <p:nvSpPr>
          <p:cNvPr id="158" name="Google Shape;158;p28"/>
          <p:cNvSpPr txBox="1">
            <a:spLocks noGrp="1"/>
          </p:cNvSpPr>
          <p:nvPr>
            <p:ph type="body" idx="1"/>
          </p:nvPr>
        </p:nvSpPr>
        <p:spPr>
          <a:xfrm>
            <a:off x="311700" y="1152475"/>
            <a:ext cx="8520600" cy="126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
        <p:nvSpPr>
          <p:cNvPr id="159" name="Google Shape;159;p28"/>
          <p:cNvSpPr txBox="1"/>
          <p:nvPr/>
        </p:nvSpPr>
        <p:spPr>
          <a:xfrm>
            <a:off x="145775" y="3292575"/>
            <a:ext cx="8520600" cy="18471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15000"/>
              </a:lnSpc>
              <a:spcBef>
                <a:spcPts val="0"/>
              </a:spcBef>
              <a:spcAft>
                <a:spcPts val="0"/>
              </a:spcAft>
              <a:buClr>
                <a:schemeClr val="dk2"/>
              </a:buClr>
              <a:buSzPts val="1600"/>
              <a:buChar char="●"/>
            </a:pPr>
            <a:r>
              <a:rPr lang="zh-CN" sz="1600">
                <a:solidFill>
                  <a:schemeClr val="dk2"/>
                </a:solidFill>
              </a:rPr>
              <a:t>v-model is used for two-way data binding</a:t>
            </a:r>
            <a:endParaRPr sz="1600">
              <a:solidFill>
                <a:schemeClr val="dk2"/>
              </a:solidFill>
            </a:endParaRPr>
          </a:p>
          <a:p>
            <a:pPr marL="457200" marR="0" lvl="0" indent="-330200" algn="just" rtl="0">
              <a:lnSpc>
                <a:spcPct val="115000"/>
              </a:lnSpc>
              <a:spcBef>
                <a:spcPts val="0"/>
              </a:spcBef>
              <a:spcAft>
                <a:spcPts val="0"/>
              </a:spcAft>
              <a:buClr>
                <a:schemeClr val="dk2"/>
              </a:buClr>
              <a:buSzPts val="1600"/>
              <a:buChar char="●"/>
            </a:pPr>
            <a:r>
              <a:rPr lang="zh-CN" sz="1600">
                <a:solidFill>
                  <a:schemeClr val="dk2"/>
                </a:solidFill>
              </a:rPr>
              <a:t>Binding to text input elements</a:t>
            </a:r>
            <a:endParaRPr sz="1600">
              <a:solidFill>
                <a:schemeClr val="dk2"/>
              </a:solidFill>
            </a:endParaRPr>
          </a:p>
          <a:p>
            <a:pPr marL="914400" marR="0" lvl="1" indent="-330200" algn="just" rtl="0">
              <a:lnSpc>
                <a:spcPct val="115000"/>
              </a:lnSpc>
              <a:spcBef>
                <a:spcPts val="0"/>
              </a:spcBef>
              <a:spcAft>
                <a:spcPts val="0"/>
              </a:spcAft>
              <a:buClr>
                <a:schemeClr val="dk2"/>
              </a:buClr>
              <a:buSzPts val="1600"/>
              <a:buChar char="○"/>
            </a:pPr>
            <a:r>
              <a:rPr lang="zh-CN" sz="1600">
                <a:solidFill>
                  <a:schemeClr val="dk2"/>
                </a:solidFill>
              </a:rPr>
              <a:t>To bind the value of an input element to a property of the component’s data.</a:t>
            </a:r>
            <a:endParaRPr sz="1600">
              <a:solidFill>
                <a:schemeClr val="dk2"/>
              </a:solidFill>
            </a:endParaRPr>
          </a:p>
          <a:p>
            <a:pPr marL="457200" marR="0" lvl="0" indent="-330200" algn="just" rtl="0">
              <a:lnSpc>
                <a:spcPct val="115000"/>
              </a:lnSpc>
              <a:spcBef>
                <a:spcPts val="0"/>
              </a:spcBef>
              <a:spcAft>
                <a:spcPts val="0"/>
              </a:spcAft>
              <a:buClr>
                <a:schemeClr val="dk2"/>
              </a:buClr>
              <a:buSzPts val="1600"/>
              <a:buChar char="●"/>
            </a:pPr>
            <a:r>
              <a:rPr lang="zh-CN" sz="1600">
                <a:solidFill>
                  <a:schemeClr val="dk2"/>
                </a:solidFill>
              </a:rPr>
              <a:t>Binding to checkboxes and radio buttons</a:t>
            </a:r>
            <a:endParaRPr sz="1600">
              <a:solidFill>
                <a:schemeClr val="dk2"/>
              </a:solidFill>
            </a:endParaRPr>
          </a:p>
          <a:p>
            <a:pPr marL="914400" marR="0" lvl="1" indent="-330200" algn="just" rtl="0">
              <a:lnSpc>
                <a:spcPct val="115000"/>
              </a:lnSpc>
              <a:spcBef>
                <a:spcPts val="0"/>
              </a:spcBef>
              <a:spcAft>
                <a:spcPts val="0"/>
              </a:spcAft>
              <a:buClr>
                <a:schemeClr val="dk2"/>
              </a:buClr>
              <a:buSzPts val="1600"/>
              <a:buChar char="○"/>
            </a:pPr>
            <a:r>
              <a:rPr lang="zh-CN" sz="1600">
                <a:solidFill>
                  <a:schemeClr val="dk2"/>
                </a:solidFill>
              </a:rPr>
              <a:t>A checkbox binding will either be true or false.</a:t>
            </a:r>
            <a:endParaRPr sz="1600">
              <a:solidFill>
                <a:schemeClr val="dk2"/>
              </a:solidFill>
            </a:endParaRPr>
          </a:p>
          <a:p>
            <a:pPr marL="914400" marR="0" lvl="1" indent="-330200" algn="just" rtl="0">
              <a:lnSpc>
                <a:spcPct val="115000"/>
              </a:lnSpc>
              <a:spcBef>
                <a:spcPts val="0"/>
              </a:spcBef>
              <a:spcAft>
                <a:spcPts val="0"/>
              </a:spcAft>
              <a:buClr>
                <a:schemeClr val="dk2"/>
              </a:buClr>
              <a:buSzPts val="1600"/>
              <a:buChar char="○"/>
            </a:pPr>
            <a:r>
              <a:rPr lang="zh-CN" sz="1600">
                <a:solidFill>
                  <a:schemeClr val="dk2"/>
                </a:solidFill>
              </a:rPr>
              <a:t>A radio button binding will be whatever the contents of its value property is.</a:t>
            </a:r>
            <a:endParaRPr sz="1600">
              <a:solidFill>
                <a:schemeClr val="dk2"/>
              </a:solidFill>
            </a:endParaRPr>
          </a:p>
        </p:txBody>
      </p:sp>
      <p:pic>
        <p:nvPicPr>
          <p:cNvPr id="160" name="Google Shape;160;p28"/>
          <p:cNvPicPr preferRelativeResize="0"/>
          <p:nvPr/>
        </p:nvPicPr>
        <p:blipFill>
          <a:blip r:embed="rId3">
            <a:alphaModFix/>
          </a:blip>
          <a:stretch>
            <a:fillRect/>
          </a:stretch>
        </p:blipFill>
        <p:spPr>
          <a:xfrm>
            <a:off x="2937900" y="1152475"/>
            <a:ext cx="2936350" cy="212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327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Two-way Binding</a:t>
            </a:r>
            <a:endParaRPr/>
          </a:p>
        </p:txBody>
      </p:sp>
      <p:sp>
        <p:nvSpPr>
          <p:cNvPr id="166" name="Google Shape;166;p29"/>
          <p:cNvSpPr txBox="1">
            <a:spLocks noGrp="1"/>
          </p:cNvSpPr>
          <p:nvPr>
            <p:ph type="body" idx="1"/>
          </p:nvPr>
        </p:nvSpPr>
        <p:spPr>
          <a:xfrm>
            <a:off x="311700" y="1152475"/>
            <a:ext cx="8520600" cy="126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167" name="Google Shape;167;p29" title="two-way binding.mp4">
            <a:hlinkClick r:id="rId3"/>
          </p:cNvPr>
          <p:cNvPicPr preferRelativeResize="0"/>
          <p:nvPr/>
        </p:nvPicPr>
        <p:blipFill>
          <a:blip r:embed="rId4">
            <a:alphaModFix/>
          </a:blip>
          <a:stretch>
            <a:fillRect/>
          </a:stretch>
        </p:blipFill>
        <p:spPr>
          <a:xfrm>
            <a:off x="1107050" y="1152475"/>
            <a:ext cx="6929924" cy="336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Components</a:t>
            </a:r>
            <a:endParaRPr/>
          </a:p>
        </p:txBody>
      </p:sp>
      <p:sp>
        <p:nvSpPr>
          <p:cNvPr id="173" name="Google Shape;17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SzPts val="1800"/>
              <a:buChar char="●"/>
            </a:pPr>
            <a:r>
              <a:rPr lang="zh-CN"/>
              <a:t>Reusing Components: Components are reusable instances with a name, which could be reused as many times as you want</a:t>
            </a:r>
            <a:endParaRPr/>
          </a:p>
          <a:p>
            <a:pPr marL="457200" marR="0" lvl="0" indent="-342900" algn="l" rtl="0">
              <a:lnSpc>
                <a:spcPct val="115000"/>
              </a:lnSpc>
              <a:spcBef>
                <a:spcPts val="0"/>
              </a:spcBef>
              <a:spcAft>
                <a:spcPts val="0"/>
              </a:spcAft>
              <a:buSzPts val="1800"/>
              <a:buChar char="●"/>
            </a:pPr>
            <a:r>
              <a:rPr lang="zh-CN"/>
              <a:t>Organizing components: It’s common for an app to be organized into a tree of nested components. To use these components in templates, they must be registered into certain way that Vue knows about them</a:t>
            </a:r>
            <a:endParaRPr/>
          </a:p>
          <a:p>
            <a:pPr marL="914400" marR="0" lvl="0" indent="-342900" algn="l" rtl="0">
              <a:lnSpc>
                <a:spcPct val="115000"/>
              </a:lnSpc>
              <a:spcBef>
                <a:spcPts val="0"/>
              </a:spcBef>
              <a:spcAft>
                <a:spcPts val="0"/>
              </a:spcAft>
              <a:buSzPts val="1800"/>
              <a:buChar char="❖"/>
            </a:pPr>
            <a:r>
              <a:rPr lang="zh-CN"/>
              <a:t>global registration</a:t>
            </a:r>
            <a:endParaRPr/>
          </a:p>
          <a:p>
            <a:pPr marL="914400" marR="0" lvl="0" indent="-342900" algn="l" rtl="0">
              <a:lnSpc>
                <a:spcPct val="115000"/>
              </a:lnSpc>
              <a:spcBef>
                <a:spcPts val="0"/>
              </a:spcBef>
              <a:spcAft>
                <a:spcPts val="0"/>
              </a:spcAft>
              <a:buSzPts val="1800"/>
              <a:buChar char="❖"/>
            </a:pPr>
            <a:r>
              <a:rPr lang="zh-CN"/>
              <a:t>local registration</a:t>
            </a:r>
            <a:endParaRPr/>
          </a:p>
          <a:p>
            <a:pPr marL="457200" marR="0" lvl="0" indent="-342900" algn="l" rtl="0">
              <a:lnSpc>
                <a:spcPct val="115000"/>
              </a:lnSpc>
              <a:spcBef>
                <a:spcPts val="0"/>
              </a:spcBef>
              <a:spcAft>
                <a:spcPts val="0"/>
              </a:spcAft>
              <a:buSzPts val="1800"/>
              <a:buChar char="●"/>
            </a:pPr>
            <a:r>
              <a:rPr lang="zh-CN"/>
              <a:t>Props: Props are custom attributes you can register on a component. When a value is passed to a prop attribute, it becomes a property on that component instance which is accessible within the template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The Difference</a:t>
            </a:r>
            <a:endParaRPr/>
          </a:p>
        </p:txBody>
      </p:sp>
      <p:sp>
        <p:nvSpPr>
          <p:cNvPr id="179" name="Google Shape;179;p31"/>
          <p:cNvSpPr txBox="1">
            <a:spLocks noGrp="1"/>
          </p:cNvSpPr>
          <p:nvPr>
            <p:ph type="body" idx="1"/>
          </p:nvPr>
        </p:nvSpPr>
        <p:spPr>
          <a:xfrm>
            <a:off x="311700" y="1152475"/>
            <a:ext cx="4260300" cy="302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700">
                <a:solidFill>
                  <a:schemeClr val="dk1"/>
                </a:solidFill>
              </a:rPr>
              <a:t>Code reuse without component:</a:t>
            </a:r>
            <a:endParaRPr sz="1700">
              <a:solidFill>
                <a:schemeClr val="dk1"/>
              </a:solidFill>
            </a:endParaRPr>
          </a:p>
          <a:p>
            <a:pPr marL="457200" lvl="0" indent="-336550" algn="l" rtl="0">
              <a:spcBef>
                <a:spcPts val="1200"/>
              </a:spcBef>
              <a:spcAft>
                <a:spcPts val="0"/>
              </a:spcAft>
              <a:buClr>
                <a:schemeClr val="dk1"/>
              </a:buClr>
              <a:buSzPts val="1700"/>
              <a:buChar char="●"/>
            </a:pPr>
            <a:r>
              <a:rPr lang="zh-CN" sz="1700">
                <a:solidFill>
                  <a:schemeClr val="dk1"/>
                </a:solidFill>
              </a:rPr>
              <a:t>Copy code directly to the file.</a:t>
            </a:r>
            <a:endParaRPr sz="1700">
              <a:solidFill>
                <a:schemeClr val="dk1"/>
              </a:solidFill>
            </a:endParaRPr>
          </a:p>
          <a:p>
            <a:pPr marL="457200" lvl="0" indent="-336550" algn="l" rtl="0">
              <a:spcBef>
                <a:spcPts val="0"/>
              </a:spcBef>
              <a:spcAft>
                <a:spcPts val="0"/>
              </a:spcAft>
              <a:buClr>
                <a:schemeClr val="dk1"/>
              </a:buClr>
              <a:buSzPts val="1700"/>
              <a:buChar char="●"/>
            </a:pPr>
            <a:r>
              <a:rPr lang="zh-CN" sz="1700">
                <a:solidFill>
                  <a:schemeClr val="dk1"/>
                </a:solidFill>
              </a:rPr>
              <a:t>Research the code carefully worrying about some code will mess up the whole project</a:t>
            </a:r>
            <a:endParaRPr sz="1700">
              <a:solidFill>
                <a:schemeClr val="dk1"/>
              </a:solidFill>
            </a:endParaRPr>
          </a:p>
          <a:p>
            <a:pPr marL="457200" lvl="0" indent="-336550" algn="l" rtl="0">
              <a:spcBef>
                <a:spcPts val="0"/>
              </a:spcBef>
              <a:spcAft>
                <a:spcPts val="0"/>
              </a:spcAft>
              <a:buClr>
                <a:schemeClr val="dk1"/>
              </a:buClr>
              <a:buSzPts val="1700"/>
              <a:buChar char="●"/>
            </a:pPr>
            <a:r>
              <a:rPr lang="zh-CN" sz="1700">
                <a:solidFill>
                  <a:schemeClr val="dk1"/>
                </a:solidFill>
              </a:rPr>
              <a:t>High coupling</a:t>
            </a:r>
            <a:endParaRPr sz="1700">
              <a:solidFill>
                <a:schemeClr val="dk1"/>
              </a:solidFill>
            </a:endParaRPr>
          </a:p>
        </p:txBody>
      </p:sp>
      <p:cxnSp>
        <p:nvCxnSpPr>
          <p:cNvPr id="180" name="Google Shape;180;p31"/>
          <p:cNvCxnSpPr/>
          <p:nvPr/>
        </p:nvCxnSpPr>
        <p:spPr>
          <a:xfrm>
            <a:off x="4696800" y="1097625"/>
            <a:ext cx="38400" cy="3790500"/>
          </a:xfrm>
          <a:prstGeom prst="straightConnector1">
            <a:avLst/>
          </a:prstGeom>
          <a:noFill/>
          <a:ln w="9525" cap="flat" cmpd="sng">
            <a:solidFill>
              <a:schemeClr val="dk2"/>
            </a:solidFill>
            <a:prstDash val="solid"/>
            <a:round/>
            <a:headEnd type="none" w="med" len="med"/>
            <a:tailEnd type="none" w="med" len="med"/>
          </a:ln>
        </p:spPr>
      </p:cxnSp>
      <p:sp>
        <p:nvSpPr>
          <p:cNvPr id="181" name="Google Shape;181;p31"/>
          <p:cNvSpPr txBox="1"/>
          <p:nvPr/>
        </p:nvSpPr>
        <p:spPr>
          <a:xfrm>
            <a:off x="5041400" y="1097625"/>
            <a:ext cx="3509700" cy="238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zh-CN" sz="2400">
                <a:solidFill>
                  <a:schemeClr val="dk1"/>
                </a:solidFill>
              </a:rPr>
              <a:t>  </a:t>
            </a:r>
            <a:r>
              <a:rPr lang="zh-CN" sz="1700">
                <a:solidFill>
                  <a:schemeClr val="dk1"/>
                </a:solidFill>
              </a:rPr>
              <a:t> Code reuse with component</a:t>
            </a:r>
            <a:endParaRPr sz="1700">
              <a:solidFill>
                <a:schemeClr val="dk1"/>
              </a:solidFill>
            </a:endParaRPr>
          </a:p>
          <a:p>
            <a:pPr marL="457200" marR="0" lvl="0" indent="-336550" algn="l" rtl="0">
              <a:lnSpc>
                <a:spcPct val="115000"/>
              </a:lnSpc>
              <a:spcBef>
                <a:spcPts val="1200"/>
              </a:spcBef>
              <a:spcAft>
                <a:spcPts val="0"/>
              </a:spcAft>
              <a:buClr>
                <a:schemeClr val="dk1"/>
              </a:buClr>
              <a:buSzPts val="1700"/>
              <a:buChar char="●"/>
            </a:pPr>
            <a:r>
              <a:rPr lang="zh-CN" sz="1700">
                <a:solidFill>
                  <a:schemeClr val="dk1"/>
                </a:solidFill>
              </a:rPr>
              <a:t>Just use tags in the file</a:t>
            </a:r>
            <a:endParaRPr sz="1700">
              <a:solidFill>
                <a:schemeClr val="dk1"/>
              </a:solidFill>
            </a:endParaRPr>
          </a:p>
          <a:p>
            <a:pPr marL="457200" marR="0" lvl="0" indent="-336550" algn="l" rtl="0">
              <a:lnSpc>
                <a:spcPct val="115000"/>
              </a:lnSpc>
              <a:spcBef>
                <a:spcPts val="0"/>
              </a:spcBef>
              <a:spcAft>
                <a:spcPts val="0"/>
              </a:spcAft>
              <a:buClr>
                <a:schemeClr val="dk1"/>
              </a:buClr>
              <a:buSzPts val="1700"/>
              <a:buChar char="●"/>
            </a:pPr>
            <a:r>
              <a:rPr lang="zh-CN" sz="1700">
                <a:solidFill>
                  <a:schemeClr val="dk1"/>
                </a:solidFill>
              </a:rPr>
              <a:t>Without any worry about the inner code</a:t>
            </a:r>
            <a:endParaRPr sz="1700">
              <a:solidFill>
                <a:schemeClr val="dk1"/>
              </a:solidFill>
            </a:endParaRPr>
          </a:p>
          <a:p>
            <a:pPr marL="457200" marR="0" lvl="0" indent="-336550" algn="l" rtl="0">
              <a:lnSpc>
                <a:spcPct val="115000"/>
              </a:lnSpc>
              <a:spcBef>
                <a:spcPts val="0"/>
              </a:spcBef>
              <a:spcAft>
                <a:spcPts val="0"/>
              </a:spcAft>
              <a:buClr>
                <a:schemeClr val="dk1"/>
              </a:buClr>
              <a:buSzPts val="1700"/>
              <a:buChar char="●"/>
            </a:pPr>
            <a:r>
              <a:rPr lang="zh-CN" sz="1700">
                <a:solidFill>
                  <a:schemeClr val="dk1"/>
                </a:solidFill>
              </a:rPr>
              <a:t>Low coupling</a:t>
            </a:r>
            <a:endParaRPr sz="1700">
              <a:solidFill>
                <a:schemeClr val="dk1"/>
              </a:solidFill>
            </a:endParaRPr>
          </a:p>
          <a:p>
            <a:pPr marL="0" marR="0" lvl="0" indent="0" algn="l" rtl="0">
              <a:lnSpc>
                <a:spcPct val="115000"/>
              </a:lnSpc>
              <a:spcBef>
                <a:spcPts val="1200"/>
              </a:spcBef>
              <a:spcAft>
                <a:spcPts val="1200"/>
              </a:spcAft>
              <a:buNone/>
            </a:pP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romanUcPeriod"/>
            </a:pPr>
            <a:r>
              <a:rPr lang="zh-CN"/>
              <a:t>About Vue.js</a:t>
            </a:r>
            <a:endParaRPr/>
          </a:p>
          <a:p>
            <a:pPr marL="914400" lvl="1" indent="-317500" algn="l" rtl="0">
              <a:spcBef>
                <a:spcPts val="0"/>
              </a:spcBef>
              <a:spcAft>
                <a:spcPts val="0"/>
              </a:spcAft>
              <a:buSzPts val="1400"/>
              <a:buAutoNum type="arabicPeriod"/>
            </a:pPr>
            <a:r>
              <a:rPr lang="zh-CN"/>
              <a:t>History</a:t>
            </a:r>
            <a:endParaRPr/>
          </a:p>
          <a:p>
            <a:pPr marL="914400" lvl="1" indent="-317500" algn="l" rtl="0">
              <a:spcBef>
                <a:spcPts val="0"/>
              </a:spcBef>
              <a:spcAft>
                <a:spcPts val="0"/>
              </a:spcAft>
              <a:buSzPts val="1400"/>
              <a:buAutoNum type="arabicPeriod"/>
            </a:pPr>
            <a:r>
              <a:rPr lang="zh-CN"/>
              <a:t>Setup</a:t>
            </a:r>
            <a:endParaRPr/>
          </a:p>
          <a:p>
            <a:pPr marL="457200" lvl="0" indent="-342900" algn="l" rtl="0">
              <a:spcBef>
                <a:spcPts val="0"/>
              </a:spcBef>
              <a:spcAft>
                <a:spcPts val="0"/>
              </a:spcAft>
              <a:buSzPts val="1800"/>
              <a:buAutoNum type="romanUcPeriod"/>
            </a:pPr>
            <a:r>
              <a:rPr lang="zh-CN"/>
              <a:t>General Concepts</a:t>
            </a:r>
            <a:endParaRPr/>
          </a:p>
          <a:p>
            <a:pPr marL="914400" lvl="1" indent="-317500" algn="l" rtl="0">
              <a:spcBef>
                <a:spcPts val="0"/>
              </a:spcBef>
              <a:spcAft>
                <a:spcPts val="0"/>
              </a:spcAft>
              <a:buSzPts val="1400"/>
              <a:buAutoNum type="arabicPeriod"/>
            </a:pPr>
            <a:r>
              <a:rPr lang="zh-CN"/>
              <a:t>Creating an Application Instance</a:t>
            </a:r>
            <a:endParaRPr/>
          </a:p>
          <a:p>
            <a:pPr marL="914400" lvl="1" indent="-317500" algn="l" rtl="0">
              <a:spcBef>
                <a:spcPts val="0"/>
              </a:spcBef>
              <a:spcAft>
                <a:spcPts val="0"/>
              </a:spcAft>
              <a:buSzPts val="1400"/>
              <a:buAutoNum type="arabicPeriod"/>
            </a:pPr>
            <a:r>
              <a:rPr lang="zh-CN"/>
              <a:t>Directive</a:t>
            </a:r>
            <a:endParaRPr/>
          </a:p>
          <a:p>
            <a:pPr marL="914400" lvl="1" indent="-317500" algn="l" rtl="0">
              <a:spcBef>
                <a:spcPts val="0"/>
              </a:spcBef>
              <a:spcAft>
                <a:spcPts val="0"/>
              </a:spcAft>
              <a:buSzPts val="1400"/>
              <a:buAutoNum type="arabicPeriod"/>
            </a:pPr>
            <a:r>
              <a:rPr lang="zh-CN"/>
              <a:t>One-way Binding</a:t>
            </a:r>
            <a:endParaRPr/>
          </a:p>
          <a:p>
            <a:pPr marL="914400" lvl="1" indent="-317500" algn="l" rtl="0">
              <a:spcBef>
                <a:spcPts val="0"/>
              </a:spcBef>
              <a:spcAft>
                <a:spcPts val="0"/>
              </a:spcAft>
              <a:buSzPts val="1400"/>
              <a:buAutoNum type="arabicPeriod"/>
            </a:pPr>
            <a:r>
              <a:rPr lang="zh-CN"/>
              <a:t>Two-way Binding</a:t>
            </a:r>
            <a:endParaRPr/>
          </a:p>
          <a:p>
            <a:pPr marL="914400" lvl="1" indent="-317500" algn="l" rtl="0">
              <a:spcBef>
                <a:spcPts val="0"/>
              </a:spcBef>
              <a:spcAft>
                <a:spcPts val="0"/>
              </a:spcAft>
              <a:buSzPts val="1400"/>
              <a:buAutoNum type="arabicPeriod"/>
            </a:pPr>
            <a:r>
              <a:rPr lang="zh-CN"/>
              <a:t>Components</a:t>
            </a:r>
            <a:endParaRPr/>
          </a:p>
          <a:p>
            <a:pPr marL="914400" lvl="1" indent="-317500" algn="l" rtl="0">
              <a:spcBef>
                <a:spcPts val="0"/>
              </a:spcBef>
              <a:spcAft>
                <a:spcPts val="0"/>
              </a:spcAft>
              <a:buSzPts val="1400"/>
              <a:buAutoNum type="arabicPeriod"/>
            </a:pPr>
            <a:r>
              <a:rPr lang="zh-CN"/>
              <a:t>Lifecycle Hooks</a:t>
            </a:r>
            <a:endParaRPr/>
          </a:p>
          <a:p>
            <a:pPr marL="457200" lvl="0" indent="-342900" algn="l" rtl="0">
              <a:spcBef>
                <a:spcPts val="0"/>
              </a:spcBef>
              <a:spcAft>
                <a:spcPts val="0"/>
              </a:spcAft>
              <a:buSzPts val="1800"/>
              <a:buAutoNum type="romanUcPeriod"/>
            </a:pPr>
            <a:r>
              <a:rPr lang="zh-CN"/>
              <a:t>Pros and Cons</a:t>
            </a:r>
            <a:endParaRPr/>
          </a:p>
          <a:p>
            <a:pPr marL="457200" lvl="0" indent="-342900" algn="l" rtl="0">
              <a:spcBef>
                <a:spcPts val="0"/>
              </a:spcBef>
              <a:spcAft>
                <a:spcPts val="0"/>
              </a:spcAft>
              <a:buSzPts val="1800"/>
              <a:buAutoNum type="romanUcPeriod"/>
            </a:pPr>
            <a:r>
              <a:rPr lang="zh-CN"/>
              <a:t>Examples</a:t>
            </a:r>
            <a:endParaRPr/>
          </a:p>
          <a:p>
            <a:pPr marL="457200" lvl="0" indent="-342900" algn="l" rtl="0">
              <a:spcBef>
                <a:spcPts val="0"/>
              </a:spcBef>
              <a:spcAft>
                <a:spcPts val="0"/>
              </a:spcAft>
              <a:buSzPts val="1800"/>
              <a:buAutoNum type="romanUcPeriod"/>
            </a:pPr>
            <a:r>
              <a:rPr lang="zh-C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Example</a:t>
            </a:r>
            <a:endParaRPr/>
          </a:p>
        </p:txBody>
      </p:sp>
      <p:sp>
        <p:nvSpPr>
          <p:cNvPr id="187" name="Google Shape;187;p32"/>
          <p:cNvSpPr txBox="1">
            <a:spLocks noGrp="1"/>
          </p:cNvSpPr>
          <p:nvPr>
            <p:ph type="body" idx="1"/>
          </p:nvPr>
        </p:nvSpPr>
        <p:spPr>
          <a:xfrm>
            <a:off x="224200" y="1181650"/>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45833"/>
              <a:buFont typeface="Arial"/>
              <a:buNone/>
            </a:pPr>
            <a:r>
              <a:rPr lang="zh-CN" sz="2400">
                <a:solidFill>
                  <a:schemeClr val="dk1"/>
                </a:solidFill>
              </a:rPr>
              <a:t>1.Install the component by npm:</a:t>
            </a:r>
            <a:r>
              <a:rPr lang="zh-CN" sz="2400">
                <a:solidFill>
                  <a:srgbClr val="00B0F0"/>
                </a:solidFill>
              </a:rPr>
              <a:t>npm install vue-fullcalendar</a:t>
            </a:r>
            <a:endParaRPr sz="2400">
              <a:solidFill>
                <a:srgbClr val="00B0F0"/>
              </a:solidFill>
            </a:endParaRPr>
          </a:p>
          <a:p>
            <a:pPr marL="0" lvl="0" indent="0" algn="l" rtl="0">
              <a:spcBef>
                <a:spcPts val="0"/>
              </a:spcBef>
              <a:spcAft>
                <a:spcPts val="0"/>
              </a:spcAft>
              <a:buNone/>
            </a:pPr>
            <a:r>
              <a:rPr lang="zh-CN" sz="2400">
                <a:solidFill>
                  <a:schemeClr val="dk1"/>
                </a:solidFill>
              </a:rPr>
              <a:t>2.Import and register the component in main.js</a:t>
            </a:r>
            <a:endParaRPr sz="2400">
              <a:solidFill>
                <a:schemeClr val="dk1"/>
              </a:solidFill>
            </a:endParaRPr>
          </a:p>
          <a:p>
            <a:pPr marL="0" lvl="0" indent="0" algn="l" rtl="0">
              <a:spcBef>
                <a:spcPts val="0"/>
              </a:spcBef>
              <a:spcAft>
                <a:spcPts val="0"/>
              </a:spcAft>
              <a:buNone/>
            </a:pPr>
            <a:r>
              <a:rPr lang="zh-CN" sz="2400">
                <a:solidFill>
                  <a:schemeClr val="dk1"/>
                </a:solidFill>
              </a:rPr>
              <a:t>	</a:t>
            </a:r>
            <a:r>
              <a:rPr lang="zh-CN" sz="1967">
                <a:solidFill>
                  <a:schemeClr val="dk1"/>
                </a:solidFill>
              </a:rPr>
              <a:t>import fullCalendar from ‘vue-fullcalendar’</a:t>
            </a:r>
            <a:endParaRPr sz="1967">
              <a:solidFill>
                <a:schemeClr val="dk1"/>
              </a:solidFill>
            </a:endParaRPr>
          </a:p>
          <a:p>
            <a:pPr marL="0" lvl="0" indent="0" algn="l" rtl="0">
              <a:spcBef>
                <a:spcPts val="0"/>
              </a:spcBef>
              <a:spcAft>
                <a:spcPts val="0"/>
              </a:spcAft>
              <a:buNone/>
            </a:pPr>
            <a:r>
              <a:rPr lang="zh-CN" sz="1967">
                <a:solidFill>
                  <a:schemeClr val="dk1"/>
                </a:solidFill>
              </a:rPr>
              <a:t>	Vue.component(‘full-calendar’, fullCalendar)</a:t>
            </a:r>
            <a:endParaRPr sz="1967">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zh-CN" sz="2400">
                <a:solidFill>
                  <a:schemeClr val="dk1"/>
                </a:solidFill>
              </a:rPr>
              <a:t>3.Just use &lt;full-calendar&gt; tag in our vue frontend file.</a:t>
            </a:r>
            <a:endParaRPr sz="2400">
              <a:solidFill>
                <a:schemeClr val="dk1"/>
              </a:solidFill>
            </a:endParaRPr>
          </a:p>
          <a:p>
            <a:pPr marL="0" lvl="0" indent="0" algn="l" rtl="0">
              <a:spcBef>
                <a:spcPts val="0"/>
              </a:spcBef>
              <a:spcAft>
                <a:spcPts val="0"/>
              </a:spcAft>
              <a:buNone/>
            </a:pPr>
            <a:r>
              <a:rPr lang="zh-CN" sz="2400">
                <a:solidFill>
                  <a:schemeClr val="dk1"/>
                </a:solidFill>
              </a:rPr>
              <a:t>	</a:t>
            </a:r>
            <a:r>
              <a:rPr lang="zh-CN" sz="1967">
                <a:solidFill>
                  <a:schemeClr val="dk1"/>
                </a:solidFill>
              </a:rPr>
              <a:t>&lt;full-calendar&gt;&lt;/full-calendar&gt;</a:t>
            </a:r>
            <a:endParaRPr sz="1967">
              <a:solidFill>
                <a:schemeClr val="dk1"/>
              </a:solidFill>
            </a:endParaRPr>
          </a:p>
          <a:p>
            <a:pPr marL="0" lvl="0" indent="0" algn="l" rtl="0">
              <a:spcBef>
                <a:spcPts val="0"/>
              </a:spcBef>
              <a:spcAft>
                <a:spcPts val="0"/>
              </a:spcAft>
              <a:buClr>
                <a:schemeClr val="dk1"/>
              </a:buClr>
              <a:buSzPct val="45833"/>
              <a:buFont typeface="Arial"/>
              <a:buNone/>
            </a:pPr>
            <a:endParaRPr sz="24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3" name="Google Shape;19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4" name="Google Shape;194;p33"/>
          <p:cNvPicPr preferRelativeResize="0"/>
          <p:nvPr/>
        </p:nvPicPr>
        <p:blipFill>
          <a:blip r:embed="rId3">
            <a:alphaModFix/>
          </a:blip>
          <a:stretch>
            <a:fillRect/>
          </a:stretch>
        </p:blipFill>
        <p:spPr>
          <a:xfrm>
            <a:off x="6175" y="-87500"/>
            <a:ext cx="9131648" cy="5468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p:nvPr/>
        </p:nvSpPr>
        <p:spPr>
          <a:xfrm>
            <a:off x="818650" y="4542800"/>
            <a:ext cx="44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t>&lt;</a:t>
            </a:r>
            <a:r>
              <a:rPr lang="zh-CN">
                <a:solidFill>
                  <a:schemeClr val="dk1"/>
                </a:solidFill>
                <a:latin typeface="Consolas"/>
                <a:ea typeface="Consolas"/>
                <a:cs typeface="Consolas"/>
                <a:sym typeface="Consolas"/>
              </a:rPr>
              <a:t>full</a:t>
            </a:r>
            <a:r>
              <a:rPr lang="zh-CN"/>
              <a:t>-calendar: events=”events”&gt;&lt;/full-calendar&gt;</a:t>
            </a:r>
            <a:endParaRPr/>
          </a:p>
        </p:txBody>
      </p:sp>
      <p:sp>
        <p:nvSpPr>
          <p:cNvPr id="200" name="Google Shape;200;p34"/>
          <p:cNvSpPr txBox="1"/>
          <p:nvPr/>
        </p:nvSpPr>
        <p:spPr>
          <a:xfrm>
            <a:off x="818650" y="780400"/>
            <a:ext cx="3135600" cy="2570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events: [</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title  :  ‘event1’,</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start :   ‘2021-11-10’</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cssClass : ‘family’,</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YOUR_DATA : {}</a:t>
            </a:r>
            <a:endParaRPr sz="1500">
              <a:solidFill>
                <a:schemeClr val="dk1"/>
              </a:solidFill>
            </a:endParaRPr>
          </a:p>
          <a:p>
            <a:pPr marL="0" lvl="0" indent="0" algn="l" rtl="0">
              <a:lnSpc>
                <a:spcPct val="90000"/>
              </a:lnSpc>
              <a:spcBef>
                <a:spcPts val="1000"/>
              </a:spcBef>
              <a:spcAft>
                <a:spcPts val="0"/>
              </a:spcAft>
              <a:buNone/>
            </a:pPr>
            <a:r>
              <a:rPr lang="zh-CN" sz="1500">
                <a:solidFill>
                  <a:schemeClr val="dk1"/>
                </a:solidFill>
              </a:rPr>
              <a:t>	},</a:t>
            </a:r>
            <a:endParaRPr/>
          </a:p>
        </p:txBody>
      </p:sp>
      <p:sp>
        <p:nvSpPr>
          <p:cNvPr id="201" name="Google Shape;201;p34"/>
          <p:cNvSpPr txBox="1"/>
          <p:nvPr/>
        </p:nvSpPr>
        <p:spPr>
          <a:xfrm>
            <a:off x="4572000" y="1106838"/>
            <a:ext cx="3135600" cy="2929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title  :  ‘event2’,</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start :   ‘2021-11-13’,</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end  : ‘2021-11-15’,</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cssClass :[ ‘family’, ‘career’],</a:t>
            </a:r>
            <a:endParaRPr sz="15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1500">
                <a:solidFill>
                  <a:schemeClr val="dk1"/>
                </a:solidFill>
              </a:rPr>
              <a:t>	YOUR_DATA : {}</a:t>
            </a:r>
            <a:endParaRPr sz="1500">
              <a:solidFill>
                <a:schemeClr val="dk1"/>
              </a:solidFill>
            </a:endParaRPr>
          </a:p>
          <a:p>
            <a:pPr marL="0" lvl="0" indent="0" algn="l" rtl="0">
              <a:lnSpc>
                <a:spcPct val="90000"/>
              </a:lnSpc>
              <a:spcBef>
                <a:spcPts val="1000"/>
              </a:spcBef>
              <a:spcAft>
                <a:spcPts val="0"/>
              </a:spcAft>
              <a:buNone/>
            </a:pPr>
            <a:r>
              <a:rPr lang="zh-CN" sz="1500">
                <a:solidFill>
                  <a:schemeClr val="dk1"/>
                </a:solidFill>
              </a:rPr>
              <a:t>	},</a:t>
            </a:r>
            <a:endParaRPr sz="1500">
              <a:solidFill>
                <a:schemeClr val="dk1"/>
              </a:solidFill>
            </a:endParaRPr>
          </a:p>
          <a:p>
            <a:pPr marL="0" lvl="0" indent="0" algn="l" rtl="0">
              <a:lnSpc>
                <a:spcPct val="90000"/>
              </a:lnSpc>
              <a:spcBef>
                <a:spcPts val="1000"/>
              </a:spcBef>
              <a:spcAft>
                <a:spcPts val="0"/>
              </a:spcAft>
              <a:buNone/>
            </a:pPr>
            <a:r>
              <a:rPr lang="zh-CN" sz="1500">
                <a:solidFill>
                  <a:schemeClr val="dk1"/>
                </a:solidFill>
              </a:rPr>
              <a:t>]</a:t>
            </a:r>
            <a:endParaRPr/>
          </a:p>
        </p:txBody>
      </p:sp>
      <p:sp>
        <p:nvSpPr>
          <p:cNvPr id="202" name="Google Shape;202;p34"/>
          <p:cNvSpPr txBox="1"/>
          <p:nvPr/>
        </p:nvSpPr>
        <p:spPr>
          <a:xfrm>
            <a:off x="181325" y="139000"/>
            <a:ext cx="8263800" cy="4617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Char char="●"/>
            </a:pPr>
            <a:r>
              <a:rPr lang="zh-CN" sz="1800">
                <a:solidFill>
                  <a:schemeClr val="dk2"/>
                </a:solidFill>
              </a:rPr>
              <a:t>Define a event list according to the component API:</a:t>
            </a:r>
            <a:endParaRPr sz="1800">
              <a:solidFill>
                <a:schemeClr val="dk2"/>
              </a:solidFill>
            </a:endParaRPr>
          </a:p>
        </p:txBody>
      </p:sp>
      <p:sp>
        <p:nvSpPr>
          <p:cNvPr id="203" name="Google Shape;203;p34"/>
          <p:cNvSpPr txBox="1"/>
          <p:nvPr/>
        </p:nvSpPr>
        <p:spPr>
          <a:xfrm>
            <a:off x="223925" y="4036650"/>
            <a:ext cx="8178600" cy="4617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Char char="●"/>
            </a:pPr>
            <a:r>
              <a:rPr lang="zh-CN" sz="1800">
                <a:solidFill>
                  <a:schemeClr val="dk2"/>
                </a:solidFill>
              </a:rPr>
              <a:t>Pass the data to component:</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0" name="Google Shape;210;p35"/>
          <p:cNvPicPr preferRelativeResize="0"/>
          <p:nvPr/>
        </p:nvPicPr>
        <p:blipFill>
          <a:blip r:embed="rId3">
            <a:alphaModFix/>
          </a:blip>
          <a:stretch>
            <a:fillRect/>
          </a:stretch>
        </p:blipFill>
        <p:spPr>
          <a:xfrm>
            <a:off x="0" y="11048"/>
            <a:ext cx="9144001" cy="51214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445025"/>
            <a:ext cx="76269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zh-CN" sz="2320"/>
              <a:t>General Concepts -- Lifecycle Hooks</a:t>
            </a:r>
            <a:endParaRPr sz="2320"/>
          </a:p>
        </p:txBody>
      </p:sp>
      <p:sp>
        <p:nvSpPr>
          <p:cNvPr id="216" name="Google Shape;216;p36"/>
          <p:cNvSpPr txBox="1">
            <a:spLocks noGrp="1"/>
          </p:cNvSpPr>
          <p:nvPr>
            <p:ph type="body" idx="1"/>
          </p:nvPr>
        </p:nvSpPr>
        <p:spPr>
          <a:xfrm>
            <a:off x="311700" y="1152475"/>
            <a:ext cx="4398000" cy="3416400"/>
          </a:xfrm>
          <a:prstGeom prst="rect">
            <a:avLst/>
          </a:prstGeom>
        </p:spPr>
        <p:txBody>
          <a:bodyPr spcFirstLastPara="1" wrap="square" lIns="91425" tIns="91425" rIns="91425" bIns="91425" anchor="t" anchorCtr="0">
            <a:normAutofit lnSpcReduction="20000"/>
          </a:bodyPr>
          <a:lstStyle/>
          <a:p>
            <a:pPr marL="457200" lvl="0" indent="-342900" algn="l" rtl="0">
              <a:lnSpc>
                <a:spcPct val="90000"/>
              </a:lnSpc>
              <a:spcBef>
                <a:spcPts val="1000"/>
              </a:spcBef>
              <a:spcAft>
                <a:spcPts val="0"/>
              </a:spcAft>
              <a:buClr>
                <a:schemeClr val="dk1"/>
              </a:buClr>
              <a:buSzPts val="1800"/>
              <a:buChar char="❖"/>
            </a:pPr>
            <a:r>
              <a:rPr lang="zh-CN" sz="1756">
                <a:solidFill>
                  <a:schemeClr val="dk1"/>
                </a:solidFill>
              </a:rPr>
              <a:t>As many frontend framework, vue does have a lifecycle</a:t>
            </a:r>
            <a:endParaRPr sz="1756">
              <a:solidFill>
                <a:schemeClr val="dk1"/>
              </a:solidFill>
            </a:endParaRPr>
          </a:p>
          <a:p>
            <a:pPr marL="457200" lvl="0" indent="0" algn="l" rtl="0">
              <a:lnSpc>
                <a:spcPct val="90000"/>
              </a:lnSpc>
              <a:spcBef>
                <a:spcPts val="1000"/>
              </a:spcBef>
              <a:spcAft>
                <a:spcPts val="0"/>
              </a:spcAft>
              <a:buNone/>
            </a:pPr>
            <a:endParaRPr sz="1756">
              <a:solidFill>
                <a:schemeClr val="dk1"/>
              </a:solidFill>
            </a:endParaRPr>
          </a:p>
          <a:p>
            <a:pPr marL="457200" lvl="0" indent="-340144" algn="l" rtl="0">
              <a:lnSpc>
                <a:spcPct val="90000"/>
              </a:lnSpc>
              <a:spcBef>
                <a:spcPts val="1000"/>
              </a:spcBef>
              <a:spcAft>
                <a:spcPts val="0"/>
              </a:spcAft>
              <a:buClr>
                <a:schemeClr val="dk1"/>
              </a:buClr>
              <a:buSzPts val="1757"/>
              <a:buChar char="❖"/>
            </a:pPr>
            <a:r>
              <a:rPr lang="zh-CN" sz="1756">
                <a:solidFill>
                  <a:schemeClr val="dk1"/>
                </a:solidFill>
              </a:rPr>
              <a:t>We can hook many phase stages in the life cycle to add some own code</a:t>
            </a:r>
            <a:endParaRPr sz="1756">
              <a:solidFill>
                <a:schemeClr val="dk1"/>
              </a:solidFill>
            </a:endParaRPr>
          </a:p>
          <a:p>
            <a:pPr marL="457200" lvl="0" indent="0" algn="l" rtl="0">
              <a:lnSpc>
                <a:spcPct val="90000"/>
              </a:lnSpc>
              <a:spcBef>
                <a:spcPts val="1000"/>
              </a:spcBef>
              <a:spcAft>
                <a:spcPts val="0"/>
              </a:spcAft>
              <a:buNone/>
            </a:pPr>
            <a:endParaRPr sz="1756">
              <a:solidFill>
                <a:schemeClr val="dk1"/>
              </a:solidFill>
            </a:endParaRPr>
          </a:p>
          <a:p>
            <a:pPr marL="457200" lvl="0" indent="-340144" algn="l" rtl="0">
              <a:lnSpc>
                <a:spcPct val="90000"/>
              </a:lnSpc>
              <a:spcBef>
                <a:spcPts val="1000"/>
              </a:spcBef>
              <a:spcAft>
                <a:spcPts val="0"/>
              </a:spcAft>
              <a:buClr>
                <a:schemeClr val="dk1"/>
              </a:buClr>
              <a:buSzPts val="1757"/>
              <a:buChar char="❖"/>
            </a:pPr>
            <a:r>
              <a:rPr lang="zh-CN" sz="1756">
                <a:solidFill>
                  <a:schemeClr val="dk1"/>
                </a:solidFill>
              </a:rPr>
              <a:t>The life cycle is as shown below.</a:t>
            </a:r>
            <a:endParaRPr sz="1756">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756">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217" name="Google Shape;217;p36">
            <a:hlinkClick r:id="rId3"/>
          </p:cNvPr>
          <p:cNvPicPr preferRelativeResize="0"/>
          <p:nvPr/>
        </p:nvPicPr>
        <p:blipFill>
          <a:blip r:embed="rId4">
            <a:alphaModFix/>
          </a:blip>
          <a:stretch>
            <a:fillRect/>
          </a:stretch>
        </p:blipFill>
        <p:spPr>
          <a:xfrm>
            <a:off x="5296650" y="-131850"/>
            <a:ext cx="3745250" cy="5407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zh-CN"/>
              <a:t>Created() {</a:t>
            </a:r>
            <a:endParaRPr/>
          </a:p>
          <a:p>
            <a:pPr marL="0" lvl="0" indent="0" algn="l" rtl="0">
              <a:spcBef>
                <a:spcPts val="1200"/>
              </a:spcBef>
              <a:spcAft>
                <a:spcPts val="0"/>
              </a:spcAft>
              <a:buNone/>
            </a:pPr>
            <a:r>
              <a:rPr lang="zh-CN"/>
              <a:t>	this.events.push({</a:t>
            </a:r>
            <a:endParaRPr/>
          </a:p>
          <a:p>
            <a:pPr marL="0" lvl="0" indent="0" algn="l" rtl="0">
              <a:spcBef>
                <a:spcPts val="1200"/>
              </a:spcBef>
              <a:spcAft>
                <a:spcPts val="0"/>
              </a:spcAft>
              <a:buNone/>
            </a:pPr>
            <a:r>
              <a:rPr lang="zh-CN"/>
              <a:t>		title		:  ‘oncreate’,</a:t>
            </a:r>
            <a:endParaRPr/>
          </a:p>
          <a:p>
            <a:pPr marL="0" lvl="0" indent="0" algn="l" rtl="0">
              <a:spcBef>
                <a:spcPts val="1200"/>
              </a:spcBef>
              <a:spcAft>
                <a:spcPts val="0"/>
              </a:spcAft>
              <a:buNone/>
            </a:pPr>
            <a:r>
              <a:rPr lang="zh-CN"/>
              <a:t>		start		:  ‘2021-11-16’,</a:t>
            </a:r>
            <a:endParaRPr/>
          </a:p>
          <a:p>
            <a:pPr marL="0" lvl="0" indent="0" algn="l" rtl="0">
              <a:spcBef>
                <a:spcPts val="1200"/>
              </a:spcBef>
              <a:spcAft>
                <a:spcPts val="0"/>
              </a:spcAft>
              <a:buNone/>
            </a:pPr>
            <a:r>
              <a:rPr lang="zh-CN"/>
              <a:t>		end		:  ‘2021-11-17’,</a:t>
            </a:r>
            <a:endParaRPr/>
          </a:p>
          <a:p>
            <a:pPr marL="0" lvl="0" indent="0" algn="l" rtl="0">
              <a:spcBef>
                <a:spcPts val="1200"/>
              </a:spcBef>
              <a:spcAft>
                <a:spcPts val="0"/>
              </a:spcAft>
              <a:buNone/>
            </a:pPr>
            <a:r>
              <a:rPr lang="zh-CN"/>
              <a:t>		cssClass : [‘family’, ‘career’],</a:t>
            </a:r>
            <a:endParaRPr/>
          </a:p>
          <a:p>
            <a:pPr marL="0" lvl="0" indent="0" algn="l" rtl="0">
              <a:spcBef>
                <a:spcPts val="1200"/>
              </a:spcBef>
              <a:spcAft>
                <a:spcPts val="0"/>
              </a:spcAft>
              <a:buNone/>
            </a:pPr>
            <a:r>
              <a:rPr lang="zh-CN"/>
              <a:t>		YOUR_DATA : {}</a:t>
            </a:r>
            <a:endParaRPr/>
          </a:p>
          <a:p>
            <a:pPr marL="0" lvl="0" indent="457200" algn="l" rtl="0">
              <a:spcBef>
                <a:spcPts val="1200"/>
              </a:spcBef>
              <a:spcAft>
                <a:spcPts val="0"/>
              </a:spcAft>
              <a:buNone/>
            </a:pPr>
            <a:r>
              <a:rPr lang="zh-CN"/>
              <a:t>})</a:t>
            </a:r>
            <a:endParaRPr/>
          </a:p>
          <a:p>
            <a:pPr marL="0" lvl="0" indent="0" algn="l" rtl="0">
              <a:spcBef>
                <a:spcPts val="1200"/>
              </a:spcBef>
              <a:spcAft>
                <a:spcPts val="1200"/>
              </a:spcAft>
              <a:buNone/>
            </a:pPr>
            <a:r>
              <a:rPr lang="zh-C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8" name="Google Shape;22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9" name="Google Shape;229;p38"/>
          <p:cNvPicPr preferRelativeResize="0"/>
          <p:nvPr/>
        </p:nvPicPr>
        <p:blipFill>
          <a:blip r:embed="rId3">
            <a:alphaModFix/>
          </a:blip>
          <a:stretch>
            <a:fillRect/>
          </a:stretch>
        </p:blipFill>
        <p:spPr>
          <a:xfrm>
            <a:off x="0" y="36810"/>
            <a:ext cx="9143999" cy="50698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Pros and Cons - Benefits of Using Vue.js</a:t>
            </a:r>
            <a:endParaRPr/>
          </a:p>
        </p:txBody>
      </p:sp>
      <p:sp>
        <p:nvSpPr>
          <p:cNvPr id="235" name="Google Shape;235;p39"/>
          <p:cNvSpPr txBox="1">
            <a:spLocks noGrp="1"/>
          </p:cNvSpPr>
          <p:nvPr>
            <p:ph type="body" idx="1"/>
          </p:nvPr>
        </p:nvSpPr>
        <p:spPr>
          <a:xfrm>
            <a:off x="311700" y="1017725"/>
            <a:ext cx="8520600" cy="3894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CN" b="1"/>
              <a:t>Lightweight</a:t>
            </a:r>
            <a:endParaRPr b="1"/>
          </a:p>
          <a:p>
            <a:pPr marL="914400" lvl="1" indent="-317500" algn="l" rtl="0">
              <a:spcBef>
                <a:spcPts val="0"/>
              </a:spcBef>
              <a:spcAft>
                <a:spcPts val="0"/>
              </a:spcAft>
              <a:buSzPts val="1400"/>
              <a:buChar char="○"/>
            </a:pPr>
            <a:r>
              <a:rPr lang="zh-CN"/>
              <a:t>Framework is only about 18 KB</a:t>
            </a:r>
            <a:endParaRPr/>
          </a:p>
          <a:p>
            <a:pPr marL="457200" lvl="0" indent="-342900" algn="l" rtl="0">
              <a:spcBef>
                <a:spcPts val="0"/>
              </a:spcBef>
              <a:spcAft>
                <a:spcPts val="0"/>
              </a:spcAft>
              <a:buSzPts val="1800"/>
              <a:buChar char="●"/>
            </a:pPr>
            <a:r>
              <a:rPr lang="zh-CN" b="1"/>
              <a:t>Performance</a:t>
            </a:r>
            <a:endParaRPr b="1"/>
          </a:p>
          <a:p>
            <a:pPr marL="914400" lvl="1" indent="-317500" algn="l" rtl="0">
              <a:spcBef>
                <a:spcPts val="0"/>
              </a:spcBef>
              <a:spcAft>
                <a:spcPts val="0"/>
              </a:spcAft>
              <a:buSzPts val="1400"/>
              <a:buChar char="○"/>
            </a:pPr>
            <a:r>
              <a:rPr lang="zh-CN"/>
              <a:t>Virtual DOM</a:t>
            </a:r>
            <a:endParaRPr/>
          </a:p>
          <a:p>
            <a:pPr marL="457200" lvl="0" indent="-342900" algn="l" rtl="0">
              <a:spcBef>
                <a:spcPts val="0"/>
              </a:spcBef>
              <a:spcAft>
                <a:spcPts val="0"/>
              </a:spcAft>
              <a:buSzPts val="1800"/>
              <a:buChar char="●"/>
            </a:pPr>
            <a:r>
              <a:rPr lang="zh-CN" b="1"/>
              <a:t>Reactive Binding</a:t>
            </a:r>
            <a:endParaRPr b="1"/>
          </a:p>
          <a:p>
            <a:pPr marL="914400" lvl="1" indent="-317500" algn="l" rtl="0">
              <a:spcBef>
                <a:spcPts val="0"/>
              </a:spcBef>
              <a:spcAft>
                <a:spcPts val="0"/>
              </a:spcAft>
              <a:buSzPts val="1400"/>
              <a:buChar char="○"/>
            </a:pPr>
            <a:r>
              <a:rPr lang="zh-CN"/>
              <a:t>Two-way binding allows for the connection between model data the view</a:t>
            </a:r>
            <a:endParaRPr/>
          </a:p>
          <a:p>
            <a:pPr marL="457200" lvl="0" indent="-342900" algn="l" rtl="0">
              <a:spcBef>
                <a:spcPts val="0"/>
              </a:spcBef>
              <a:spcAft>
                <a:spcPts val="0"/>
              </a:spcAft>
              <a:buSzPts val="1800"/>
              <a:buChar char="●"/>
            </a:pPr>
            <a:r>
              <a:rPr lang="zh-CN" b="1"/>
              <a:t>Readability</a:t>
            </a:r>
            <a:endParaRPr b="1"/>
          </a:p>
          <a:p>
            <a:pPr marL="914400" lvl="1" indent="-317500" algn="l" rtl="0">
              <a:spcBef>
                <a:spcPts val="0"/>
              </a:spcBef>
              <a:spcAft>
                <a:spcPts val="0"/>
              </a:spcAft>
              <a:buSzPts val="1400"/>
              <a:buChar char="○"/>
            </a:pPr>
            <a:r>
              <a:rPr lang="zh-CN"/>
              <a:t>A single file can represent a component</a:t>
            </a:r>
            <a:endParaRPr/>
          </a:p>
          <a:p>
            <a:pPr marL="457200" lvl="0" indent="-342900" algn="l" rtl="0">
              <a:spcBef>
                <a:spcPts val="0"/>
              </a:spcBef>
              <a:spcAft>
                <a:spcPts val="0"/>
              </a:spcAft>
              <a:buSzPts val="1800"/>
              <a:buChar char="●"/>
            </a:pPr>
            <a:r>
              <a:rPr lang="zh-CN" b="1"/>
              <a:t>Integration Capabilities and Flexibility</a:t>
            </a:r>
            <a:endParaRPr b="1"/>
          </a:p>
          <a:p>
            <a:pPr marL="914400" lvl="1" indent="-317500" algn="l" rtl="0">
              <a:spcBef>
                <a:spcPts val="0"/>
              </a:spcBef>
              <a:spcAft>
                <a:spcPts val="0"/>
              </a:spcAft>
              <a:buSzPts val="1400"/>
              <a:buChar char="○"/>
            </a:pPr>
            <a:r>
              <a:rPr lang="zh-CN"/>
              <a:t>Use existing technologies</a:t>
            </a:r>
            <a:endParaRPr/>
          </a:p>
          <a:p>
            <a:pPr marL="457200" lvl="0" indent="-342900" algn="l" rtl="0">
              <a:spcBef>
                <a:spcPts val="0"/>
              </a:spcBef>
              <a:spcAft>
                <a:spcPts val="0"/>
              </a:spcAft>
              <a:buSzPts val="1800"/>
              <a:buChar char="●"/>
            </a:pPr>
            <a:r>
              <a:rPr lang="zh-CN" b="1"/>
              <a:t>Easy to learn</a:t>
            </a:r>
            <a:endParaRPr b="1"/>
          </a:p>
          <a:p>
            <a:pPr marL="914400" lvl="1" indent="-317500" algn="l" rtl="0">
              <a:spcBef>
                <a:spcPts val="0"/>
              </a:spcBef>
              <a:spcAft>
                <a:spcPts val="0"/>
              </a:spcAft>
              <a:buSzPts val="1400"/>
              <a:buChar char="○"/>
            </a:pPr>
            <a:r>
              <a:rPr lang="zh-CN"/>
              <a:t>Already familiar with HTML, CSS, and JavaScript</a:t>
            </a:r>
            <a:endParaRPr/>
          </a:p>
          <a:p>
            <a:pPr marL="914400" lvl="1" indent="-317500" algn="l" rtl="0">
              <a:spcBef>
                <a:spcPts val="0"/>
              </a:spcBef>
              <a:spcAft>
                <a:spcPts val="0"/>
              </a:spcAft>
              <a:buSzPts val="1400"/>
              <a:buChar char="○"/>
            </a:pPr>
            <a:r>
              <a:rPr lang="zh-CN"/>
              <a:t>Community Support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Pros and Cons - Drawbacks of Using Vue.js</a:t>
            </a:r>
            <a:endParaRPr/>
          </a:p>
        </p:txBody>
      </p:sp>
      <p:sp>
        <p:nvSpPr>
          <p:cNvPr id="241" name="Google Shape;241;p40"/>
          <p:cNvSpPr txBox="1">
            <a:spLocks noGrp="1"/>
          </p:cNvSpPr>
          <p:nvPr>
            <p:ph type="body" idx="1"/>
          </p:nvPr>
        </p:nvSpPr>
        <p:spPr>
          <a:xfrm>
            <a:off x="311700" y="1080500"/>
            <a:ext cx="8520600" cy="376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CN" b="1"/>
              <a:t>Not yet a standard framework</a:t>
            </a:r>
            <a:endParaRPr b="1"/>
          </a:p>
          <a:p>
            <a:pPr marL="914400" lvl="1" indent="-317500" algn="l" rtl="0">
              <a:spcBef>
                <a:spcPts val="0"/>
              </a:spcBef>
              <a:spcAft>
                <a:spcPts val="0"/>
              </a:spcAft>
              <a:buSzPts val="1400"/>
              <a:buChar char="○"/>
            </a:pPr>
            <a:r>
              <a:rPr lang="zh-CN" sz="1800"/>
              <a:t>Lack of resources and limited developers</a:t>
            </a:r>
            <a:endParaRPr/>
          </a:p>
          <a:p>
            <a:pPr marL="457200" lvl="0" indent="-342900" algn="l" rtl="0">
              <a:spcBef>
                <a:spcPts val="0"/>
              </a:spcBef>
              <a:spcAft>
                <a:spcPts val="0"/>
              </a:spcAft>
              <a:buSzPts val="1800"/>
              <a:buChar char="●"/>
            </a:pPr>
            <a:r>
              <a:rPr lang="zh-CN" b="1"/>
              <a:t>No access to application state operations</a:t>
            </a:r>
            <a:endParaRPr b="1"/>
          </a:p>
          <a:p>
            <a:pPr marL="914400" lvl="1" indent="-317500" algn="l" rtl="0">
              <a:spcBef>
                <a:spcPts val="0"/>
              </a:spcBef>
              <a:spcAft>
                <a:spcPts val="0"/>
              </a:spcAft>
              <a:buSzPts val="1400"/>
              <a:buChar char="○"/>
            </a:pPr>
            <a:r>
              <a:rPr lang="zh-CN"/>
              <a:t>Advanced Topic - Complicates debugging</a:t>
            </a:r>
            <a:endParaRPr/>
          </a:p>
          <a:p>
            <a:pPr marL="457200" lvl="0" indent="-342900" algn="l" rtl="0">
              <a:spcBef>
                <a:spcPts val="0"/>
              </a:spcBef>
              <a:spcAft>
                <a:spcPts val="0"/>
              </a:spcAft>
              <a:buSzPts val="1800"/>
              <a:buChar char="●"/>
            </a:pPr>
            <a:r>
              <a:rPr lang="zh-CN" b="1"/>
              <a:t>Slower than some frameworks</a:t>
            </a:r>
            <a:endParaRPr b="1"/>
          </a:p>
          <a:p>
            <a:pPr marL="914400" lvl="1" indent="-317500" algn="l" rtl="0">
              <a:spcBef>
                <a:spcPts val="0"/>
              </a:spcBef>
              <a:spcAft>
                <a:spcPts val="0"/>
              </a:spcAft>
              <a:buSzPts val="1400"/>
              <a:buChar char="○"/>
            </a:pPr>
            <a:r>
              <a:rPr lang="zh-CN"/>
              <a:t>Currently, Vue.js renders slower than React</a:t>
            </a:r>
            <a:endParaRPr/>
          </a:p>
          <a:p>
            <a:pPr marL="457200" lvl="0" indent="-342900" algn="l" rtl="0">
              <a:spcBef>
                <a:spcPts val="0"/>
              </a:spcBef>
              <a:spcAft>
                <a:spcPts val="0"/>
              </a:spcAft>
              <a:buSzPts val="1800"/>
              <a:buChar char="●"/>
            </a:pPr>
            <a:r>
              <a:rPr lang="zh-CN" b="1"/>
              <a:t>Complex Reactive Structure</a:t>
            </a:r>
            <a:endParaRPr b="1"/>
          </a:p>
          <a:p>
            <a:pPr marL="914400" lvl="1" indent="-317500" algn="l" rtl="0">
              <a:spcBef>
                <a:spcPts val="0"/>
              </a:spcBef>
              <a:spcAft>
                <a:spcPts val="0"/>
              </a:spcAft>
              <a:buSzPts val="1400"/>
              <a:buChar char="○"/>
            </a:pPr>
            <a:r>
              <a:rPr lang="zh-CN"/>
              <a:t>A known issue that is addressed in the Vue.js documentation</a:t>
            </a:r>
            <a:endParaRPr/>
          </a:p>
          <a:p>
            <a:pPr marL="457200" lvl="0" indent="-342900" algn="l" rtl="0">
              <a:spcBef>
                <a:spcPts val="0"/>
              </a:spcBef>
              <a:spcAft>
                <a:spcPts val="0"/>
              </a:spcAft>
              <a:buSzPts val="1800"/>
              <a:buChar char="●"/>
            </a:pPr>
            <a:r>
              <a:rPr lang="zh-CN" b="1"/>
              <a:t>Lack of large-scale project support</a:t>
            </a:r>
            <a:endParaRPr b="1"/>
          </a:p>
          <a:p>
            <a:pPr marL="914400" lvl="1" indent="-317500" algn="l" rtl="0">
              <a:spcBef>
                <a:spcPts val="0"/>
              </a:spcBef>
              <a:spcAft>
                <a:spcPts val="0"/>
              </a:spcAft>
              <a:buSzPts val="1400"/>
              <a:buChar char="○"/>
            </a:pPr>
            <a:r>
              <a:rPr lang="zh-CN"/>
              <a:t>Less financial support</a:t>
            </a:r>
            <a:endParaRPr/>
          </a:p>
          <a:p>
            <a:pPr marL="457200" lvl="0" indent="-342900" algn="l" rtl="0">
              <a:spcBef>
                <a:spcPts val="0"/>
              </a:spcBef>
              <a:spcAft>
                <a:spcPts val="0"/>
              </a:spcAft>
              <a:buSzPts val="1800"/>
              <a:buChar char="●"/>
            </a:pPr>
            <a:r>
              <a:rPr lang="zh-CN" b="1"/>
              <a:t>Too much flexibility</a:t>
            </a:r>
            <a:endParaRPr b="1"/>
          </a:p>
          <a:p>
            <a:pPr marL="914400" lvl="1" indent="-317500" algn="l" rtl="0">
              <a:spcBef>
                <a:spcPts val="0"/>
              </a:spcBef>
              <a:spcAft>
                <a:spcPts val="0"/>
              </a:spcAft>
              <a:buSzPts val="1400"/>
              <a:buChar char="○"/>
            </a:pPr>
            <a:r>
              <a:rPr lang="zh-CN"/>
              <a:t>Giving a team more flexibility can lead to more issues later 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Practice</a:t>
            </a:r>
            <a:endParaRPr/>
          </a:p>
        </p:txBody>
      </p:sp>
      <p:sp>
        <p:nvSpPr>
          <p:cNvPr id="247" name="Google Shape;247;p41"/>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CN"/>
              <a:t>How would you create a counter that increments everytime you click the button?</a:t>
            </a:r>
            <a:endParaRPr/>
          </a:p>
        </p:txBody>
      </p:sp>
      <p:sp>
        <p:nvSpPr>
          <p:cNvPr id="248" name="Google Shape;248;p41"/>
          <p:cNvSpPr txBox="1"/>
          <p:nvPr/>
        </p:nvSpPr>
        <p:spPr>
          <a:xfrm>
            <a:off x="111000" y="2494050"/>
            <a:ext cx="4003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zh-CN">
                <a:latin typeface="Consolas"/>
                <a:ea typeface="Consolas"/>
                <a:cs typeface="Consolas"/>
                <a:sym typeface="Consolas"/>
              </a:rPr>
              <a:t>&lt;div id="counter"&gt;</a:t>
            </a:r>
            <a:endParaRPr>
              <a:latin typeface="Consolas"/>
              <a:ea typeface="Consolas"/>
              <a:cs typeface="Consolas"/>
              <a:sym typeface="Consolas"/>
            </a:endParaRPr>
          </a:p>
          <a:p>
            <a:pPr marL="0" lvl="0" indent="0" algn="l" rtl="0">
              <a:spcBef>
                <a:spcPts val="0"/>
              </a:spcBef>
              <a:spcAft>
                <a:spcPts val="0"/>
              </a:spcAft>
              <a:buNone/>
            </a:pPr>
            <a:r>
              <a:rPr lang="zh-CN">
                <a:latin typeface="Consolas"/>
                <a:ea typeface="Consolas"/>
                <a:cs typeface="Consolas"/>
                <a:sym typeface="Consolas"/>
              </a:rPr>
              <a:t>  </a:t>
            </a:r>
            <a:r>
              <a:rPr lang="zh-CN">
                <a:solidFill>
                  <a:schemeClr val="dk1"/>
                </a:solidFill>
                <a:latin typeface="Consolas"/>
                <a:ea typeface="Consolas"/>
                <a:cs typeface="Consolas"/>
                <a:sym typeface="Consolas"/>
              </a:rPr>
              <a:t>&lt;button v-on:click="count++"&gt;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      You clicked me {{ count }} times.</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&lt;/button&gt;</a:t>
            </a:r>
            <a:endParaRPr>
              <a:latin typeface="Consolas"/>
              <a:ea typeface="Consolas"/>
              <a:cs typeface="Consolas"/>
              <a:sym typeface="Consolas"/>
            </a:endParaRPr>
          </a:p>
          <a:p>
            <a:pPr marL="0" lvl="0" indent="0" algn="l" rtl="0">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249" name="Google Shape;249;p41"/>
          <p:cNvSpPr txBox="1"/>
          <p:nvPr/>
        </p:nvSpPr>
        <p:spPr>
          <a:xfrm>
            <a:off x="4359025" y="1457950"/>
            <a:ext cx="4662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Create a Vue application</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marL="457200" lvl="0" indent="0" algn="l" rtl="0">
              <a:spcBef>
                <a:spcPts val="0"/>
              </a:spcBef>
              <a:spcAft>
                <a:spcPts val="0"/>
              </a:spcAft>
              <a:buNone/>
            </a:pP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Define the button-counter component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count: 0</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app.mount('#counter')</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1000"/>
                                        <p:tgtEl>
                                          <p:spTgt spid="248"/>
                                        </p:tgtEl>
                                      </p:cBhvr>
                                    </p:animEffect>
                                  </p:childTnLst>
                                </p:cTn>
                              </p:par>
                              <p:par>
                                <p:cTn id="8" presetID="10" presetClass="entr" presetSubtype="0" fill="hold" nodeType="withEffect">
                                  <p:stCondLst>
                                    <p:cond delay="0"/>
                                  </p:stCondLst>
                                  <p:childTnLst>
                                    <p:set>
                                      <p:cBhvr>
                                        <p:cTn id="9" dur="1" fill="hold">
                                          <p:stCondLst>
                                            <p:cond delay="0"/>
                                          </p:stCondLst>
                                        </p:cTn>
                                        <p:tgtEl>
                                          <p:spTgt spid="249"/>
                                        </p:tgtEl>
                                        <p:attrNameLst>
                                          <p:attrName>style.visibility</p:attrName>
                                        </p:attrNameLst>
                                      </p:cBhvr>
                                      <p:to>
                                        <p:strVal val="visible"/>
                                      </p:to>
                                    </p:set>
                                    <p:animEffect transition="in" filter="fade">
                                      <p:cBhvr>
                                        <p:cTn id="10"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About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4B4B4B"/>
              </a:buClr>
              <a:buSzPts val="1800"/>
              <a:buChar char="●"/>
            </a:pPr>
            <a:r>
              <a:rPr lang="zh-CN">
                <a:solidFill>
                  <a:srgbClr val="4B4B4B"/>
                </a:solidFill>
              </a:rPr>
              <a:t>Evan You, the creator of Vue, worked in various AngularJS projects while working at Google. He built a lightweight solution by extracting the best parts of AngularJS without all the extra concepts involved. That's how he created Vue.js.</a:t>
            </a:r>
            <a:endParaRPr>
              <a:solidFill>
                <a:srgbClr val="4B4B4B"/>
              </a:solidFill>
            </a:endParaRPr>
          </a:p>
          <a:p>
            <a:pPr marL="457200" lvl="0" indent="-342900" algn="l" rtl="0">
              <a:spcBef>
                <a:spcPts val="0"/>
              </a:spcBef>
              <a:spcAft>
                <a:spcPts val="0"/>
              </a:spcAft>
              <a:buClr>
                <a:srgbClr val="4B4B4B"/>
              </a:buClr>
              <a:buSzPts val="1800"/>
              <a:buChar char="●"/>
            </a:pPr>
            <a:r>
              <a:rPr lang="zh-CN">
                <a:solidFill>
                  <a:srgbClr val="4B4B4B"/>
                </a:solidFill>
              </a:rPr>
              <a:t>Vue was made to address the shortcomings of Angular, but, in reality, it combines the best parts of two most popular frameworks: AngularJS and ReactJS.</a:t>
            </a:r>
            <a:endParaRPr>
              <a:solidFill>
                <a:srgbClr val="4B4B4B"/>
              </a:solidFill>
            </a:endParaRPr>
          </a:p>
          <a:p>
            <a:pPr marL="0" lvl="0" indent="0" algn="l" rtl="0">
              <a:spcBef>
                <a:spcPts val="14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Practice (continued)</a:t>
            </a:r>
            <a:endParaRPr/>
          </a:p>
        </p:txBody>
      </p:sp>
      <p:sp>
        <p:nvSpPr>
          <p:cNvPr id="255" name="Google Shape;255;p42"/>
          <p:cNvSpPr txBox="1">
            <a:spLocks noGrp="1"/>
          </p:cNvSpPr>
          <p:nvPr>
            <p:ph type="body" idx="1"/>
          </p:nvPr>
        </p:nvSpPr>
        <p:spPr>
          <a:xfrm>
            <a:off x="3294200" y="579125"/>
            <a:ext cx="8520600" cy="438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zh-CN"/>
              <a:t>How could we make the previous example more reusable?</a:t>
            </a:r>
            <a:endParaRPr/>
          </a:p>
        </p:txBody>
      </p:sp>
      <p:sp>
        <p:nvSpPr>
          <p:cNvPr id="256" name="Google Shape;256;p42"/>
          <p:cNvSpPr txBox="1"/>
          <p:nvPr/>
        </p:nvSpPr>
        <p:spPr>
          <a:xfrm>
            <a:off x="0" y="4880100"/>
            <a:ext cx="4758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800"/>
              <a:t>example provided by: </a:t>
            </a:r>
            <a:r>
              <a:rPr lang="zh-CN" sz="800" u="sng">
                <a:solidFill>
                  <a:schemeClr val="hlink"/>
                </a:solidFill>
                <a:hlinkClick r:id="rId3"/>
              </a:rPr>
              <a:t>Components Basics | Vue.js (vuejs.org)</a:t>
            </a:r>
            <a:endParaRPr sz="800"/>
          </a:p>
        </p:txBody>
      </p:sp>
      <p:sp>
        <p:nvSpPr>
          <p:cNvPr id="257" name="Google Shape;257;p42"/>
          <p:cNvSpPr txBox="1"/>
          <p:nvPr/>
        </p:nvSpPr>
        <p:spPr>
          <a:xfrm>
            <a:off x="111000" y="2494050"/>
            <a:ext cx="4003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Consolas"/>
                <a:ea typeface="Consolas"/>
                <a:cs typeface="Consolas"/>
                <a:sym typeface="Consolas"/>
              </a:rPr>
              <a:t>&lt;div id="app"&gt;</a:t>
            </a:r>
            <a:endParaRPr>
              <a:latin typeface="Consolas"/>
              <a:ea typeface="Consolas"/>
              <a:cs typeface="Consolas"/>
              <a:sym typeface="Consolas"/>
            </a:endParaRPr>
          </a:p>
          <a:p>
            <a:pPr marL="0" lvl="0" indent="0" algn="l" rtl="0">
              <a:spcBef>
                <a:spcPts val="0"/>
              </a:spcBef>
              <a:spcAft>
                <a:spcPts val="0"/>
              </a:spcAft>
              <a:buNone/>
            </a:pPr>
            <a:r>
              <a:rPr lang="zh-CN">
                <a:latin typeface="Consolas"/>
                <a:ea typeface="Consolas"/>
                <a:cs typeface="Consolas"/>
                <a:sym typeface="Consolas"/>
              </a:rPr>
              <a:t>  // display 3 button counters</a:t>
            </a:r>
            <a:endParaRPr>
              <a:latin typeface="Consolas"/>
              <a:ea typeface="Consolas"/>
              <a:cs typeface="Consolas"/>
              <a:sym typeface="Consolas"/>
            </a:endParaRPr>
          </a:p>
          <a:p>
            <a:pPr marL="0" lvl="0" indent="0" algn="l" rtl="0">
              <a:spcBef>
                <a:spcPts val="0"/>
              </a:spcBef>
              <a:spcAft>
                <a:spcPts val="0"/>
              </a:spcAft>
              <a:buNone/>
            </a:pPr>
            <a:r>
              <a:rPr lang="zh-CN">
                <a:latin typeface="Consolas"/>
                <a:ea typeface="Consolas"/>
                <a:cs typeface="Consolas"/>
                <a:sym typeface="Consolas"/>
              </a:rPr>
              <a:t>  &lt;button-counter&gt;&lt;/button-counter&gt;</a:t>
            </a:r>
            <a:endParaRPr>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  &lt;button-counter&gt;&lt;/button-counter&gt;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  &lt;button-counter&gt;&lt;/button-counter&gt;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258" name="Google Shape;258;p42"/>
          <p:cNvSpPr txBox="1"/>
          <p:nvPr/>
        </p:nvSpPr>
        <p:spPr>
          <a:xfrm>
            <a:off x="4359025" y="984300"/>
            <a:ext cx="46623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marL="457200" lvl="0" indent="0" algn="l" rtl="0">
              <a:spcBef>
                <a:spcPts val="0"/>
              </a:spcBef>
              <a:spcAft>
                <a:spcPts val="0"/>
              </a:spcAft>
              <a:buNone/>
            </a:pP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count: 0</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template: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&lt;button v-on:click="count++"&gt;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You clicked me {{ count }} times.</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&lt;/button&gt;`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app.mount('#app)</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gtEl>
                                        <p:attrNameLst>
                                          <p:attrName>style.visibility</p:attrName>
                                        </p:attrNameLst>
                                      </p:cBhvr>
                                      <p:to>
                                        <p:strVal val="visible"/>
                                      </p:to>
                                    </p:set>
                                    <p:animEffect transition="in" filter="fade">
                                      <p:cBhvr>
                                        <p:cTn id="12" dur="10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Practice (countinued)</a:t>
            </a:r>
            <a:endParaRPr/>
          </a:p>
        </p:txBody>
      </p:sp>
      <p:sp>
        <p:nvSpPr>
          <p:cNvPr id="264" name="Google Shape;264;p43"/>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1200"/>
              </a:spcAft>
              <a:buNone/>
            </a:pPr>
            <a:r>
              <a:rPr lang="zh-CN"/>
              <a:t>How would you bind an input label to a data model so that changing one affects the other?</a:t>
            </a:r>
            <a:endParaRPr/>
          </a:p>
        </p:txBody>
      </p:sp>
      <p:sp>
        <p:nvSpPr>
          <p:cNvPr id="265" name="Google Shape;265;p43"/>
          <p:cNvSpPr txBox="1"/>
          <p:nvPr/>
        </p:nvSpPr>
        <p:spPr>
          <a:xfrm>
            <a:off x="111000" y="2494050"/>
            <a:ext cx="4003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Consolas"/>
                <a:ea typeface="Consolas"/>
                <a:cs typeface="Consolas"/>
                <a:sym typeface="Consolas"/>
              </a:rPr>
              <a:t>&lt;div id="counter"&gt;</a:t>
            </a:r>
            <a:endParaRPr>
              <a:latin typeface="Consolas"/>
              <a:ea typeface="Consolas"/>
              <a:cs typeface="Consolas"/>
              <a:sym typeface="Consolas"/>
            </a:endParaRPr>
          </a:p>
          <a:p>
            <a:pPr marL="0" lvl="0" indent="0" algn="l" rtl="0">
              <a:spcBef>
                <a:spcPts val="0"/>
              </a:spcBef>
              <a:spcAft>
                <a:spcPts val="0"/>
              </a:spcAft>
              <a:buNone/>
            </a:pPr>
            <a:r>
              <a:rPr lang="zh-CN">
                <a:latin typeface="Consolas"/>
                <a:ea typeface="Consolas"/>
                <a:cs typeface="Consolas"/>
                <a:sym typeface="Consolas"/>
              </a:rPr>
              <a:t>  </a:t>
            </a:r>
            <a:r>
              <a:rPr lang="zh-CN">
                <a:solidFill>
                  <a:schemeClr val="dk1"/>
                </a:solidFill>
                <a:latin typeface="Consolas"/>
                <a:ea typeface="Consolas"/>
                <a:cs typeface="Consolas"/>
                <a:sym typeface="Consolas"/>
              </a:rPr>
              <a:t>&lt;p&gt;{{ message }}&lt;/p&gt;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  &lt;p&gt;&lt;input v-model="message"&gt;&lt;/p&gt;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266" name="Google Shape;266;p43"/>
          <p:cNvSpPr txBox="1"/>
          <p:nvPr/>
        </p:nvSpPr>
        <p:spPr>
          <a:xfrm>
            <a:off x="4359025" y="1457950"/>
            <a:ext cx="46623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Create a Vue application</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marL="457200" lvl="0" indent="0" algn="l" rtl="0">
              <a:spcBef>
                <a:spcPts val="0"/>
              </a:spcBef>
              <a:spcAft>
                <a:spcPts val="0"/>
              </a:spcAft>
              <a:buNone/>
            </a:pP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Define the input component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message: 'change me'</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457200" lvl="0" indent="0" algn="l" rtl="0">
              <a:spcBef>
                <a:spcPts val="0"/>
              </a:spcBef>
              <a:spcAft>
                <a:spcPts val="0"/>
              </a:spcAft>
              <a:buNone/>
            </a:pPr>
            <a:r>
              <a:rPr lang="zh-CN">
                <a:solidFill>
                  <a:schemeClr val="dk1"/>
                </a:solidFill>
                <a:latin typeface="Consolas"/>
                <a:ea typeface="Consolas"/>
                <a:cs typeface="Consolas"/>
                <a:sym typeface="Consolas"/>
              </a:rPr>
              <a:t>app.mount('#app')</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
                                        </p:tgtEl>
                                        <p:attrNameLst>
                                          <p:attrName>style.visibility</p:attrName>
                                        </p:attrNameLst>
                                      </p:cBhvr>
                                      <p:to>
                                        <p:strVal val="visible"/>
                                      </p:to>
                                    </p:set>
                                    <p:animEffect transition="in" filter="fade">
                                      <p:cBhvr>
                                        <p:cTn id="12" dur="10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References</a:t>
            </a:r>
            <a:endParaRPr/>
          </a:p>
        </p:txBody>
      </p:sp>
      <p:sp>
        <p:nvSpPr>
          <p:cNvPr id="272" name="Google Shape;272;p44"/>
          <p:cNvSpPr txBox="1">
            <a:spLocks noGrp="1"/>
          </p:cNvSpPr>
          <p:nvPr>
            <p:ph type="body" idx="1"/>
          </p:nvPr>
        </p:nvSpPr>
        <p:spPr>
          <a:xfrm>
            <a:off x="311700" y="1174675"/>
            <a:ext cx="85206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0"/>
              </a:spcAft>
              <a:buClr>
                <a:schemeClr val="dk1"/>
              </a:buClr>
              <a:buSzPts val="1100"/>
              <a:buFont typeface="Arial"/>
              <a:buNone/>
            </a:pPr>
            <a:r>
              <a:rPr lang="zh-CN" sz="1100">
                <a:solidFill>
                  <a:schemeClr val="dk1"/>
                </a:solidFill>
              </a:rPr>
              <a:t>a.</a:t>
            </a:r>
            <a:r>
              <a:rPr lang="zh-CN" sz="700">
                <a:solidFill>
                  <a:schemeClr val="dk1"/>
                </a:solidFill>
              </a:rPr>
              <a:t>     </a:t>
            </a:r>
            <a:r>
              <a:rPr lang="zh-CN" sz="700">
                <a:solidFill>
                  <a:schemeClr val="dk1"/>
                </a:solidFill>
                <a:uFill>
                  <a:noFill/>
                </a:uFill>
                <a:hlinkClick r:id="rId3">
                  <a:extLst>
                    <a:ext uri="{A12FA001-AC4F-418D-AE19-62706E023703}">
                      <ahyp:hlinkClr xmlns:ahyp="http://schemas.microsoft.com/office/drawing/2018/hyperlinkcolor" val="tx"/>
                    </a:ext>
                  </a:extLst>
                </a:hlinkClick>
              </a:rPr>
              <a:t> </a:t>
            </a:r>
            <a:r>
              <a:rPr lang="zh-CN" sz="1100" u="sng">
                <a:solidFill>
                  <a:schemeClr val="hlink"/>
                </a:solidFill>
                <a:hlinkClick r:id="rId3"/>
              </a:rPr>
              <a:t>The Good and the Bad of Vue.js Framework Programming</a:t>
            </a:r>
            <a:endParaRPr sz="1100" u="sng">
              <a:solidFill>
                <a:schemeClr val="hlink"/>
              </a:solidFill>
            </a:endParaRPr>
          </a:p>
          <a:p>
            <a:pPr marL="914400" lvl="0" indent="0" algn="l" rtl="0">
              <a:spcBef>
                <a:spcPts val="1200"/>
              </a:spcBef>
              <a:spcAft>
                <a:spcPts val="0"/>
              </a:spcAft>
              <a:buClr>
                <a:schemeClr val="dk1"/>
              </a:buClr>
              <a:buSzPts val="1100"/>
              <a:buFont typeface="Arial"/>
              <a:buNone/>
            </a:pPr>
            <a:r>
              <a:rPr lang="zh-CN" sz="1100">
                <a:solidFill>
                  <a:schemeClr val="dk1"/>
                </a:solidFill>
              </a:rPr>
              <a:t>b.</a:t>
            </a:r>
            <a:r>
              <a:rPr lang="zh-CN" sz="700">
                <a:solidFill>
                  <a:schemeClr val="dk1"/>
                </a:solidFill>
              </a:rPr>
              <a:t>     </a:t>
            </a:r>
            <a:r>
              <a:rPr lang="zh-CN" sz="700">
                <a:solidFill>
                  <a:schemeClr val="dk1"/>
                </a:solidFill>
                <a:uFill>
                  <a:noFill/>
                </a:uFill>
                <a:hlinkClick r:id="rId4">
                  <a:extLst>
                    <a:ext uri="{A12FA001-AC4F-418D-AE19-62706E023703}">
                      <ahyp:hlinkClr xmlns:ahyp="http://schemas.microsoft.com/office/drawing/2018/hyperlinkcolor" val="tx"/>
                    </a:ext>
                  </a:extLst>
                </a:hlinkClick>
              </a:rPr>
              <a:t> </a:t>
            </a:r>
            <a:r>
              <a:rPr lang="zh-CN" sz="1100" u="sng">
                <a:solidFill>
                  <a:schemeClr val="hlink"/>
                </a:solidFill>
                <a:hlinkClick r:id="rId4"/>
              </a:rPr>
              <a:t>Vue.JS : The Progressive Framework!</a:t>
            </a:r>
            <a:endParaRPr sz="1100" u="sng">
              <a:solidFill>
                <a:schemeClr val="hlink"/>
              </a:solidFill>
            </a:endParaRPr>
          </a:p>
          <a:p>
            <a:pPr marL="914400" lvl="0" indent="0" algn="l" rtl="0">
              <a:spcBef>
                <a:spcPts val="1200"/>
              </a:spcBef>
              <a:spcAft>
                <a:spcPts val="0"/>
              </a:spcAft>
              <a:buClr>
                <a:schemeClr val="dk1"/>
              </a:buClr>
              <a:buSzPts val="1100"/>
              <a:buFont typeface="Arial"/>
              <a:buNone/>
            </a:pPr>
            <a:r>
              <a:rPr lang="zh-CN" sz="1100">
                <a:solidFill>
                  <a:schemeClr val="dk1"/>
                </a:solidFill>
              </a:rPr>
              <a:t>c.</a:t>
            </a:r>
            <a:r>
              <a:rPr lang="zh-CN" sz="700">
                <a:solidFill>
                  <a:schemeClr val="dk1"/>
                </a:solidFill>
              </a:rPr>
              <a:t>      </a:t>
            </a:r>
            <a:r>
              <a:rPr lang="zh-CN" sz="700">
                <a:solidFill>
                  <a:schemeClr val="dk1"/>
                </a:solidFill>
                <a:uFill>
                  <a:noFill/>
                </a:uFill>
                <a:hlinkClick r:id="rId5">
                  <a:extLst>
                    <a:ext uri="{A12FA001-AC4F-418D-AE19-62706E023703}">
                      <ahyp:hlinkClr xmlns:ahyp="http://schemas.microsoft.com/office/drawing/2018/hyperlinkcolor" val="tx"/>
                    </a:ext>
                  </a:extLst>
                </a:hlinkClick>
              </a:rPr>
              <a:t> </a:t>
            </a:r>
            <a:r>
              <a:rPr lang="zh-CN" sz="1100" u="sng">
                <a:solidFill>
                  <a:schemeClr val="hlink"/>
                </a:solidFill>
                <a:hlinkClick r:id="rId5"/>
              </a:rPr>
              <a:t>WHAT IS PROGRESSIVE JAVASCRIPT FRAMEWORK?</a:t>
            </a:r>
            <a:endParaRPr sz="1100" u="sng">
              <a:solidFill>
                <a:schemeClr val="hlink"/>
              </a:solidFill>
            </a:endParaRPr>
          </a:p>
          <a:p>
            <a:pPr marL="914400" lvl="0" indent="0" algn="l" rtl="0">
              <a:spcBef>
                <a:spcPts val="1200"/>
              </a:spcBef>
              <a:spcAft>
                <a:spcPts val="0"/>
              </a:spcAft>
              <a:buClr>
                <a:schemeClr val="dk1"/>
              </a:buClr>
              <a:buSzPts val="1100"/>
              <a:buFont typeface="Arial"/>
              <a:buNone/>
            </a:pPr>
            <a:r>
              <a:rPr lang="zh-CN" sz="1100">
                <a:solidFill>
                  <a:schemeClr val="dk1"/>
                </a:solidFill>
              </a:rPr>
              <a:t>d.</a:t>
            </a:r>
            <a:r>
              <a:rPr lang="zh-CN" sz="700">
                <a:solidFill>
                  <a:schemeClr val="dk1"/>
                </a:solidFill>
              </a:rPr>
              <a:t>     </a:t>
            </a:r>
            <a:r>
              <a:rPr lang="zh-CN" sz="700">
                <a:solidFill>
                  <a:schemeClr val="dk1"/>
                </a:solidFill>
                <a:uFill>
                  <a:noFill/>
                </a:uFill>
                <a:hlinkClick r:id="rId6">
                  <a:extLst>
                    <a:ext uri="{A12FA001-AC4F-418D-AE19-62706E023703}">
                      <ahyp:hlinkClr xmlns:ahyp="http://schemas.microsoft.com/office/drawing/2018/hyperlinkcolor" val="tx"/>
                    </a:ext>
                  </a:extLst>
                </a:hlinkClick>
              </a:rPr>
              <a:t> </a:t>
            </a:r>
            <a:r>
              <a:rPr lang="zh-CN" sz="1100" u="sng">
                <a:solidFill>
                  <a:schemeClr val="hlink"/>
                </a:solidFill>
                <a:hlinkClick r:id="rId6"/>
              </a:rPr>
              <a:t>Introduction | Vue.js (vuejs.org)</a:t>
            </a:r>
            <a:endParaRPr sz="1100" u="sng">
              <a:solidFill>
                <a:schemeClr val="hlink"/>
              </a:solidFill>
            </a:endParaRPr>
          </a:p>
          <a:p>
            <a:pPr marL="914400" lvl="0" indent="0" algn="l" rtl="0">
              <a:spcBef>
                <a:spcPts val="1200"/>
              </a:spcBef>
              <a:spcAft>
                <a:spcPts val="0"/>
              </a:spcAft>
              <a:buClr>
                <a:schemeClr val="dk1"/>
              </a:buClr>
              <a:buSzPts val="1100"/>
              <a:buFont typeface="Arial"/>
              <a:buNone/>
            </a:pPr>
            <a:r>
              <a:rPr lang="zh-CN" sz="1100">
                <a:solidFill>
                  <a:schemeClr val="dk1"/>
                </a:solidFill>
              </a:rPr>
              <a:t>e.</a:t>
            </a:r>
            <a:r>
              <a:rPr lang="zh-CN" sz="700">
                <a:solidFill>
                  <a:schemeClr val="dk1"/>
                </a:solidFill>
              </a:rPr>
              <a:t>     </a:t>
            </a:r>
            <a:r>
              <a:rPr lang="zh-CN" sz="700">
                <a:solidFill>
                  <a:schemeClr val="dk1"/>
                </a:solidFill>
                <a:uFill>
                  <a:noFill/>
                </a:uFill>
                <a:hlinkClick r:id="rId7">
                  <a:extLst>
                    <a:ext uri="{A12FA001-AC4F-418D-AE19-62706E023703}">
                      <ahyp:hlinkClr xmlns:ahyp="http://schemas.microsoft.com/office/drawing/2018/hyperlinkcolor" val="tx"/>
                    </a:ext>
                  </a:extLst>
                </a:hlinkClick>
              </a:rPr>
              <a:t> </a:t>
            </a:r>
            <a:r>
              <a:rPr lang="zh-CN" sz="1100" u="sng">
                <a:solidFill>
                  <a:schemeClr val="hlink"/>
                </a:solidFill>
                <a:hlinkClick r:id="rId7"/>
              </a:rPr>
              <a:t>What is Vue.js (w3schools.com)</a:t>
            </a:r>
            <a:endParaRPr sz="1100" u="sng">
              <a:solidFill>
                <a:schemeClr val="hlink"/>
              </a:solidFill>
            </a:endParaRPr>
          </a:p>
          <a:p>
            <a:pPr marL="914400" lvl="0" indent="0" algn="l" rtl="0">
              <a:spcBef>
                <a:spcPts val="1200"/>
              </a:spcBef>
              <a:spcAft>
                <a:spcPts val="0"/>
              </a:spcAft>
              <a:buClr>
                <a:schemeClr val="dk1"/>
              </a:buClr>
              <a:buSzPts val="1100"/>
              <a:buFont typeface="Arial"/>
              <a:buNone/>
            </a:pPr>
            <a:r>
              <a:rPr lang="zh-CN" sz="1100">
                <a:solidFill>
                  <a:schemeClr val="dk1"/>
                </a:solidFill>
              </a:rPr>
              <a:t>f.</a:t>
            </a:r>
            <a:r>
              <a:rPr lang="zh-CN" sz="700">
                <a:solidFill>
                  <a:schemeClr val="dk1"/>
                </a:solidFill>
              </a:rPr>
              <a:t>        </a:t>
            </a:r>
            <a:r>
              <a:rPr lang="zh-CN" sz="1100" u="sng">
                <a:solidFill>
                  <a:schemeClr val="hlink"/>
                </a:solidFill>
              </a:rPr>
              <a:t> </a:t>
            </a:r>
            <a:r>
              <a:rPr lang="zh-CN" sz="1100" u="sng">
                <a:solidFill>
                  <a:schemeClr val="hlink"/>
                </a:solidFill>
                <a:hlinkClick r:id="rId8"/>
              </a:rPr>
              <a:t>Vue.js — One-way Data Binding</a:t>
            </a:r>
            <a:endParaRPr sz="1100" u="sng">
              <a:solidFill>
                <a:schemeClr val="hlink"/>
              </a:solidFill>
            </a:endParaRPr>
          </a:p>
          <a:p>
            <a:pPr marL="914400" lvl="0" indent="0" algn="l" rtl="0">
              <a:spcBef>
                <a:spcPts val="1200"/>
              </a:spcBef>
              <a:spcAft>
                <a:spcPts val="0"/>
              </a:spcAft>
              <a:buClr>
                <a:schemeClr val="dk1"/>
              </a:buClr>
              <a:buSzPts val="1100"/>
              <a:buFont typeface="Arial"/>
              <a:buNone/>
            </a:pPr>
            <a:r>
              <a:rPr lang="zh-CN" sz="1100">
                <a:solidFill>
                  <a:schemeClr val="dk1"/>
                </a:solidFill>
              </a:rPr>
              <a:t>g. </a:t>
            </a:r>
            <a:r>
              <a:rPr lang="zh-CN" sz="1100">
                <a:solidFill>
                  <a:schemeClr val="hlink"/>
                </a:solidFill>
              </a:rPr>
              <a:t>   </a:t>
            </a:r>
            <a:r>
              <a:rPr lang="zh-CN" sz="1100" u="sng">
                <a:solidFill>
                  <a:schemeClr val="hlink"/>
                </a:solidFill>
                <a:hlinkClick r:id="rId9"/>
              </a:rPr>
              <a:t>Why Is Vue.js Growing so fast? 4 Reasons Behind the Framework's Success (netguru.com)</a:t>
            </a:r>
            <a:endParaRPr sz="1100" u="sng">
              <a:solidFill>
                <a:schemeClr val="hlink"/>
              </a:solidFill>
            </a:endParaRPr>
          </a:p>
          <a:p>
            <a:pPr marL="914400" lvl="0" indent="0" algn="l" rtl="0">
              <a:spcBef>
                <a:spcPts val="1200"/>
              </a:spcBef>
              <a:spcAft>
                <a:spcPts val="0"/>
              </a:spcAft>
              <a:buClr>
                <a:schemeClr val="dk1"/>
              </a:buClr>
              <a:buSzPts val="1100"/>
              <a:buFont typeface="Arial"/>
              <a:buNone/>
            </a:pPr>
            <a:endParaRPr sz="1100" u="sng">
              <a:solidFill>
                <a:schemeClr val="hlink"/>
              </a:solidFil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About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CN" dirty="0"/>
              <a:t>Vue is a </a:t>
            </a:r>
            <a:r>
              <a:rPr lang="zh-CN" b="1" dirty="0"/>
              <a:t>progressive framework</a:t>
            </a:r>
            <a:r>
              <a:rPr lang="zh-CN" dirty="0"/>
              <a:t> for building user interfaces. </a:t>
            </a:r>
            <a:endParaRPr dirty="0"/>
          </a:p>
          <a:p>
            <a:pPr marL="457200" lvl="0" indent="-342900" algn="l" rtl="0">
              <a:spcBef>
                <a:spcPts val="0"/>
              </a:spcBef>
              <a:spcAft>
                <a:spcPts val="0"/>
              </a:spcAft>
              <a:buSzPts val="1800"/>
              <a:buChar char="●"/>
            </a:pPr>
            <a:r>
              <a:rPr lang="zh-CN" dirty="0"/>
              <a:t>Unlike other monolithic frameworks, Vue is designed from the ground up to be incrementally adoptable.</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zh-CN" b="1" dirty="0"/>
              <a:t>Progressive </a:t>
            </a:r>
            <a:r>
              <a:rPr lang="en-US" altLang="zh-CN" b="1"/>
              <a:t>f</a:t>
            </a:r>
            <a:r>
              <a:rPr lang="zh-CN" b="1"/>
              <a:t>ramework Example:</a:t>
            </a:r>
            <a:r>
              <a:rPr lang="zh-CN"/>
              <a:t> If you are using jquery and it doesn't meet the needs of your new page. </a:t>
            </a:r>
            <a:r>
              <a:rPr lang="zh-CN" dirty="0"/>
              <a:t>Then you can use vue to develop the new page without refactoring the whole project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Compare to Angular</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CN"/>
              <a:t>TypeScript</a:t>
            </a:r>
            <a:endParaRPr/>
          </a:p>
          <a:p>
            <a:pPr marL="457200" lvl="0" indent="0" algn="l" rtl="0">
              <a:spcBef>
                <a:spcPts val="1200"/>
              </a:spcBef>
              <a:spcAft>
                <a:spcPts val="0"/>
              </a:spcAft>
              <a:buNone/>
            </a:pPr>
            <a:r>
              <a:rPr lang="zh-CN"/>
              <a:t>Forced in Angular</a:t>
            </a:r>
            <a:endParaRPr/>
          </a:p>
          <a:p>
            <a:pPr marL="457200" lvl="0" indent="-342900" algn="l" rtl="0">
              <a:spcBef>
                <a:spcPts val="1200"/>
              </a:spcBef>
              <a:spcAft>
                <a:spcPts val="0"/>
              </a:spcAft>
              <a:buSzPts val="1800"/>
              <a:buChar char="●"/>
            </a:pPr>
            <a:r>
              <a:rPr lang="zh-CN"/>
              <a:t>Flexibility</a:t>
            </a:r>
            <a:endParaRPr/>
          </a:p>
          <a:p>
            <a:pPr marL="0" lvl="0" indent="0" algn="l" rtl="0">
              <a:spcBef>
                <a:spcPts val="1200"/>
              </a:spcBef>
              <a:spcAft>
                <a:spcPts val="0"/>
              </a:spcAft>
              <a:buNone/>
            </a:pPr>
            <a:r>
              <a:rPr lang="zh-CN"/>
              <a:t>	Vue is more flexible than Angular.</a:t>
            </a:r>
            <a:endParaRPr/>
          </a:p>
          <a:p>
            <a:pPr marL="457200" lvl="0" indent="-342900" algn="l" rtl="0">
              <a:spcBef>
                <a:spcPts val="1200"/>
              </a:spcBef>
              <a:spcAft>
                <a:spcPts val="0"/>
              </a:spcAft>
              <a:buSzPts val="1800"/>
              <a:buChar char="●"/>
            </a:pPr>
            <a:r>
              <a:rPr lang="zh-CN"/>
              <a:t>The learning curve</a:t>
            </a:r>
            <a:endParaRPr/>
          </a:p>
          <a:p>
            <a:pPr marL="0" lvl="0" indent="0" algn="l" rtl="0">
              <a:spcBef>
                <a:spcPts val="1200"/>
              </a:spcBef>
              <a:spcAft>
                <a:spcPts val="1200"/>
              </a:spcAft>
              <a:buNone/>
            </a:pPr>
            <a:r>
              <a:rPr lang="zh-CN"/>
              <a:t>	Angular has a much larger API area than Vue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49009"/>
              <a:buFont typeface="Arial"/>
              <a:buNone/>
            </a:pPr>
            <a:r>
              <a:rPr lang="zh-CN" sz="2244" b="1">
                <a:solidFill>
                  <a:schemeClr val="dk2"/>
                </a:solidFill>
              </a:rPr>
              <a:t>Four primary ways of adding Vue.js to a project:</a:t>
            </a:r>
            <a:endParaRPr sz="3244" b="1"/>
          </a:p>
        </p:txBody>
      </p:sp>
      <p:sp>
        <p:nvSpPr>
          <p:cNvPr id="85" name="Google Shape;85;p18"/>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sz="1629"/>
          </a:p>
          <a:p>
            <a:pPr marL="457200" lvl="0" indent="-332105" algn="l" rtl="0">
              <a:lnSpc>
                <a:spcPct val="95000"/>
              </a:lnSpc>
              <a:spcBef>
                <a:spcPts val="1200"/>
              </a:spcBef>
              <a:spcAft>
                <a:spcPts val="0"/>
              </a:spcAft>
              <a:buSzPts val="1630"/>
              <a:buAutoNum type="arabicPeriod"/>
            </a:pPr>
            <a:r>
              <a:rPr lang="zh-CN" sz="1629"/>
              <a:t>Import it as a CDN package on the page</a:t>
            </a:r>
            <a:endParaRPr sz="1629"/>
          </a:p>
          <a:p>
            <a:pPr marL="457200" lvl="0" indent="0" algn="l" rtl="0">
              <a:lnSpc>
                <a:spcPct val="95000"/>
              </a:lnSpc>
              <a:spcBef>
                <a:spcPts val="1200"/>
              </a:spcBef>
              <a:spcAft>
                <a:spcPts val="0"/>
              </a:spcAft>
              <a:buSzPts val="935"/>
              <a:buNone/>
            </a:pPr>
            <a:endParaRPr sz="1629"/>
          </a:p>
          <a:p>
            <a:pPr marL="457200" lvl="0" indent="-332105" algn="l" rtl="0">
              <a:lnSpc>
                <a:spcPct val="95000"/>
              </a:lnSpc>
              <a:spcBef>
                <a:spcPts val="1200"/>
              </a:spcBef>
              <a:spcAft>
                <a:spcPts val="0"/>
              </a:spcAft>
              <a:buSzPts val="1630"/>
              <a:buAutoNum type="arabicPeriod"/>
            </a:pPr>
            <a:r>
              <a:rPr lang="zh-CN" sz="1629"/>
              <a:t>Download the JavaScript files and host them yourself</a:t>
            </a:r>
            <a:endParaRPr sz="1629"/>
          </a:p>
          <a:p>
            <a:pPr marL="457200" lvl="0" indent="0" algn="l" rtl="0">
              <a:lnSpc>
                <a:spcPct val="95000"/>
              </a:lnSpc>
              <a:spcBef>
                <a:spcPts val="1200"/>
              </a:spcBef>
              <a:spcAft>
                <a:spcPts val="0"/>
              </a:spcAft>
              <a:buSzPts val="935"/>
              <a:buNone/>
            </a:pPr>
            <a:endParaRPr sz="1629"/>
          </a:p>
          <a:p>
            <a:pPr marL="457200" lvl="0" indent="-332105" algn="l" rtl="0">
              <a:lnSpc>
                <a:spcPct val="95000"/>
              </a:lnSpc>
              <a:spcBef>
                <a:spcPts val="1200"/>
              </a:spcBef>
              <a:spcAft>
                <a:spcPts val="0"/>
              </a:spcAft>
              <a:buSzPts val="1630"/>
              <a:buAutoNum type="arabicPeriod"/>
            </a:pPr>
            <a:r>
              <a:rPr lang="zh-CN" sz="1629"/>
              <a:t>Install it using npm</a:t>
            </a:r>
            <a:endParaRPr sz="1629"/>
          </a:p>
          <a:p>
            <a:pPr marL="457200" lvl="0" indent="0" algn="l" rtl="0">
              <a:lnSpc>
                <a:spcPct val="95000"/>
              </a:lnSpc>
              <a:spcBef>
                <a:spcPts val="1200"/>
              </a:spcBef>
              <a:spcAft>
                <a:spcPts val="0"/>
              </a:spcAft>
              <a:buSzPts val="935"/>
              <a:buNone/>
            </a:pPr>
            <a:endParaRPr sz="1629"/>
          </a:p>
          <a:p>
            <a:pPr marL="457200" lvl="0" indent="-332105" algn="l" rtl="0">
              <a:lnSpc>
                <a:spcPct val="95000"/>
              </a:lnSpc>
              <a:spcBef>
                <a:spcPts val="1200"/>
              </a:spcBef>
              <a:spcAft>
                <a:spcPts val="0"/>
              </a:spcAft>
              <a:buSzPts val="1630"/>
              <a:buAutoNum type="arabicPeriod"/>
            </a:pPr>
            <a:r>
              <a:rPr lang="zh-CN" sz="1629"/>
              <a:t>Use the official CLI to scaffold a project, which provides batteries-included build setups for a modern frontend workflow (e.g., hot-reload, lint-on-save, and much more)</a:t>
            </a:r>
            <a:endParaRPr sz="1629"/>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Import vue to your project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CN"/>
              <a:t>Import this framework at the head of the html page</a:t>
            </a:r>
            <a:endParaRPr/>
          </a:p>
          <a:p>
            <a:pPr marL="0" lvl="0" indent="457200" algn="l" rtl="0">
              <a:spcBef>
                <a:spcPts val="1200"/>
              </a:spcBef>
              <a:spcAft>
                <a:spcPts val="0"/>
              </a:spcAft>
              <a:buNone/>
            </a:pPr>
            <a:r>
              <a:rPr lang="zh-CN" sz="1500">
                <a:solidFill>
                  <a:srgbClr val="A8A9CC"/>
                </a:solidFill>
                <a:latin typeface="Consolas"/>
                <a:ea typeface="Consolas"/>
                <a:cs typeface="Consolas"/>
                <a:sym typeface="Consolas"/>
              </a:rPr>
              <a:t>&lt;</a:t>
            </a:r>
            <a:r>
              <a:rPr lang="zh-CN" sz="1500">
                <a:solidFill>
                  <a:srgbClr val="B2085F"/>
                </a:solidFill>
                <a:latin typeface="Consolas"/>
                <a:ea typeface="Consolas"/>
                <a:cs typeface="Consolas"/>
                <a:sym typeface="Consolas"/>
              </a:rPr>
              <a:t>script src</a:t>
            </a:r>
            <a:r>
              <a:rPr lang="zh-CN" sz="1500">
                <a:solidFill>
                  <a:srgbClr val="A8A9CC"/>
                </a:solidFill>
                <a:latin typeface="Consolas"/>
                <a:ea typeface="Consolas"/>
                <a:cs typeface="Consolas"/>
                <a:sym typeface="Consolas"/>
              </a:rPr>
              <a:t>="</a:t>
            </a:r>
            <a:r>
              <a:rPr lang="zh-CN" sz="1500" u="sng">
                <a:solidFill>
                  <a:schemeClr val="hlink"/>
                </a:solidFill>
                <a:latin typeface="Consolas"/>
                <a:ea typeface="Consolas"/>
                <a:cs typeface="Consolas"/>
                <a:sym typeface="Consolas"/>
                <a:hlinkClick r:id="rId3"/>
              </a:rPr>
              <a:t>https://unpkg.com/vue@next</a:t>
            </a:r>
            <a:r>
              <a:rPr lang="zh-CN" sz="1500">
                <a:solidFill>
                  <a:srgbClr val="A8A9CC"/>
                </a:solidFill>
                <a:latin typeface="Consolas"/>
                <a:ea typeface="Consolas"/>
                <a:cs typeface="Consolas"/>
                <a:sym typeface="Consolas"/>
              </a:rPr>
              <a:t>"&gt;&lt;/</a:t>
            </a:r>
            <a:r>
              <a:rPr lang="zh-CN" sz="1500">
                <a:solidFill>
                  <a:srgbClr val="B2085F"/>
                </a:solidFill>
                <a:latin typeface="Consolas"/>
                <a:ea typeface="Consolas"/>
                <a:cs typeface="Consolas"/>
                <a:sym typeface="Consolas"/>
              </a:rPr>
              <a:t>script</a:t>
            </a:r>
            <a:r>
              <a:rPr lang="zh-CN" sz="1500">
                <a:solidFill>
                  <a:srgbClr val="A8A9CC"/>
                </a:solidFill>
                <a:latin typeface="Consolas"/>
                <a:ea typeface="Consolas"/>
                <a:cs typeface="Consolas"/>
                <a:sym typeface="Consolas"/>
              </a:rPr>
              <a:t>&gt;</a:t>
            </a:r>
            <a:endParaRPr sz="1500">
              <a:solidFill>
                <a:srgbClr val="A8A9CC"/>
              </a:solidFill>
              <a:latin typeface="Consolas"/>
              <a:ea typeface="Consolas"/>
              <a:cs typeface="Consolas"/>
              <a:sym typeface="Consolas"/>
            </a:endParaRPr>
          </a:p>
          <a:p>
            <a:pPr marL="457200" lvl="0" indent="-342900" algn="l" rtl="0">
              <a:spcBef>
                <a:spcPts val="1200"/>
              </a:spcBef>
              <a:spcAft>
                <a:spcPts val="0"/>
              </a:spcAft>
              <a:buSzPts val="1800"/>
              <a:buChar char="●"/>
            </a:pPr>
            <a:r>
              <a:rPr lang="zh-CN"/>
              <a:t>Download and Self Host</a:t>
            </a:r>
            <a:endParaRPr/>
          </a:p>
          <a:p>
            <a:pPr marL="0" lvl="0" indent="457200" algn="l" rtl="0">
              <a:spcBef>
                <a:spcPts val="1200"/>
              </a:spcBef>
              <a:spcAft>
                <a:spcPts val="0"/>
              </a:spcAft>
              <a:buClr>
                <a:schemeClr val="dk1"/>
              </a:buClr>
              <a:buSzPts val="1100"/>
              <a:buFont typeface="Arial"/>
              <a:buNone/>
            </a:pPr>
            <a:r>
              <a:rPr lang="zh-CN" sz="1500"/>
              <a:t>Download form</a:t>
            </a:r>
            <a:r>
              <a:rPr lang="zh-CN" sz="1500">
                <a:solidFill>
                  <a:srgbClr val="A8A9CC"/>
                </a:solidFill>
              </a:rPr>
              <a:t> </a:t>
            </a:r>
            <a:r>
              <a:rPr lang="zh-CN" sz="1100" u="sng">
                <a:solidFill>
                  <a:schemeClr val="hlink"/>
                </a:solidFill>
                <a:hlinkClick r:id="rId4"/>
              </a:rPr>
              <a:t>https://cdn.jsdelivr.net/npm/vue@next/dist/</a:t>
            </a:r>
            <a:r>
              <a:rPr lang="zh-CN" sz="1500">
                <a:solidFill>
                  <a:srgbClr val="A8A9CC"/>
                </a:solidFill>
              </a:rPr>
              <a:t> </a:t>
            </a:r>
            <a:r>
              <a:rPr lang="zh-CN" sz="1500"/>
              <a:t>and add it under the directory</a:t>
            </a:r>
            <a:endParaRPr sz="1500"/>
          </a:p>
          <a:p>
            <a:pPr marL="457200" lvl="0" indent="-342900" algn="l" rtl="0">
              <a:spcBef>
                <a:spcPts val="1200"/>
              </a:spcBef>
              <a:spcAft>
                <a:spcPts val="0"/>
              </a:spcAft>
              <a:buSzPts val="1800"/>
              <a:buChar char="●"/>
            </a:pPr>
            <a:r>
              <a:rPr lang="zh-CN"/>
              <a:t>Use npm to install the latest stable version of vue</a:t>
            </a:r>
            <a:endParaRPr sz="1000">
              <a:solidFill>
                <a:srgbClr val="3A385D"/>
              </a:solidFill>
              <a:latin typeface="Consolas"/>
              <a:ea typeface="Consolas"/>
              <a:cs typeface="Consolas"/>
              <a:sym typeface="Consolas"/>
            </a:endParaRPr>
          </a:p>
          <a:p>
            <a:pPr marL="457200" lvl="0" indent="0" algn="l" rtl="0">
              <a:lnSpc>
                <a:spcPct val="140000"/>
              </a:lnSpc>
              <a:spcBef>
                <a:spcPts val="1200"/>
              </a:spcBef>
              <a:spcAft>
                <a:spcPts val="0"/>
              </a:spcAft>
              <a:buNone/>
            </a:pPr>
            <a:r>
              <a:rPr lang="zh-CN" sz="1500">
                <a:solidFill>
                  <a:srgbClr val="C25205"/>
                </a:solidFill>
                <a:latin typeface="Consolas"/>
                <a:ea typeface="Consolas"/>
                <a:cs typeface="Consolas"/>
                <a:sym typeface="Consolas"/>
              </a:rPr>
              <a:t>npm</a:t>
            </a:r>
            <a:r>
              <a:rPr lang="zh-CN" sz="1500">
                <a:solidFill>
                  <a:srgbClr val="3A385D"/>
                </a:solidFill>
                <a:latin typeface="Consolas"/>
                <a:ea typeface="Consolas"/>
                <a:cs typeface="Consolas"/>
                <a:sym typeface="Consolas"/>
              </a:rPr>
              <a:t> </a:t>
            </a:r>
            <a:r>
              <a:rPr lang="zh-CN" sz="1500">
                <a:solidFill>
                  <a:srgbClr val="C25205"/>
                </a:solidFill>
                <a:latin typeface="Consolas"/>
                <a:ea typeface="Consolas"/>
                <a:cs typeface="Consolas"/>
                <a:sym typeface="Consolas"/>
              </a:rPr>
              <a:t>install</a:t>
            </a:r>
            <a:r>
              <a:rPr lang="zh-CN" sz="1500">
                <a:solidFill>
                  <a:srgbClr val="3A385D"/>
                </a:solidFill>
                <a:latin typeface="Consolas"/>
                <a:ea typeface="Consolas"/>
                <a:cs typeface="Consolas"/>
                <a:sym typeface="Consolas"/>
              </a:rPr>
              <a:t> vue@next</a:t>
            </a:r>
            <a:endParaRPr sz="1500">
              <a:solidFill>
                <a:srgbClr val="3A385D"/>
              </a:solidFill>
              <a:latin typeface="Consolas"/>
              <a:ea typeface="Consolas"/>
              <a:cs typeface="Consolas"/>
              <a:sym typeface="Consolas"/>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Creating an Application Instance</a:t>
            </a:r>
            <a:endParaRPr/>
          </a:p>
        </p:txBody>
      </p:sp>
      <p:sp>
        <p:nvSpPr>
          <p:cNvPr id="97" name="Google Shape;97;p20"/>
          <p:cNvSpPr txBox="1">
            <a:spLocks noGrp="1"/>
          </p:cNvSpPr>
          <p:nvPr>
            <p:ph type="body" idx="1"/>
          </p:nvPr>
        </p:nvSpPr>
        <p:spPr>
          <a:xfrm>
            <a:off x="311700" y="1152475"/>
            <a:ext cx="8520600" cy="8313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zh-CN"/>
              <a:t>In Vue 3, every Vue application starts by creating a new application instance.</a:t>
            </a:r>
            <a:endParaRPr/>
          </a:p>
          <a:p>
            <a:pPr marL="457200" lvl="0" indent="-342900" algn="just" rtl="0">
              <a:spcBef>
                <a:spcPts val="0"/>
              </a:spcBef>
              <a:spcAft>
                <a:spcPts val="0"/>
              </a:spcAft>
              <a:buSzPts val="1800"/>
              <a:buChar char="●"/>
            </a:pPr>
            <a:r>
              <a:rPr lang="zh-CN"/>
              <a:t>The application instance created by the new createApp method.</a:t>
            </a:r>
            <a:endParaRPr/>
          </a:p>
        </p:txBody>
      </p:sp>
      <p:sp>
        <p:nvSpPr>
          <p:cNvPr id="98" name="Google Shape;98;p20"/>
          <p:cNvSpPr txBox="1"/>
          <p:nvPr/>
        </p:nvSpPr>
        <p:spPr>
          <a:xfrm>
            <a:off x="3036750" y="1978350"/>
            <a:ext cx="30705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zh-CN">
                <a:latin typeface="Consolas"/>
                <a:ea typeface="Consolas"/>
                <a:cs typeface="Consolas"/>
                <a:sym typeface="Consolas"/>
              </a:rPr>
              <a:t>const app = Vue.createApp({</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zh-CN">
                <a:latin typeface="Consolas"/>
                <a:ea typeface="Consolas"/>
                <a:cs typeface="Consolas"/>
                <a:sym typeface="Consolas"/>
              </a:rPr>
              <a:t>	/* options */</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zh-CN">
                <a:latin typeface="Consolas"/>
                <a:ea typeface="Consolas"/>
                <a:cs typeface="Consolas"/>
                <a:sym typeface="Consolas"/>
              </a:rPr>
              <a:t>})</a:t>
            </a:r>
            <a:endParaRPr>
              <a:latin typeface="Consolas"/>
              <a:ea typeface="Consolas"/>
              <a:cs typeface="Consolas"/>
              <a:sym typeface="Consolas"/>
            </a:endParaRPr>
          </a:p>
        </p:txBody>
      </p:sp>
      <p:sp>
        <p:nvSpPr>
          <p:cNvPr id="99" name="Google Shape;99;p20"/>
          <p:cNvSpPr txBox="1"/>
          <p:nvPr/>
        </p:nvSpPr>
        <p:spPr>
          <a:xfrm>
            <a:off x="311700" y="3080200"/>
            <a:ext cx="8520600" cy="1736100"/>
          </a:xfrm>
          <a:prstGeom prst="rect">
            <a:avLst/>
          </a:prstGeom>
          <a:noFill/>
          <a:ln>
            <a:noFill/>
          </a:ln>
        </p:spPr>
        <p:txBody>
          <a:bodyPr spcFirstLastPara="1" wrap="square" lIns="91425" tIns="91425" rIns="91425" bIns="91425" anchor="ctr" anchorCtr="0">
            <a:spAutoFit/>
          </a:bodyPr>
          <a:lstStyle/>
          <a:p>
            <a:pPr marL="457200" marR="0" lvl="0" indent="-342900" algn="just" rtl="0">
              <a:lnSpc>
                <a:spcPct val="115000"/>
              </a:lnSpc>
              <a:spcBef>
                <a:spcPts val="0"/>
              </a:spcBef>
              <a:spcAft>
                <a:spcPts val="0"/>
              </a:spcAft>
              <a:buClr>
                <a:schemeClr val="dk2"/>
              </a:buClr>
              <a:buSzPts val="1800"/>
              <a:buChar char="●"/>
            </a:pPr>
            <a:r>
              <a:rPr lang="zh-CN" sz="1800">
                <a:solidFill>
                  <a:schemeClr val="dk2"/>
                </a:solidFill>
              </a:rPr>
              <a:t>The application instance provides an application context.</a:t>
            </a:r>
            <a:endParaRPr sz="1800">
              <a:solidFill>
                <a:schemeClr val="dk2"/>
              </a:solidFill>
            </a:endParaRPr>
          </a:p>
          <a:p>
            <a:pPr marL="457200" marR="0" lvl="0" indent="-342900" algn="just" rtl="0">
              <a:lnSpc>
                <a:spcPct val="115000"/>
              </a:lnSpc>
              <a:spcBef>
                <a:spcPts val="0"/>
              </a:spcBef>
              <a:spcAft>
                <a:spcPts val="0"/>
              </a:spcAft>
              <a:buClr>
                <a:schemeClr val="dk2"/>
              </a:buClr>
              <a:buSzPts val="1800"/>
              <a:buChar char="●"/>
            </a:pPr>
            <a:r>
              <a:rPr lang="zh-CN" sz="1800">
                <a:solidFill>
                  <a:schemeClr val="dk2"/>
                </a:solidFill>
              </a:rPr>
              <a:t>The instance is used to register ‘globals’ that components can use within the application.</a:t>
            </a:r>
            <a:endParaRPr sz="1800">
              <a:solidFill>
                <a:schemeClr val="dk2"/>
              </a:solidFill>
            </a:endParaRPr>
          </a:p>
          <a:p>
            <a:pPr marL="457200" marR="0" lvl="0" indent="-342900" algn="just" rtl="0">
              <a:lnSpc>
                <a:spcPct val="115000"/>
              </a:lnSpc>
              <a:spcBef>
                <a:spcPts val="0"/>
              </a:spcBef>
              <a:spcAft>
                <a:spcPts val="0"/>
              </a:spcAft>
              <a:buClr>
                <a:schemeClr val="dk2"/>
              </a:buClr>
              <a:buSzPts val="1800"/>
              <a:buChar char="●"/>
            </a:pPr>
            <a:r>
              <a:rPr lang="zh-CN" sz="1800">
                <a:solidFill>
                  <a:schemeClr val="dk2"/>
                </a:solidFill>
              </a:rPr>
              <a:t>Most methods exposed by an application instance return the same instance, allowing chaining, so other methods can be chained after it.</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General Concepts -- Directive</a:t>
            </a:r>
            <a:endParaRPr/>
          </a:p>
        </p:txBody>
      </p:sp>
      <p:sp>
        <p:nvSpPr>
          <p:cNvPr id="105" name="Google Shape;105;p21"/>
          <p:cNvSpPr txBox="1">
            <a:spLocks noGrp="1"/>
          </p:cNvSpPr>
          <p:nvPr>
            <p:ph type="body" idx="1"/>
          </p:nvPr>
        </p:nvSpPr>
        <p:spPr>
          <a:xfrm>
            <a:off x="311700" y="1152475"/>
            <a:ext cx="8520600" cy="3710100"/>
          </a:xfrm>
          <a:prstGeom prst="rect">
            <a:avLst/>
          </a:prstGeom>
        </p:spPr>
        <p:txBody>
          <a:bodyPr spcFirstLastPara="1" wrap="square" lIns="91425" tIns="91425" rIns="91425" bIns="91425" anchor="t" anchorCtr="0">
            <a:normAutofit/>
          </a:bodyPr>
          <a:lstStyle/>
          <a:p>
            <a:pPr marL="457200" marR="0" lvl="0" indent="-342900" algn="just" rtl="0">
              <a:lnSpc>
                <a:spcPct val="115000"/>
              </a:lnSpc>
              <a:spcBef>
                <a:spcPts val="0"/>
              </a:spcBef>
              <a:spcAft>
                <a:spcPts val="0"/>
              </a:spcAft>
              <a:buSzPts val="1800"/>
              <a:buChar char="●"/>
            </a:pPr>
            <a:r>
              <a:rPr lang="zh-CN"/>
              <a:t>Vue. js Directives are special HTML attributes that allow us to manipulate the DOM.</a:t>
            </a:r>
            <a:endParaRPr/>
          </a:p>
          <a:p>
            <a:pPr marL="457200" marR="0" lvl="0" indent="0" algn="just" rtl="0">
              <a:lnSpc>
                <a:spcPct val="115000"/>
              </a:lnSpc>
              <a:spcBef>
                <a:spcPts val="1200"/>
              </a:spcBef>
              <a:spcAft>
                <a:spcPts val="0"/>
              </a:spcAft>
              <a:buNone/>
            </a:pPr>
            <a:endParaRPr/>
          </a:p>
          <a:p>
            <a:pPr marL="457200" marR="0" lvl="0" indent="0" algn="just" rtl="0">
              <a:lnSpc>
                <a:spcPct val="115000"/>
              </a:lnSpc>
              <a:spcBef>
                <a:spcPts val="1200"/>
              </a:spcBef>
              <a:spcAft>
                <a:spcPts val="0"/>
              </a:spcAft>
              <a:buNone/>
            </a:pPr>
            <a:endParaRPr/>
          </a:p>
          <a:p>
            <a:pPr marL="457200" marR="0" lvl="0" indent="0" algn="just" rtl="0">
              <a:lnSpc>
                <a:spcPct val="115000"/>
              </a:lnSpc>
              <a:spcBef>
                <a:spcPts val="1200"/>
              </a:spcBef>
              <a:spcAft>
                <a:spcPts val="0"/>
              </a:spcAft>
              <a:buNone/>
            </a:pPr>
            <a:endParaRPr/>
          </a:p>
          <a:p>
            <a:pPr marL="457200" lvl="0" indent="-342900" algn="l" rtl="0">
              <a:spcBef>
                <a:spcPts val="1200"/>
              </a:spcBef>
              <a:spcAft>
                <a:spcPts val="0"/>
              </a:spcAft>
              <a:buSzPts val="1800"/>
              <a:buChar char="●"/>
            </a:pPr>
            <a:r>
              <a:rPr lang="zh-CN"/>
              <a:t>The default prefix is v.</a:t>
            </a:r>
            <a:endParaRPr/>
          </a:p>
          <a:p>
            <a:pPr marL="457200" lvl="0" indent="-342900" algn="l" rtl="0">
              <a:spcBef>
                <a:spcPts val="0"/>
              </a:spcBef>
              <a:spcAft>
                <a:spcPts val="0"/>
              </a:spcAft>
              <a:buSzPts val="1800"/>
              <a:buChar char="●"/>
            </a:pPr>
            <a:r>
              <a:rPr lang="zh-CN"/>
              <a:t>Can register custom directives.</a:t>
            </a:r>
            <a:endParaRPr/>
          </a:p>
          <a:p>
            <a:pPr marL="457200" lvl="0" indent="-342900" algn="l" rtl="0">
              <a:spcBef>
                <a:spcPts val="0"/>
              </a:spcBef>
              <a:spcAft>
                <a:spcPts val="0"/>
              </a:spcAft>
              <a:buSzPts val="1800"/>
              <a:buChar char="●"/>
            </a:pPr>
            <a:r>
              <a:rPr lang="zh-CN"/>
              <a:t>Do not recommend using these two directives together on one element.</a:t>
            </a:r>
            <a:endParaRPr/>
          </a:p>
        </p:txBody>
      </p:sp>
      <p:sp>
        <p:nvSpPr>
          <p:cNvPr id="106" name="Google Shape;106;p21"/>
          <p:cNvSpPr txBox="1"/>
          <p:nvPr/>
        </p:nvSpPr>
        <p:spPr>
          <a:xfrm>
            <a:off x="1184100" y="2156100"/>
            <a:ext cx="67758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zh-CN">
                <a:latin typeface="Consolas"/>
                <a:ea typeface="Consolas"/>
                <a:cs typeface="Consolas"/>
                <a:sym typeface="Consolas"/>
              </a:rPr>
              <a:t>&lt;element</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zh-CN">
                <a:latin typeface="Consolas"/>
                <a:ea typeface="Consolas"/>
                <a:cs typeface="Consolas"/>
                <a:sym typeface="Consolas"/>
              </a:rPr>
              <a:t>	prefix-directiveId = ="[argument:] expression [| filters...]"&gt;</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zh-CN">
                <a:latin typeface="Consolas"/>
                <a:ea typeface="Consolas"/>
                <a:cs typeface="Consolas"/>
                <a:sym typeface="Consolas"/>
              </a:rPr>
              <a:t>&lt;/element&gt;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8803</Words>
  <Application>Microsoft Office PowerPoint</Application>
  <PresentationFormat>On-screen Show (16:9)</PresentationFormat>
  <Paragraphs>289</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Consolas</vt:lpstr>
      <vt:lpstr>Simple Light</vt:lpstr>
      <vt:lpstr>PowerPoint Presentation</vt:lpstr>
      <vt:lpstr>Outline</vt:lpstr>
      <vt:lpstr>About</vt:lpstr>
      <vt:lpstr>About</vt:lpstr>
      <vt:lpstr>Compare to Angular</vt:lpstr>
      <vt:lpstr>Four primary ways of adding Vue.js to a project:</vt:lpstr>
      <vt:lpstr>Import vue to your project</vt:lpstr>
      <vt:lpstr>General Concepts -- Creating an Application Instance</vt:lpstr>
      <vt:lpstr>General Concepts -- Directive</vt:lpstr>
      <vt:lpstr>General Concepts -- Directive</vt:lpstr>
      <vt:lpstr>General Concepts -- Directive </vt:lpstr>
      <vt:lpstr>General Concepts -- Directive</vt:lpstr>
      <vt:lpstr>General Concepts -- One-way Binding</vt:lpstr>
      <vt:lpstr>General Concepts -- One-way Binding</vt:lpstr>
      <vt:lpstr>General Concepts -- One-way Binding</vt:lpstr>
      <vt:lpstr>General Concepts -- Two-way Binding</vt:lpstr>
      <vt:lpstr>General Concepts -- Two-way Binding</vt:lpstr>
      <vt:lpstr>Components</vt:lpstr>
      <vt:lpstr>The Difference</vt:lpstr>
      <vt:lpstr>Example</vt:lpstr>
      <vt:lpstr>PowerPoint Presentation</vt:lpstr>
      <vt:lpstr>PowerPoint Presentation</vt:lpstr>
      <vt:lpstr>PowerPoint Presentation</vt:lpstr>
      <vt:lpstr>General Concepts -- Lifecycle Hooks</vt:lpstr>
      <vt:lpstr>PowerPoint Presentation</vt:lpstr>
      <vt:lpstr>PowerPoint Presentation</vt:lpstr>
      <vt:lpstr>Pros and Cons - Benefits of Using Vue.js</vt:lpstr>
      <vt:lpstr>Pros and Cons - Drawbacks of Using Vue.js</vt:lpstr>
      <vt:lpstr>Practice</vt:lpstr>
      <vt:lpstr>Practice (continued)</vt:lpstr>
      <vt:lpstr>Practice (countinued)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Lucas Wu</cp:lastModifiedBy>
  <cp:revision>1</cp:revision>
  <dcterms:modified xsi:type="dcterms:W3CDTF">2021-11-18T22:53:21Z</dcterms:modified>
</cp:coreProperties>
</file>