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en-US" altLang="zh-CN"/>
              <a:t>haCha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lucas.zw.ye@outlook.com</a:t>
            </a:r>
            <a:endParaRPr lang="en-US" altLang="en-US"/>
          </a:p>
          <a:p>
            <a:fld id="{BB962C8B-B14F-4D97-AF65-F5344CB8AC3E}" type="datetime2">
              <a:rPr lang="en-US" altLang="en-US"/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Salsa20, the original cipher, was designed in 2005, then later submitted to the eSTREAM European Union cryptographic validation process by Bernstein. </a:t>
            </a:r>
            <a:endParaRPr lang="en-US" altLang="en-US"/>
          </a:p>
          <a:p>
            <a:r>
              <a:rPr lang="en-US" altLang="en-US">
                <a:sym typeface="+mn-ea"/>
              </a:rPr>
              <a:t>In 2008, Bernstein published </a:t>
            </a:r>
            <a:r>
              <a:rPr lang="en-US" altLang="en-US" b="1">
                <a:sym typeface="+mn-ea"/>
              </a:rPr>
              <a:t>ChaCha</a:t>
            </a:r>
            <a:r>
              <a:rPr lang="en-US" altLang="en-US">
                <a:sym typeface="+mn-ea"/>
              </a:rPr>
              <a:t>, which aim to increase the diffusion per round while achieving the same or slightly better performance.</a:t>
            </a:r>
            <a:endParaRPr lang="en-US" altLang="en-US"/>
          </a:p>
          <a:p>
            <a:r>
              <a:rPr lang="en-US" altLang="en-US"/>
              <a:t>ChaCha is a modification of Salsa20 published in 2008. It uses a new round function that increases diffusion and increases performance on some architectures.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Algorithm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Initial State Matrix</a:t>
            </a:r>
            <a:endParaRPr lang="en-US" altLang="zh-CN"/>
          </a:p>
          <a:p>
            <a:r>
              <a:rPr lang="en-US" altLang="zh-CN"/>
              <a:t>Quarter-Round Function</a:t>
            </a:r>
            <a:endParaRPr lang="en-US" altLang="zh-CN"/>
          </a:p>
          <a:p>
            <a:r>
              <a:rPr lang="en-US" altLang="zh-CN"/>
              <a:t>Transform between each round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Initial State Matrix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2439670"/>
            <a:ext cx="3990975" cy="25228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69560" y="2917190"/>
            <a:ext cx="62534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32 * 4 bit </a:t>
            </a:r>
            <a:r>
              <a:rPr lang="en-US" altLang="zh-CN" sz="2400" b="1"/>
              <a:t>Constant </a:t>
            </a:r>
            <a:r>
              <a:rPr lang="en-US" altLang="zh-CN" sz="2400"/>
              <a:t>("expand 32-byte k")</a:t>
            </a:r>
            <a:endParaRPr lang="en-US" altLang="zh-CN" sz="2400" b="1"/>
          </a:p>
          <a:p>
            <a:r>
              <a:rPr lang="en-US" altLang="zh-CN" sz="2400"/>
              <a:t>32 * 8 bit </a:t>
            </a:r>
            <a:r>
              <a:rPr lang="en-US" altLang="zh-CN" sz="2400" b="1"/>
              <a:t>Key</a:t>
            </a:r>
            <a:endParaRPr lang="en-US" altLang="zh-CN" sz="2400" b="1"/>
          </a:p>
          <a:p>
            <a:r>
              <a:rPr lang="en-US" altLang="zh-CN" sz="2400"/>
              <a:t>32 * 2 bit</a:t>
            </a:r>
            <a:r>
              <a:rPr lang="en-US" altLang="zh-CN" sz="2400" b="1"/>
              <a:t> Counter</a:t>
            </a:r>
            <a:endParaRPr lang="en-US" altLang="zh-CN" sz="2400" b="1"/>
          </a:p>
          <a:p>
            <a:r>
              <a:rPr lang="en-US" altLang="zh-CN" sz="2400"/>
              <a:t>32 * 2 bit</a:t>
            </a:r>
            <a:r>
              <a:rPr lang="en-US" altLang="zh-CN" sz="2400" b="1"/>
              <a:t> Nonce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Quarter-Round Function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4525" y="428625"/>
            <a:ext cx="4889500" cy="6336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3396615"/>
            <a:ext cx="4413885" cy="1381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2355" y="2493010"/>
            <a:ext cx="47136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QR(a, b, c, d):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- 32 bit addition mod 2</a:t>
            </a:r>
            <a:r>
              <a:rPr lang="en-US" altLang="zh-CN" sz="2400" baseline="30000"/>
              <a:t>32</a:t>
            </a:r>
            <a:endParaRPr lang="en-US" altLang="zh-CN" sz="2400"/>
          </a:p>
          <a:p>
            <a:r>
              <a:rPr lang="en-US" altLang="zh-CN" sz="2400"/>
              <a:t>- xor</a:t>
            </a:r>
            <a:endParaRPr lang="en-US" altLang="zh-CN" sz="2400"/>
          </a:p>
          <a:p>
            <a:r>
              <a:rPr lang="en-US" altLang="zh-CN" sz="2400"/>
              <a:t>- shift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536575" y="6146800"/>
            <a:ext cx="4726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20</a:t>
            </a:r>
            <a:r>
              <a:rPr lang="en-US" altLang="zh-CN"/>
              <a:t> rounds in total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Transform between each round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2781300"/>
            <a:ext cx="2365375" cy="2090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70" y="2796540"/>
            <a:ext cx="2313305" cy="2075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765" y="2724150"/>
            <a:ext cx="2458085" cy="22205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2059940"/>
            <a:ext cx="1090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Origial Matrix                                         Row Transform  </a:t>
            </a:r>
            <a:r>
              <a:rPr lang="en-US" altLang="zh-CN" b="1">
                <a:solidFill>
                  <a:srgbClr val="FF0000"/>
                </a:solidFill>
              </a:rPr>
              <a:t>(odd round)</a:t>
            </a:r>
            <a:r>
              <a:rPr lang="en-US" altLang="zh-CN" b="1"/>
              <a:t>                      Diagonal Transform </a:t>
            </a:r>
            <a:r>
              <a:rPr lang="en-US" altLang="zh-CN" b="1">
                <a:solidFill>
                  <a:srgbClr val="FF0000"/>
                </a:solidFill>
              </a:rPr>
              <a:t>(even round)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9720" y="114300"/>
            <a:ext cx="1166495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chacha_block(uint32_t out[16], uint32_t const in[16])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int i;</a:t>
            </a:r>
            <a:endParaRPr lang="zh-CN" altLang="en-US"/>
          </a:p>
          <a:p>
            <a:r>
              <a:rPr lang="zh-CN" altLang="en-US"/>
              <a:t>	uint32_t x[16];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for (i = 0; i &lt; 16; ++i)	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	</a:t>
            </a:r>
            <a:r>
              <a:rPr lang="zh-CN" altLang="en-US">
                <a:solidFill>
                  <a:srgbClr val="FF0000"/>
                </a:solidFill>
              </a:rPr>
              <a:t>x[i] = in[i];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	// 10 loops × 2 rounds/loop = </a:t>
            </a:r>
            <a:r>
              <a:rPr lang="zh-CN" altLang="en-US">
                <a:solidFill>
                  <a:srgbClr val="FF0000"/>
                </a:solidFill>
              </a:rPr>
              <a:t>20 rounds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	for (i = 0; i &lt; ROUNDS; i += 2) {</a:t>
            </a:r>
            <a:endParaRPr lang="zh-CN" altLang="en-US"/>
          </a:p>
          <a:p>
            <a:r>
              <a:rPr lang="zh-CN" altLang="en-US"/>
              <a:t>		// </a:t>
            </a:r>
            <a:r>
              <a:rPr lang="zh-CN" altLang="en-US">
                <a:solidFill>
                  <a:srgbClr val="FF0000"/>
                </a:solidFill>
              </a:rPr>
              <a:t>Odd round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		QR(x[0], x[4], x[ 8], x[12]); // column 0</a:t>
            </a:r>
            <a:endParaRPr lang="zh-CN" altLang="en-US"/>
          </a:p>
          <a:p>
            <a:r>
              <a:rPr lang="zh-CN" altLang="en-US"/>
              <a:t>		QR(x[1], x[5], x[ 9], x[13]); // column 1</a:t>
            </a:r>
            <a:endParaRPr lang="zh-CN" altLang="en-US"/>
          </a:p>
          <a:p>
            <a:r>
              <a:rPr lang="zh-CN" altLang="en-US"/>
              <a:t>		QR(x[2], x[6], x[10], x[14]); // column 2</a:t>
            </a:r>
            <a:endParaRPr lang="zh-CN" altLang="en-US"/>
          </a:p>
          <a:p>
            <a:r>
              <a:rPr lang="zh-CN" altLang="en-US"/>
              <a:t>		QR(x[3], x[7], x[11], x[15]); // column 3</a:t>
            </a:r>
            <a:endParaRPr lang="zh-CN" altLang="en-US"/>
          </a:p>
          <a:p>
            <a:r>
              <a:rPr lang="zh-CN" altLang="en-US"/>
              <a:t>		// </a:t>
            </a:r>
            <a:r>
              <a:rPr lang="zh-CN" altLang="en-US">
                <a:solidFill>
                  <a:srgbClr val="FF0000"/>
                </a:solidFill>
              </a:rPr>
              <a:t>Even round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		QR(x[0], x[5], x[10], x[15]); // diagonal 1 (main diagonal)</a:t>
            </a:r>
            <a:endParaRPr lang="zh-CN" altLang="en-US"/>
          </a:p>
          <a:p>
            <a:r>
              <a:rPr lang="zh-CN" altLang="en-US"/>
              <a:t>		QR(x[1], x[6], x[11], x[12]); // diagonal 2</a:t>
            </a:r>
            <a:endParaRPr lang="zh-CN" altLang="en-US"/>
          </a:p>
          <a:p>
            <a:r>
              <a:rPr lang="zh-CN" altLang="en-US"/>
              <a:t>		QR(x[2], x[7], x[ 8], x[13]); // diagonal 3</a:t>
            </a:r>
            <a:endParaRPr lang="zh-CN" altLang="en-US"/>
          </a:p>
          <a:p>
            <a:r>
              <a:rPr lang="zh-CN" altLang="en-US"/>
              <a:t>		QR(x[3], x[4], x[ 9], x[14]); // diagonal 4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for (i = 0; i &lt; 16; ++i)</a:t>
            </a:r>
            <a:endParaRPr lang="zh-CN" altLang="en-US"/>
          </a:p>
          <a:p>
            <a:r>
              <a:rPr lang="zh-CN" altLang="en-US"/>
              <a:t>		</a:t>
            </a:r>
            <a:r>
              <a:rPr lang="zh-CN" altLang="en-US">
                <a:solidFill>
                  <a:srgbClr val="FF0000"/>
                </a:solidFill>
              </a:rPr>
              <a:t>out[i] = x[i] + in[i];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9065" y="2766060"/>
            <a:ext cx="1753235" cy="1325880"/>
          </a:xfrm>
        </p:spPr>
        <p:txBody>
          <a:bodyPr>
            <a:normAutofit fontScale="90000"/>
          </a:bodyPr>
          <a:p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1576</Words>
  <Application>WPS 演示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ChaCha</vt:lpstr>
      <vt:lpstr>History</vt:lpstr>
      <vt:lpstr>Algorithm</vt:lpstr>
      <vt:lpstr>Initial State Matrix</vt:lpstr>
      <vt:lpstr>Quarter-Round Function</vt:lpstr>
      <vt:lpstr>Transform between each round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Lustre</cp:lastModifiedBy>
  <cp:revision>9</cp:revision>
  <dcterms:created xsi:type="dcterms:W3CDTF">2022-02-13T05:15:00Z</dcterms:created>
  <dcterms:modified xsi:type="dcterms:W3CDTF">2022-02-14T03:21:56Z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2454CAC124674132BEA8D64D028BE091</vt:lpwstr>
  </property>
  <property fmtid="{D5CDD505-2E9C-101B-9397-08002B2CF9AE}" pid="3" name="KSOProductBuildVer">
    <vt:lpwstr>2052-11.1.0.11294</vt:lpwstr>
  </property>
</Properties>
</file>