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77" r:id="rId3"/>
    <p:sldId id="259" r:id="rId4"/>
    <p:sldId id="273" r:id="rId5"/>
    <p:sldId id="258" r:id="rId6"/>
    <p:sldId id="257" r:id="rId7"/>
    <p:sldId id="260" r:id="rId8"/>
    <p:sldId id="281" r:id="rId9"/>
    <p:sldId id="278" r:id="rId10"/>
    <p:sldId id="263" r:id="rId11"/>
    <p:sldId id="275" r:id="rId12"/>
    <p:sldId id="280" r:id="rId13"/>
    <p:sldId id="265" r:id="rId14"/>
    <p:sldId id="270" r:id="rId15"/>
    <p:sldId id="267" r:id="rId16"/>
    <p:sldId id="269" r:id="rId17"/>
    <p:sldId id="271" r:id="rId18"/>
    <p:sldId id="268" r:id="rId19"/>
    <p:sldId id="272" r:id="rId20"/>
    <p:sldId id="276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10" autoAdjust="0"/>
  </p:normalViewPr>
  <p:slideViewPr>
    <p:cSldViewPr snapToGrid="0">
      <p:cViewPr>
        <p:scale>
          <a:sx n="75" d="100"/>
          <a:sy n="75" d="100"/>
        </p:scale>
        <p:origin x="974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3:41:58.1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24575,'0'5'0,"4"1"0,2 9 0,5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3:42:00.3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322 334 24575,'5'-40'0,"-4"34"0,0 1 0,0-1 0,0 0 0,-1 0 0,0 0 0,0 0 0,0 0 0,-3-10 0,3 15 0,-1 0 0,1 0 0,-1 0 0,0 0 0,1 0 0,-1 0 0,0-1 0,0 2 0,0-1 0,0 0 0,0 0 0,0 0 0,0 0 0,0 1 0,0-1 0,0 0 0,-1 1 0,1-1 0,0 1 0,0-1 0,0 1 0,-1 0 0,1-1 0,0 1 0,-1 0 0,1 0 0,0 0 0,-1 0 0,1 0 0,0 0 0,-1 1 0,1-1 0,0 0 0,0 1 0,-1-1 0,1 1 0,0-1 0,-1 1 0,-7 3 0,1-1 0,1 1 0,-1 1 0,-8 5 0,-25 16 0,26-17 0,0 1 0,1 0 0,-19 18 0,-80 70 0,112-98 0,1 1 0,0-1 0,-1 0 0,1 0 0,0 1 0,-1-1 0,1 0 0,0 1 0,0-1 0,-1 0 0,1 1 0,0-1 0,0 1 0,0-1 0,-1 0 0,1 1 0,0-1 0,0 1 0,0-1 0,0 1 0,0-1 0,0 0 0,0 1 0,0-1 0,0 1 0,0-1 0,0 1 0,0-1 0,0 0 0,0 1 0,0-1 0,1 1 0,-1-1 0,0 0 0,0 1 0,0-1 0,1 0 0,-1 1 0,0-1 0,0 0 0,1 1 0,-1-1 0,0 0 0,1 1 0,-1-1 0,0 0 0,1 0 0,-1 1 0,1-1 0,-1 0 0,0 0 0,1 0 0,-1 0 0,1 0 0,-1 0 0,0 1 0,1-1 0,-1 0 0,1 0 0,0 0 0,30 3 0,-30-3 0,46 2 0,67-6 0,-98 2 0,1 0 0,-1-2 0,0 1 0,0-2 0,-1 0 0,1-1 0,25-14 0,-13 3 0,5-4 0,1 3 0,60-26 0,-78 37 0,0 0 0,-1-2 0,0 0 0,22-17 0,28-18 0,-45 33 0,11-5 0,-2-1 0,35-26 0,-60 39 0,-2 2 0,1 0 0,-1 0 0,0 0 0,1 0 0,0 0 0,-1 0 0,1 1 0,0-1 0,0 1 0,0 0 0,0 0 0,0 0 0,4-1 0,-6 2 0,-1 1 0,0-1 0,0 1 0,1-1 0,-1 0 0,0 1 0,0-1 0,1 1 0,-1-1 0,0 0 0,0 1 0,0-1 0,0 1 0,0-1 0,1 1 0,-1-1 0,0 1 0,0-1 0,0 0 0,0 1 0,-1-1 0,1 1 0,0-1 0,0 1 0,0-1 0,0 1 0,0-1 0,0 0 0,-1 1 0,1-1 0,0 1 0,0-1 0,-1 0 0,1 1 0,0-1 0,-1 0 0,1 1 0,-12 16 0,3-5 0,-1 1 0,2 1 0,0 0 0,0 0 0,1 0 0,-7 25 0,-23 99 0,25-86 0,-1 14 0,10-44 0,-1-1 0,-1 1 0,-15 36 0,2-13 0,14-32 0,-1 0 0,0-1 0,0 0 0,-2 0 0,1 0 0,-2-1 0,-8 12 0,16-23 0,0 0 0,0 0 0,-1 0 0,1 0 0,0 1 0,0-1 0,0 0 0,-1 0 0,1 0 0,0 0 0,0 0 0,-1 0 0,1 0 0,0 0 0,0 1 0,0-1 0,-1 0 0,1 0 0,0 0 0,0 0 0,-1 0 0,1 0 0,0 0 0,0 0 0,-1-1 0,1 1 0,0 0 0,0 0 0,-1 0 0,1 0 0,0 0 0,0 0 0,0 0 0,-1 0 0,1-1 0,0 1 0,0 0 0,0 0 0,-1 0 0,1-1 0,0 1 0,0 0 0,0 0 0,0 0 0,0-1 0,0 1 0,-1 0 0,1 0 0,0 0 0,0-1 0,0 1 0,0 0 0,0 0 0,0-1 0,0 1 0,0 0 0,0 0 0,0-1 0,0 1 0,-2-18 0,2 17 0,-3-45 0,2 0 0,7-61 0,-2 90 0,0 0 0,2 1 0,0 0 0,12-26 0,-8 22 0,12-40 0,11-82 0,-30 122 0,-1 0 0,0 0 0,-2 0 0,0 0 0,-4-24 0,4 41 0,-1 0 0,0 1 0,1-1 0,-1 0 0,-1 0 0,1 0 0,0 1 0,-1-1 0,1 1 0,-1-1 0,0 1 0,0 0 0,0-1 0,0 1 0,0 0 0,0 0 0,-1 1 0,-3-3 0,1 1 0,0 0 0,-1 1 0,1 0 0,-1 0 0,0 0 0,0 1 0,0 0 0,1 0 0,-8 0 0,5 0 0,0 1 0,0 0 0,0 1 0,-1-1 0,1 2 0,0-1 0,0 1 0,0 0 0,1 1 0,-1 0 0,0 0 0,1 1 0,-13 7 0,-71 80 0,87-87 0,1-1 0,-1 1 0,1 0 0,-1 1 0,1-1 0,1 0 0,-1 1 0,1 0 0,-1-1 0,1 1 0,1 0 0,-1 0 0,1 1 0,-1-1 0,2 0 0,-1 0 0,0 0 0,1 1 0,0-1 0,0 0 0,1 1 0,0-1 0,0 0 0,0 0 0,0 0 0,1 0 0,0 0 0,0 0 0,0 0 0,0 0 0,1-1 0,0 1 0,0-1 0,0 0 0,4 4 0,1-1 0,-1 0 0,1-1 0,1 0 0,-1-1 0,1 0 0,0 0 0,0-1 0,1 0 0,-1 0 0,1-1 0,0 0 0,0-1 0,0 0 0,0-1 0,0 0 0,0-1 0,18 0 0,6-5 0,1 0 0,0-3 0,39-13 0,-46 13 0,19-8 0,88-44 0,-93 39 0,1 2 0,65-20 0,-87 31 0,0 0 0,0-1 0,35-21 0,6-4 0,-53 30 0,0-1 0,0 0 0,12-10 0,-20 14 0,-1 1 0,1-1 0,0 0 0,-1 1 0,1-1 0,0 1 0,-1-1 0,1 0 0,-1 1 0,1-1 0,-1 0 0,0 0 0,1 0 0,-1 1 0,0-1 0,1 0 0,-1 0 0,0 0 0,0 0 0,0 1 0,0-3 0,0 3 0,-1-1 0,0 0 0,1 0 0,-1 0 0,0 0 0,0 1 0,0-1 0,0 0 0,0 1 0,0-1 0,0 1 0,0-1 0,0 1 0,0 0 0,0-1 0,0 1 0,0 0 0,0-1 0,0 1 0,0 0 0,-1 0 0,0 0 0,-2 0 0,0 1 0,1-1 0,-1 1 0,0-1 0,0 1 0,1 0 0,-1 0 0,1 1 0,-1-1 0,1 1 0,0 0 0,0-1 0,-1 2 0,1-1 0,0 0 0,1 0 0,-1 1 0,0 0 0,1 0 0,-1-1 0,1 1 0,0 1 0,-3 4 0,-4 7 0,1 0 0,0 1 0,-9 26 0,-6 11 0,15-35 0,0 1 0,-7 28 0,14-45 0,-7 29 0,1-1 0,2 1 0,0 0 0,3 0 0,0 43 0,2-72 0,0 1 0,0-1 0,0 0 0,0 1 0,1-1 0,-1 1 0,1-1 0,-1 0 0,1 0 0,0 1 0,0-1 0,0 0 0,0 0 0,0 0 0,0 0 0,1 0 0,-1 0 0,1 0 0,-1-1 0,1 1 0,0 0 0,0-1 0,0 1 0,0-1 0,0 0 0,0 0 0,0 0 0,0 0 0,0 0 0,0 0 0,1 0 0,-1-1 0,0 1 0,1-1 0,-1 0 0,0 1 0,1-1 0,-1 0 0,5-1 0,2-1 0,0 1 0,-1-2 0,1 1 0,-1-1 0,1-1 0,-1 0 0,0 0 0,0 0 0,9-8 0,112-93 0,-123 99 0,0 0 0,0-1 0,-1 0 0,0 0 0,0 0 0,-1-1 0,0 0 0,0 1 0,0-1 0,-1-1 0,-1 1 0,4-18 0,-5 23 0,-1 0 0,1 0 0,-1 0 0,0-1 0,0 1 0,0 0 0,0 0 0,-1-1 0,1 1 0,-1 0 0,0 0 0,0 0 0,0 0 0,0 0 0,-1 0 0,1 0 0,-1 0 0,1 0 0,-1 1 0,0-1 0,0 0 0,-1 1 0,1 0 0,0 0 0,-1-1 0,1 2 0,-1-1 0,0 0 0,0 0 0,0 1 0,0-1 0,0 1 0,0 0 0,0 0 0,0 0 0,-6 0 0,5 0 0,0 0 0,-1 0 0,1 1 0,-1 0 0,1 0 0,0 0 0,-1 0 0,1 1 0,-1-1 0,1 1 0,0 1 0,-1-1 0,1 0 0,0 1 0,0 0 0,0 0 0,0 0 0,0 0 0,1 1 0,-1 0 0,1 0 0,-1 0 0,1 0 0,0 0 0,0 0 0,1 1 0,-1-1 0,1 1 0,-3 5 0,-1 3 0,1 0 0,1 0 0,0 0 0,0 0 0,1 1 0,1-1 0,0 1 0,0 24 0,2-25 0,-1 2 0,1 1 0,1 0 0,0 0 0,4 15 0,-5-27 0,1 0 0,0 0 0,0 0 0,0 0 0,0 0 0,1 0 0,-1 0 0,1-1 0,0 1 0,-1 0 0,1-1 0,0 1 0,1-1 0,-1 0 0,0 1 0,1-1 0,-1-1 0,1 1 0,0 0 0,0 0 0,-1-1 0,1 0 0,0 1 0,6 0 0,-4 0 0,1-1 0,0 0 0,0 0 0,0-1 0,-1 0 0,1 0 0,0 0 0,0-1 0,0 0 0,0 0 0,-1 0 0,8-3 0,-9 2 0,-1 1 0,0-1 0,0 0 0,0-1 0,0 1 0,0 0 0,0-1 0,-1 0 0,1 0 0,-1 1 0,1-1 0,-1-1 0,0 1 0,-1 0 0,1 0 0,0-1 0,-1 1 0,0-1 0,0 1 0,1-7 0,0 1-91,0 0 0,-1 1 0,0-2 0,-1 1 0,0 0 0,0 0 0,-1 0 0,0 0 0,0 0 0,-1 0 0,-1 1 0,1-1 0,-1 0 0,-8-13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3:42:03.8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1734 518 24575,'-65'-1'0,"30"-1"0,1 2 0,-40 5 0,71-5 0,-1 1 0,1 0 0,0 0 0,-1 1 0,1-1 0,0 0 0,0 1 0,0 0 0,0 0 0,1 0 0,-1 0 0,0 0 0,1 1 0,-1-1 0,1 1 0,0-1 0,0 1 0,0 0 0,0 0 0,1 0 0,-1 0 0,1 0 0,-1 1 0,1-1 0,0 0 0,1 0 0,-2 7 0,0 4 0,0 1 0,2-1 0,-1 1 0,2-1 0,2 17 0,-3-27 0,1 1 0,0-1 0,0 0 0,1 0 0,-1 0 0,1 0 0,0 0 0,0 0 0,0 0 0,1-1 0,-1 1 0,1-1 0,0 1 0,0-1 0,0 0 0,0 0 0,1-1 0,-1 1 0,1-1 0,-1 1 0,1-1 0,0 0 0,6 2 0,0 0 0,1-1 0,-1 0 0,1-1 0,-1 0 0,1-1 0,0 0 0,0 0 0,14-2 0,-22 1 0,0-1 0,0 1 0,1-1 0,-1 0 0,0 0 0,0 0 0,0 0 0,0 0 0,0-1 0,0 1 0,0-1 0,0 0 0,-1 0 0,1 0 0,-1 0 0,1 0 0,-1 0 0,0-1 0,0 1 0,0-1 0,0 0 0,0 0 0,-1 0 0,1 0 0,-1 0 0,0 0 0,0 0 0,0 0 0,0 0 0,0 0 0,0-6 0,0 1 0,-1-1 0,0 1 0,0-1 0,0 0 0,-1 1 0,-1-1 0,1 1 0,-1 0 0,-1-1 0,0 1 0,-3-8 0,-10-16 0,-29-44 0,40 68 0,-1 0 0,0 1 0,0 0 0,0 0 0,-1 1 0,0-1 0,0 1 0,0 1 0,-1 0 0,0 0 0,-9-4 0,15 8 0,0 0 0,0 0 0,0 1 0,0-1 0,0 0 0,0 1 0,0 0 0,0-1 0,0 1 0,0 0 0,0 0 0,0 0 0,-1 1 0,1-1 0,0 0 0,0 1 0,0-1 0,0 1 0,0 0 0,0-1 0,0 1 0,1 0 0,-1 0 0,0 1 0,0-1 0,1 0 0,-1 1 0,0-1 0,1 0 0,0 1 0,-1 0 0,1-1 0,0 1 0,0 0 0,0 0 0,0 0 0,0 0 0,0-1 0,0 1 0,0 3 0,0-1 0,0 1 0,0-1 0,0 1 0,0-1 0,1 0 0,0 1 0,0-1 0,0 1 0,1-1 0,-1 1 0,1-1 0,0 0 0,0 0 0,1 1 0,-1-1 0,1 0 0,0 0 0,3 5 0,0-3 0,1 0 0,0-1 0,0 0 0,0 0 0,1 0 0,-1-1 0,1 0 0,0 0 0,0 0 0,1-1 0,-1 0 0,1-1 0,0 0 0,-1 0 0,1-1 0,0 1 0,0-2 0,14 1 0,-12-1 0,0-1 0,0 1 0,1-2 0,-1 1 0,0-2 0,0 1 0,-1-1 0,1-1 0,-1 1 0,1-2 0,-1 1 0,0-1 0,-1-1 0,12-8 0,-16 9 0,0 0 0,0 0 0,-1 0 0,1-1 0,-1 0 0,0 0 0,-1 1 0,1-1 0,-1-1 0,0 1 0,-1 0 0,0-1 0,0 1 0,0 0 0,0-1 0,-1 1 0,-1-8 0,0-2 0,0 0 0,-1 1 0,-1-1 0,0 1 0,-11-30 0,6 31 0,0 1 0,0-1 0,-2 1 0,1 1 0,-2 0 0,1 0 0,-2 1 0,-16-13 0,-19-20 0,41 38 0,0 0 0,-1 0 0,0 0 0,0 1 0,0 0 0,-1 1 0,1 0 0,-1 0 0,0 0 0,-14-3 0,17 6 0,-1-1 0,1 2 0,-1-1 0,1 1 0,0 0 0,-1 0 0,1 0 0,-1 1 0,1-1 0,0 1 0,-1 1 0,1-1 0,0 1 0,0 0 0,0 0 0,0 1 0,0-1 0,-5 5 0,0 1 0,0 1 0,0 0 0,1 0 0,0 1 0,1 0 0,0 0 0,0 1 0,1 0 0,1 1 0,0 0 0,1 0 0,0 0 0,0 0 0,1 1 0,1-1 0,0 1 0,1 0 0,1 0 0,-1 26 0,3-35 0,0 0 0,0 0 0,0-1 0,0 1 0,0 0 0,1 0 0,-1-1 0,1 1 0,0-1 0,0 1 0,1-1 0,-1 0 0,1 0 0,-1 0 0,1 0 0,0 0 0,0-1 0,0 1 0,1-1 0,-1 0 0,1 0 0,-1 0 0,1 0 0,-1-1 0,1 1 0,0-1 0,5 1 0,-4 0 0,1-1 0,0 0 0,0 0 0,0 0 0,0-1 0,1 0 0,-1 0 0,0 0 0,0-1 0,0 0 0,0 0 0,0 0 0,0-1 0,-1 0 0,1 0 0,0 0 0,8-6 0,-12 6 0,1 0 0,-1 0 0,1 0 0,-1-1 0,0 1 0,0 0 0,0-1 0,0 0 0,-1 0 0,1 1 0,-1-1 0,0 0 0,0 0 0,0 0 0,0 0 0,0-1 0,0 1 0,-1 0 0,0 0 0,1 0 0,-1-1 0,0 1 0,-1 0 0,1 0 0,-1 0 0,1-1 0,-1 1 0,0 0 0,-2-4 0,1 2 0,0 0 0,-1 0 0,1 0 0,-1 0 0,0 0 0,0 1 0,-1 0 0,0-1 0,1 1 0,-1 0 0,-1 1 0,1-1 0,-1 1 0,1 0 0,-1 0 0,-7-3 0,-22-5 0,0 1 0,-1 2 0,0 2 0,-1 1 0,1 1 0,-1 3 0,0 0 0,-38 6 0,67-5 0,1 1 0,-1 0 0,1 0 0,0 0 0,-1 1 0,1 0 0,0 0 0,0 1 0,1 0 0,-1 0 0,0 0 0,1 1 0,0 0 0,0 0 0,0 0 0,0 0 0,1 1 0,-1 0 0,1 0 0,0 0 0,1 0 0,-1 1 0,1-1 0,0 1 0,1 0 0,-1 0 0,1 0 0,0 0 0,1 1 0,0-1 0,-2 12 0,2 2 0,0 0 0,1-1 0,1 1 0,1 0 0,8 37 0,-8-49 0,0-1 0,0 0 0,1 0 0,0 0 0,1 0 0,-1 0 0,1 0 0,1-1 0,-1 0 0,1 0 0,0 0 0,0 0 0,1-1 0,-1 0 0,1 0 0,1-1 0,-1 1 0,9 3 0,31 16 0,-28-13 0,1-2 0,36 13 0,-48-20 0,-1 0 0,0-1 0,1 0 0,-1 0 0,1-1 0,0 1 0,-1-1 0,1-1 0,-1 1 0,1-1 0,-1-1 0,0 1 0,10-4 0,-11 2 0,0 1 0,0-1 0,0-1 0,0 1 0,-1-1 0,0 1 0,1-1 0,-1 0 0,-1-1 0,1 1 0,0-1 0,-1 0 0,5-9 0,-3 4 0,0 0 0,-1-1 0,0 0 0,-1 0 0,0 0 0,1-12 0,-2 6 0,-1 0 0,-1-1 0,-1 1 0,0 0 0,-1-1 0,-1 1 0,-1 0 0,0 0 0,-1 1 0,-1-1 0,0 1 0,-2 0 0,-14-23 0,4 15 0,-38-36 0,27 32 0,21 20 0,0 1 0,-1 0 0,0 0 0,0 1 0,0 1 0,-1-1 0,0 2 0,0-1 0,0 1 0,0 1 0,-1 0 0,0 0 0,1 1 0,-1 0 0,0 1 0,0 1 0,0-1 0,0 2 0,0-1 0,-20 5 0,21-1 0,-1 0 0,1 0 0,-1 1 0,1 0 0,1 1 0,-1 1 0,1-1 0,0 1 0,-16 16 0,6-6 0,13-11 0,0 1 0,0-1 0,1 1 0,0 0 0,0 0 0,1 0 0,0 1 0,0-1 0,1 1 0,0 0 0,0 0 0,1 1 0,-3 15 0,1 7 0,1 0 0,3 44 0,0-70 0,0 3 0,0 0 0,1 0 0,0-1 0,1 1 0,-1 0 0,1-1 0,1 1 0,0-1 0,0 0 0,0 0 0,1 0 0,0 0 0,0-1 0,0 1 0,1-1 0,0 0 0,1-1 0,8 8 0,-5-6 0,0 0 0,1-1 0,0-1 0,0 0 0,0 0 0,1-1 0,0 0 0,-1-1 0,1 0 0,1-1 0,-1 0 0,15 0 0,-17-1 0,115 2 0,-109-3 0,0-1 0,-1-1 0,1-1 0,0 0 0,-1 0 0,18-8 0,-21 5 0,-1 0 0,0-1 0,0-1 0,0 1 0,-1-2 0,10-10 0,16-14 0,-32 30 0,1-1 0,-1 1 0,0 0 0,0-1 0,0 1 0,-1-1 0,1 0 0,-1 0 0,0 0 0,0 0 0,0 0 0,-1-1 0,1 1 0,-1 0 0,0-1 0,1-5 0,-2 2 0,0 1 0,0-1 0,-1 1 0,0-1 0,0 1 0,-1-1 0,0 1 0,0 0 0,-5-10 0,1 4 0,-1 1 0,0-1 0,-1 1 0,0 0 0,-1 1 0,0 0 0,-1 0 0,0 1 0,0 0 0,-13-8 0,3 3 0,-26-25 0,28 23 0,-29-21 0,6 9 0,7 5 0,-41-22 0,63 39 0,0 2 0,-1-1 0,1 2 0,-1-1 0,0 2 0,-1 0 0,-19-2 0,-34 2 0,-98 7 0,146-1 0,0 0 0,1 2 0,-1 0 0,1 0 0,1 2 0,-1 0 0,1 1 0,0 1 0,1 1 0,0 0 0,0 1 0,1 1 0,1 0 0,0 1 0,1 0 0,0 1 0,1 1 0,-11 16 0,18-22 0,0 0 0,1 0 0,0 0 0,0 1 0,1-1 0,1 1 0,-1 0 0,1 0 0,1 0 0,0 0 0,0 0 0,2 13 0,-1-17 0,0 0 0,1 0 0,0 0 0,0 0 0,1 0 0,-1 0 0,1-1 0,1 1 0,-1 0 0,1-1 0,0 0 0,0 1 0,0-1 0,1-1 0,0 1 0,0 0 0,0-1 0,1 0 0,-1 0 0,1 0 0,7 4 0,5 0 0,0-1 0,0 0 0,1-2 0,0 0 0,0-1 0,0-1 0,0-1 0,1 0 0,-1-1 0,1-1 0,-1-1 0,27-4 0,-40 4 0,0 0 0,1 0 0,-1-1 0,0 1 0,0-1 0,-1 0 0,1 0 0,0-1 0,-1 1 0,1-1 0,-1 0 0,0 0 0,0-1 0,0 1 0,0-1 0,-1 0 0,1 0 0,-1 0 0,0 0 0,0-1 0,-1 1 0,1-1 0,3-9 0,-5 8 0,1 0 0,-1 0 0,0 0 0,-1-1 0,1 1 0,-1 0 0,-1 0 0,1 0 0,-1-1 0,0 1 0,0 0 0,-1 0 0,0 0 0,0 0 0,0 1 0,-1-1 0,0 1 0,0-1 0,-7-9 0,-5-1 0,-1-1 0,0 2 0,-1 0 0,-1 1 0,0 1 0,-25-14 0,24 18 0,0 1 0,-1 0 0,1 2 0,-2 0 0,1 1 0,-1 1 0,1 1 0,-38-1 0,53 4 0,0 0 0,1 0 0,-1 0 0,0 1 0,0 0 0,0 0 0,1 0 0,-1 0 0,0 1 0,1-1 0,-1 1 0,1 1 0,0-1 0,-1 0 0,1 1 0,0 0 0,-4 4 0,4-3 0,0 1 0,1 0 0,-1 0 0,1 0 0,0 0 0,0 0 0,0 1 0,1-1 0,0 1 0,0 0 0,0-1 0,1 1 0,-2 11 0,-1 34 0,3-1 0,7 81 0,-5-124 0,-1-1 0,1 0 0,1 0 0,-1-1 0,1 1 0,0 0 0,1 0 0,-1-1 0,1 0 0,0 1 0,1-1 0,-1 0 0,1 0 0,0-1 0,0 1 0,0-1 0,1 0 0,6 5 0,-3-4 0,0 0 0,1-1 0,-1 0 0,1 0 0,0-1 0,0 0 0,1 0 0,-1-1 0,1-1 0,16 2 0,34-1 0,80-6 0,-137 3 0,0 1 0,0 0 0,0-1 0,0 1 0,0-1 0,0 0 0,0 0 0,0 0 0,-1-1 0,1 1 0,0 0 0,-1-1 0,1 0 0,-1 0 0,3-2 0,-3 2 0,-1 0 0,0 0 0,0 0 0,1 0 0,-1 0 0,0 0 0,-1 0 0,1 0 0,0 0 0,-1 0 0,1-1 0,-1 1 0,0 0 0,1 0 0,-1-1 0,-1-2 0,1-1 0,-2 0 0,1-1 0,-1 1 0,0 0 0,0 0 0,0 0 0,-1 0 0,0 1 0,0-1 0,-1 1 0,1-1 0,-10-8 0,3 4 0,-1 1 0,0 1 0,0-1 0,-1 2 0,0 0 0,-1 0 0,1 1 0,-1 1 0,-1 0 0,-23-6 0,12 6 0,1 0 0,-1 2 0,-1 0 0,1 2 0,-28 2 0,50-1 0,1 1 0,-1-1 0,1 1 0,-1 0 0,0-1 0,1 1 0,-1 0 0,1 0 0,0 1 0,-1-1 0,1 1 0,0-1 0,0 1 0,0 0 0,0-1 0,0 1 0,0 0 0,-1 3 0,0-1 0,0 0 0,0 1 0,1 0 0,0-1 0,0 1 0,0 0 0,1 0 0,-1 0 0,0 7 0,1-7 0,0 1 0,1 0 0,-1 0 0,1 0 0,1 0 0,-1 0 0,1 0 0,0-1 0,0 1 0,1 0 0,-1 0 0,1-1 0,1 1 0,-1-1 0,1 0 0,0 0 0,5 8 0,-3-9 0,0 0 0,1-1 0,-1 1 0,1-1 0,0 0 0,0 0 0,0-1 0,0 0 0,0 0 0,0 0 0,1-1 0,10 1 0,-6-1 0,-1 0 0,0-1 0,0 0 0,0-1 0,0 0 0,0-1 0,14-4 0,-21 6 0,0-1 0,-1 0 0,1-1 0,0 1 0,-1 0 0,1-1 0,-1 1 0,0-1 0,1 0 0,-1 0 0,0 0 0,0 0 0,0 0 0,-1 0 0,1 0 0,0-1 0,-1 1 0,1-1 0,-1 1 0,0-1 0,0 0 0,0 1 0,0-1 0,0 0 0,-1 0 0,1 0 0,-1 0 0,0 1 0,0-1 0,0 0 0,0 0 0,0 0 0,-1 0 0,1 0 0,-1 1 0,-2-6 0,0-1 0,0 0 0,-1 0 0,0 0 0,0 0 0,-1 1 0,0-1 0,-1 1 0,0 0 0,-11-10 0,3 5 0,-1 0 0,-1 2 0,0 0 0,0 0 0,-1 2 0,0 0 0,-1 1 0,0 0 0,-30-7 0,37 13 0,0 0 0,-1 0 0,1 1 0,-1 0 0,1 1 0,-1 0 0,-18 4 0,22-3 0,1 1 0,-1 0 0,1 1 0,0 0 0,0 0 0,0 0 0,0 1 0,1 0 0,-1 0 0,1 1 0,0 0 0,-7 7 0,9-7 0,1 0 0,-1 0 0,1 1 0,0-1 0,0 1 0,1-1 0,0 1 0,0 0 0,0 0 0,0 0 0,1 0 0,0 1 0,1-1 0,-1 0 0,1 0 0,0 0 0,1 1 0,0-1 0,0 0 0,0 0 0,0 0 0,1 0 0,0 0 0,0 0 0,1 0 0,0-1 0,0 1 0,5 7 0,1-4 0,-1 0 0,2-1 0,-1 0 0,1 0 0,0-1 0,1 0 0,0-1 0,0 0 0,0-1 0,0 0 0,1 0 0,0-2 0,0 1 0,0-2 0,1 1 0,-1-2 0,1 1 0,13-2 0,211-3 0,-235 3 0,1 0 0,0-1 0,0 1 0,0-1 0,-1 0 0,1 0 0,0 0 0,-1 0 0,1 0 0,-1 0 0,1-1 0,-1 1 0,0-1 0,1 0 0,-1 0 0,0 0 0,0 0 0,0 0 0,2-3 0,-2 1 0,0 0 0,0-1 0,0 1 0,0 0 0,-1-1 0,0 1 0,0-1 0,0 1 0,-1-1 0,1 0 0,-1-4 0,0-2 0,-1 0 0,0 1 0,-1-1 0,0 0 0,-1 1 0,0-1 0,0 1 0,-1 0 0,-9-17 0,4 12 0,-1 0 0,-1 1 0,0 0 0,-1 1 0,0 0 0,-26-20 0,28 26 0,0 0 0,0 1 0,0 1 0,-1 0 0,0 0 0,0 1 0,0 1 0,-1 0 0,1 0 0,-1 1 0,-15-1 0,15 2 0,-1 0 0,1 1 0,-1 0 0,0 1 0,-23 5 0,33-5 0,-1 0 0,1 0 0,-1 1 0,1 0 0,0-1 0,0 1 0,0 0 0,0 0 0,0 1 0,0-1 0,0 0 0,1 1 0,-1 0 0,1 0 0,0 0 0,0 0 0,0 0 0,0 0 0,1 0 0,-1 1 0,1-1 0,0 0 0,0 1 0,-1 6 0,-1 5 38,0 1 0,1 0 0,1-1 0,1 1 0,0 0 0,2 0 0,-1 0 0,6 20 0,-5-28-145,1 1 0,-1-1 1,2 1-1,-1-1 0,1 0 1,1 0-1,-1 0 0,1-1 1,1 0-1,-1 0 0,1 0 1,0-1-1,1 1 0,0-2 1,13 10-1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3:42:07.6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28 116 24575,'-9'-28'0,"2"8"0,2-13 0,0-2 0,5 35 0,0 0 0,0 0 0,0 0 0,0 0 0,0 0 0,0 0 0,0 1 0,0-1 0,0 0 0,0 0 0,0 0 0,0 0 0,0 0 0,0 0 0,-1 0 0,1 0 0,0 0 0,0 0 0,0 0 0,0 0 0,0 0 0,0 0 0,0 0 0,0 0 0,0 0 0,0 0 0,0 0 0,0 0 0,0 0 0,0 0 0,-1 22 0,2 453-1365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3:43:24.8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 1 24575,'-5'0'0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25/05/2022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669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25/05/2022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603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25/05/2022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7873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25/05/2022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0210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25/05/2022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1902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25/05/2022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107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25/05/2022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2249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25/05/2022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950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25/05/2022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275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25/05/2022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04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25/05/2022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645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25/05/2022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951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25/05/2022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340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25/05/2022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351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25/05/2022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522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25/05/2022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856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B66AD-13D6-4B55-96E7-09AC117821E0}" type="datetimeFigureOut">
              <a:rPr lang="fr-FR" smtClean="0"/>
              <a:t>25/05/2022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636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23.png"/><Relationship Id="rId7" Type="http://schemas.openxmlformats.org/officeDocument/2006/relationships/customXml" Target="../ink/ink3.xml"/><Relationship Id="rId12" Type="http://schemas.openxmlformats.org/officeDocument/2006/relationships/image" Target="../media/image3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customXml" Target="../ink/ink4.xml"/><Relationship Id="rId1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B67D11-D31A-49D2-B60E-5CF1E6A64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128" y="2595417"/>
            <a:ext cx="8940800" cy="1021309"/>
          </a:xfrm>
        </p:spPr>
        <p:txBody>
          <a:bodyPr/>
          <a:lstStyle/>
          <a:p>
            <a:r>
              <a:rPr lang="fr-FR" dirty="0"/>
              <a:t>Mesure des défauts de l’œil</a:t>
            </a:r>
          </a:p>
        </p:txBody>
      </p:sp>
    </p:spTree>
    <p:extLst>
      <p:ext uri="{BB962C8B-B14F-4D97-AF65-F5344CB8AC3E}">
        <p14:creationId xmlns:p14="http://schemas.microsoft.com/office/powerpoint/2010/main" val="3154020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6A54EA3-A0F6-192E-FCA9-BAF8EEC62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085" y="1879318"/>
            <a:ext cx="4140733" cy="31055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29CD821-680E-497C-B441-FD2D5F78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Simulation : estimation du temps de parcours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BD04069-F990-489E-B01A-30B5EACBF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477" y="1930400"/>
            <a:ext cx="4281873" cy="322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1ABE1BA-29E6-408B-BAD3-CC9414ACBA1F}"/>
              </a:ext>
            </a:extLst>
          </p:cNvPr>
          <p:cNvSpPr txBox="1"/>
          <p:nvPr/>
        </p:nvSpPr>
        <p:spPr>
          <a:xfrm>
            <a:off x="3018983" y="5460398"/>
            <a:ext cx="46126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Front d’onde après traversé de la cuve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endParaRPr lang="fr-FR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(décalage en fonction du temps, échelle non représentative)</a:t>
            </a:r>
            <a:endParaRPr lang="fr-FR" b="0" dirty="0">
              <a:effectLst/>
            </a:endParaRPr>
          </a:p>
          <a:p>
            <a:r>
              <a:rPr lang="fr-FR" dirty="0"/>
              <a:t>Carré rouge pour ce qui nous intéresse</a:t>
            </a:r>
            <a:br>
              <a:rPr lang="fr-FR" dirty="0"/>
            </a:b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B2B03C1-BB7A-420F-B26F-F4E91329DBA1}"/>
              </a:ext>
            </a:extLst>
          </p:cNvPr>
          <p:cNvSpPr txBox="1"/>
          <p:nvPr/>
        </p:nvSpPr>
        <p:spPr>
          <a:xfrm>
            <a:off x="4822281" y="1411849"/>
            <a:ext cx="60992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Simulation des inhomogénéités</a:t>
            </a:r>
            <a:endParaRPr lang="fr-FR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F4C491B0-E35B-4F94-A991-F0C6E501C36D}"/>
              </a:ext>
            </a:extLst>
          </p:cNvPr>
          <p:cNvCxnSpPr>
            <a:cxnSpLocks/>
          </p:cNvCxnSpPr>
          <p:nvPr/>
        </p:nvCxnSpPr>
        <p:spPr>
          <a:xfrm>
            <a:off x="184826" y="2247089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4E528F4-DCFF-4522-8C7B-FA163DE5D016}"/>
              </a:ext>
            </a:extLst>
          </p:cNvPr>
          <p:cNvCxnSpPr>
            <a:cxnSpLocks/>
          </p:cNvCxnSpPr>
          <p:nvPr/>
        </p:nvCxnSpPr>
        <p:spPr>
          <a:xfrm>
            <a:off x="197437" y="4339985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2636701-50CB-4925-B2C8-BE24D92FD6F2}"/>
              </a:ext>
            </a:extLst>
          </p:cNvPr>
          <p:cNvCxnSpPr>
            <a:cxnSpLocks/>
          </p:cNvCxnSpPr>
          <p:nvPr/>
        </p:nvCxnSpPr>
        <p:spPr>
          <a:xfrm>
            <a:off x="184826" y="2739957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ED1DB18-CA05-48EB-A910-D46C1438EF0E}"/>
              </a:ext>
            </a:extLst>
          </p:cNvPr>
          <p:cNvCxnSpPr>
            <a:cxnSpLocks/>
          </p:cNvCxnSpPr>
          <p:nvPr/>
        </p:nvCxnSpPr>
        <p:spPr>
          <a:xfrm>
            <a:off x="184826" y="4801460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CE66910-17AA-4E24-AA61-4EFB40B09DEB}"/>
              </a:ext>
            </a:extLst>
          </p:cNvPr>
          <p:cNvCxnSpPr>
            <a:cxnSpLocks/>
          </p:cNvCxnSpPr>
          <p:nvPr/>
        </p:nvCxnSpPr>
        <p:spPr>
          <a:xfrm>
            <a:off x="184826" y="3245795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1CE1A96-FDCE-4A1C-A01B-00803CCD3408}"/>
              </a:ext>
            </a:extLst>
          </p:cNvPr>
          <p:cNvCxnSpPr>
            <a:cxnSpLocks/>
          </p:cNvCxnSpPr>
          <p:nvPr/>
        </p:nvCxnSpPr>
        <p:spPr>
          <a:xfrm>
            <a:off x="197437" y="3810000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AB1EE0DC-8192-42DF-B484-F7E391ADD307}"/>
              </a:ext>
            </a:extLst>
          </p:cNvPr>
          <p:cNvSpPr txBox="1"/>
          <p:nvPr/>
        </p:nvSpPr>
        <p:spPr>
          <a:xfrm>
            <a:off x="0" y="1528980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Lumière en phase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EC08AF-08A1-5F14-A178-15F7E872CBFC}"/>
              </a:ext>
            </a:extLst>
          </p:cNvPr>
          <p:cNvSpPr/>
          <p:nvPr/>
        </p:nvSpPr>
        <p:spPr>
          <a:xfrm>
            <a:off x="1292087" y="2230426"/>
            <a:ext cx="4247652" cy="2624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84BD82-72A9-0EB1-A846-DCA36B0E988E}"/>
              </a:ext>
            </a:extLst>
          </p:cNvPr>
          <p:cNvSpPr/>
          <p:nvPr/>
        </p:nvSpPr>
        <p:spPr>
          <a:xfrm>
            <a:off x="6440557" y="2484783"/>
            <a:ext cx="3220278" cy="1938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26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A12DA-9A2D-4669-8BCC-6EF19F2F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II) </a:t>
            </a:r>
            <a:r>
              <a:rPr lang="fr-FR" sz="3600" dirty="0"/>
              <a:t>Mesure de la déformation d’un front d’onde type Shack-Hartmann</a:t>
            </a:r>
            <a:endParaRPr lang="fr-F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D846EA8-B6FA-480D-ADB8-64D9AEE00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433808"/>
            <a:ext cx="3712723" cy="279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E16F791-7F51-4997-9148-410C1DCDF9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51"/>
          <a:stretch/>
        </p:blipFill>
        <p:spPr bwMode="auto">
          <a:xfrm>
            <a:off x="4858937" y="2950814"/>
            <a:ext cx="1823803" cy="176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6C8B730-B79F-4879-89D9-36F122E34983}"/>
              </a:ext>
            </a:extLst>
          </p:cNvPr>
          <p:cNvSpPr txBox="1"/>
          <p:nvPr/>
        </p:nvSpPr>
        <p:spPr>
          <a:xfrm>
            <a:off x="4460132" y="4755002"/>
            <a:ext cx="265078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Positions idéales des points</a:t>
            </a:r>
            <a:endParaRPr lang="fr-FR" sz="1400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086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A12DA-9A2D-4669-8BCC-6EF19F2F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II) </a:t>
            </a:r>
            <a:r>
              <a:rPr lang="fr-FR" sz="3600" dirty="0"/>
              <a:t>Mesure de la déformation d’un front d’onde type Shack-Hartmann</a:t>
            </a:r>
            <a:endParaRPr lang="fr-F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D846EA8-B6FA-480D-ADB8-64D9AEE00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433808"/>
            <a:ext cx="3712723" cy="279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E16F791-7F51-4997-9148-410C1DCDF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937" y="2950814"/>
            <a:ext cx="4216970" cy="176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6C8B730-B79F-4879-89D9-36F122E34983}"/>
              </a:ext>
            </a:extLst>
          </p:cNvPr>
          <p:cNvSpPr txBox="1"/>
          <p:nvPr/>
        </p:nvSpPr>
        <p:spPr>
          <a:xfrm>
            <a:off x="4460132" y="4755002"/>
            <a:ext cx="265078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Positions idéales des points</a:t>
            </a:r>
            <a:endParaRPr lang="fr-FR" sz="1400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8F53D53-C429-4D53-94FC-85FBF400D6A2}"/>
              </a:ext>
            </a:extLst>
          </p:cNvPr>
          <p:cNvSpPr txBox="1"/>
          <p:nvPr/>
        </p:nvSpPr>
        <p:spPr>
          <a:xfrm>
            <a:off x="6901746" y="4755002"/>
            <a:ext cx="265078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Positions réelles des points</a:t>
            </a:r>
            <a:endParaRPr lang="fr-FR" sz="1400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7730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72167C-A523-4ACA-8E54-6B6FC3BF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L’expérience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48C01D8-82C1-4242-A5D5-F80C32992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6" t="18236" r="10919" b="48780"/>
          <a:stretch/>
        </p:blipFill>
        <p:spPr bwMode="auto">
          <a:xfrm>
            <a:off x="677334" y="1930400"/>
            <a:ext cx="3328067" cy="303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80D4406-E771-4395-BE6E-D862D0723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013" y="1301344"/>
            <a:ext cx="4656308" cy="349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3D1286B-7962-492D-BEB0-2834C6679DD9}"/>
              </a:ext>
            </a:extLst>
          </p:cNvPr>
          <p:cNvCxnSpPr>
            <a:cxnSpLocks/>
          </p:cNvCxnSpPr>
          <p:nvPr/>
        </p:nvCxnSpPr>
        <p:spPr>
          <a:xfrm flipV="1">
            <a:off x="4936757" y="3000983"/>
            <a:ext cx="2981558" cy="59825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5D2B2B99-ADF1-4E5A-A77F-671BBE986490}"/>
              </a:ext>
            </a:extLst>
          </p:cNvPr>
          <p:cNvSpPr txBox="1"/>
          <p:nvPr/>
        </p:nvSpPr>
        <p:spPr>
          <a:xfrm>
            <a:off x="4209813" y="341456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laser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50B28F4-D6D2-45D9-A52F-A26763E7AFDC}"/>
              </a:ext>
            </a:extLst>
          </p:cNvPr>
          <p:cNvSpPr txBox="1"/>
          <p:nvPr/>
        </p:nvSpPr>
        <p:spPr>
          <a:xfrm>
            <a:off x="341600" y="5221592"/>
            <a:ext cx="42487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Observation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</a:t>
            </a:r>
            <a:endParaRPr lang="fr-FR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Le Rayon est dévié par le plastique par rapport à une trajectoire idéale</a:t>
            </a:r>
            <a:endParaRPr lang="fr-FR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D771C15-5B88-4A51-ACA6-5FF723355DCA}"/>
              </a:ext>
            </a:extLst>
          </p:cNvPr>
          <p:cNvSpPr txBox="1"/>
          <p:nvPr/>
        </p:nvSpPr>
        <p:spPr>
          <a:xfrm>
            <a:off x="5551251" y="5048071"/>
            <a:ext cx="26588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Montage : </a:t>
            </a:r>
            <a:endParaRPr lang="fr-FR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Laser rouge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Lentille convergente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Plastique déformable</a:t>
            </a:r>
          </a:p>
        </p:txBody>
      </p:sp>
    </p:spTree>
    <p:extLst>
      <p:ext uri="{BB962C8B-B14F-4D97-AF65-F5344CB8AC3E}">
        <p14:creationId xmlns:p14="http://schemas.microsoft.com/office/powerpoint/2010/main" val="566206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2B0527-5564-F2EF-2E3F-D1EBD17B7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253153"/>
            <a:ext cx="4462670" cy="32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E8E669D-15B5-4CA1-A1B5-5DE42219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de la déviation du faisceau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77CF94AE-C0C5-480C-82C2-4F6D430C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085" y="4604848"/>
            <a:ext cx="513515" cy="35395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1F4BC-DE14-4953-4458-45DF4400A572}"/>
              </a:ext>
            </a:extLst>
          </p:cNvPr>
          <p:cNvSpPr txBox="1"/>
          <p:nvPr/>
        </p:nvSpPr>
        <p:spPr>
          <a:xfrm>
            <a:off x="1372085" y="1606822"/>
            <a:ext cx="446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assimile localement le pochon à deux sphères concentriques de rayon différent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C85F84-D3E7-450B-FC83-7C69EFB33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247" y="1606822"/>
            <a:ext cx="2726676" cy="311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304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3F014C-F5F3-4E57-9C80-D318DA6E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de l’expérience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E1DB45B-7379-4688-9241-84E4FCB1B1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6" t="18236" r="10919" b="48780"/>
          <a:stretch/>
        </p:blipFill>
        <p:spPr bwMode="auto">
          <a:xfrm>
            <a:off x="978892" y="1648614"/>
            <a:ext cx="2513338" cy="229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C282618F-A559-4A7F-98C3-1CA44BF22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298" y="1425102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590C773D-F038-4D56-864E-25A4CAD49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61" y="4183704"/>
            <a:ext cx="36004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CBCAE848-1160-4BDB-BCC2-CC6F70BB1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3" t="4966" r="63361" b="81422"/>
          <a:stretch/>
        </p:blipFill>
        <p:spPr bwMode="auto">
          <a:xfrm>
            <a:off x="4975668" y="4388124"/>
            <a:ext cx="2412091" cy="157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4E9955D1-6C0F-42D4-8485-6097828683FB}"/>
              </a:ext>
            </a:extLst>
          </p:cNvPr>
          <p:cNvCxnSpPr>
            <a:cxnSpLocks/>
          </p:cNvCxnSpPr>
          <p:nvPr/>
        </p:nvCxnSpPr>
        <p:spPr>
          <a:xfrm flipH="1">
            <a:off x="5525311" y="4727643"/>
            <a:ext cx="2140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852EC6A4-374E-42B9-A904-3C1CCDC14482}"/>
              </a:ext>
            </a:extLst>
          </p:cNvPr>
          <p:cNvSpPr txBox="1"/>
          <p:nvPr/>
        </p:nvSpPr>
        <p:spPr>
          <a:xfrm>
            <a:off x="5434985" y="4727643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Δ</a:t>
            </a:r>
            <a:r>
              <a:rPr lang="fr-FR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x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612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CD0BC0-462F-4C56-A62D-862843C9D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00" y="560962"/>
            <a:ext cx="8596668" cy="1320800"/>
          </a:xfrm>
        </p:spPr>
        <p:txBody>
          <a:bodyPr/>
          <a:lstStyle/>
          <a:p>
            <a:r>
              <a:rPr lang="fr-FR" dirty="0"/>
              <a:t>Interpolation de Lagrange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1EAFAC-22FF-4805-8F94-6C2B596CA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675" y="1674171"/>
            <a:ext cx="44958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5ED563C-C33B-4FBF-8AD0-AE31F965A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505" y="2981325"/>
            <a:ext cx="29337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45A6B8E-4698-4478-A018-D1678E600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728" y="2966510"/>
            <a:ext cx="26765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A20D59E-FFF8-40CA-BBDD-B5190E2123EE}"/>
              </a:ext>
            </a:extLst>
          </p:cNvPr>
          <p:cNvSpPr txBox="1"/>
          <p:nvPr/>
        </p:nvSpPr>
        <p:spPr>
          <a:xfrm>
            <a:off x="890071" y="5052571"/>
            <a:ext cx="854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Par le théorème de Stone-Weierstrass, on peut approcher notre surface</a:t>
            </a:r>
          </a:p>
          <a:p>
            <a:pPr algn="ctr"/>
            <a:r>
              <a:rPr lang="fr-FR" sz="2000" dirty="0"/>
              <a:t>par des polynômes.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9B306A5-DD30-4B50-9E06-997F1B82C55E}"/>
              </a:ext>
            </a:extLst>
          </p:cNvPr>
          <p:cNvSpPr txBox="1"/>
          <p:nvPr/>
        </p:nvSpPr>
        <p:spPr>
          <a:xfrm>
            <a:off x="1732995" y="4095291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Interpolateur selon 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4C6A334-272B-4014-9310-4478066CA3FF}"/>
              </a:ext>
            </a:extLst>
          </p:cNvPr>
          <p:cNvSpPr txBox="1"/>
          <p:nvPr/>
        </p:nvSpPr>
        <p:spPr>
          <a:xfrm>
            <a:off x="5324630" y="4072018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Interpolateur selon y</a:t>
            </a:r>
          </a:p>
        </p:txBody>
      </p:sp>
    </p:spTree>
    <p:extLst>
      <p:ext uri="{BB962C8B-B14F-4D97-AF65-F5344CB8AC3E}">
        <p14:creationId xmlns:p14="http://schemas.microsoft.com/office/powerpoint/2010/main" val="540652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F3E894-1670-48F0-AFE8-F33C48E6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Reconstitution du front d’onde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80E7C-2D47-4497-BFD4-EBDBC5AEC7B6}"/>
              </a:ext>
            </a:extLst>
          </p:cNvPr>
          <p:cNvGrpSpPr/>
          <p:nvPr/>
        </p:nvGrpSpPr>
        <p:grpSpPr>
          <a:xfrm>
            <a:off x="6809124" y="5599325"/>
            <a:ext cx="562320" cy="276120"/>
            <a:chOff x="6809124" y="5599325"/>
            <a:chExt cx="56232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Encre 3">
                  <a:extLst>
                    <a:ext uri="{FF2B5EF4-FFF2-40B4-BE49-F238E27FC236}">
                      <a16:creationId xmlns:a16="http://schemas.microsoft.com/office/drawing/2014/main" id="{D46CC84C-7479-4DA5-B368-8A59BAA41035}"/>
                    </a:ext>
                  </a:extLst>
                </p14:cNvPr>
                <p14:cNvContentPartPr/>
                <p14:nvPr/>
              </p14:nvContentPartPr>
              <p14:xfrm>
                <a:off x="6809124" y="5748365"/>
                <a:ext cx="7920" cy="15840"/>
              </p14:xfrm>
            </p:contentPart>
          </mc:Choice>
          <mc:Fallback xmlns="">
            <p:pic>
              <p:nvPicPr>
                <p:cNvPr id="4" name="Encre 3">
                  <a:extLst>
                    <a:ext uri="{FF2B5EF4-FFF2-40B4-BE49-F238E27FC236}">
                      <a16:creationId xmlns:a16="http://schemas.microsoft.com/office/drawing/2014/main" id="{D46CC84C-7479-4DA5-B368-8A59BAA4103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46484" y="5685725"/>
                  <a:ext cx="133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Encre 4">
                  <a:extLst>
                    <a:ext uri="{FF2B5EF4-FFF2-40B4-BE49-F238E27FC236}">
                      <a16:creationId xmlns:a16="http://schemas.microsoft.com/office/drawing/2014/main" id="{213439FD-958D-4D82-A4DA-D9DA4E63983F}"/>
                    </a:ext>
                  </a:extLst>
                </p14:cNvPr>
                <p14:cNvContentPartPr/>
                <p14:nvPr/>
              </p14:nvContentPartPr>
              <p14:xfrm>
                <a:off x="6810204" y="5599325"/>
                <a:ext cx="561240" cy="276120"/>
              </p14:xfrm>
            </p:contentPart>
          </mc:Choice>
          <mc:Fallback xmlns="">
            <p:pic>
              <p:nvPicPr>
                <p:cNvPr id="5" name="Encre 4">
                  <a:extLst>
                    <a:ext uri="{FF2B5EF4-FFF2-40B4-BE49-F238E27FC236}">
                      <a16:creationId xmlns:a16="http://schemas.microsoft.com/office/drawing/2014/main" id="{213439FD-958D-4D82-A4DA-D9DA4E63983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47564" y="5536685"/>
                  <a:ext cx="686880" cy="40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C009B7E3-687A-42AF-ADD9-FA107B47AAB4}"/>
                  </a:ext>
                </a:extLst>
              </p14:cNvPr>
              <p14:cNvContentPartPr/>
              <p14:nvPr/>
            </p14:nvContentPartPr>
            <p14:xfrm>
              <a:off x="2614764" y="5815325"/>
              <a:ext cx="655920" cy="28512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C009B7E3-687A-42AF-ADD9-FA107B47AAB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51764" y="5752685"/>
                <a:ext cx="78156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B4FA4A66-E3BE-44FE-86E7-AB276CB04E6F}"/>
                  </a:ext>
                </a:extLst>
              </p14:cNvPr>
              <p14:cNvContentPartPr/>
              <p14:nvPr/>
            </p14:nvContentPartPr>
            <p14:xfrm>
              <a:off x="1409844" y="3917405"/>
              <a:ext cx="10440" cy="17964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B4FA4A66-E3BE-44FE-86E7-AB276CB04E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46844" y="3854405"/>
                <a:ext cx="13608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587CC4FA-5274-426F-9EBD-C07A8BB428A5}"/>
                  </a:ext>
                </a:extLst>
              </p14:cNvPr>
              <p14:cNvContentPartPr/>
              <p14:nvPr/>
            </p14:nvContentPartPr>
            <p14:xfrm>
              <a:off x="3762444" y="2528525"/>
              <a:ext cx="2160" cy="36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587CC4FA-5274-426F-9EBD-C07A8BB428A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99444" y="2465885"/>
                <a:ext cx="1278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Image 12">
            <a:extLst>
              <a:ext uri="{FF2B5EF4-FFF2-40B4-BE49-F238E27FC236}">
                <a16:creationId xmlns:a16="http://schemas.microsoft.com/office/drawing/2014/main" id="{D94A15CC-34DC-7611-BAEA-EA6A2483818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r="23934"/>
          <a:stretch/>
        </p:blipFill>
        <p:spPr>
          <a:xfrm>
            <a:off x="677334" y="2041433"/>
            <a:ext cx="4420939" cy="420696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FEC88D3-FED7-2214-528C-89B13456BBD8}"/>
              </a:ext>
            </a:extLst>
          </p:cNvPr>
          <p:cNvSpPr txBox="1"/>
          <p:nvPr/>
        </p:nvSpPr>
        <p:spPr>
          <a:xfrm>
            <a:off x="5534839" y="1362094"/>
            <a:ext cx="3906078" cy="1500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Sur chaque point de notre maillage, on a la normale en ce point.</a:t>
            </a:r>
          </a:p>
          <a:p>
            <a:r>
              <a:rPr lang="fr-FR" dirty="0"/>
              <a:t>On a donc fait une moyenne pour retrouver les autres points à partir d’un seul.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039CF07-6997-3930-A4F1-CC9A43EE76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783" y="3056582"/>
            <a:ext cx="2829339" cy="290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17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5D48C-A90B-4503-AC45-98D1F2BA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III) </a:t>
            </a:r>
            <a:r>
              <a:rPr lang="fr-FR" sz="3600" dirty="0"/>
              <a:t>Traitement informatique du front d’onde reçu</a:t>
            </a:r>
            <a:br>
              <a:rPr lang="fr-FR" sz="3600" dirty="0">
                <a:solidFill>
                  <a:schemeClr val="tx1"/>
                </a:solidFill>
              </a:rPr>
            </a:b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170EF6-FAB5-47D0-B0B1-47F2ECC59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234" y="2329234"/>
            <a:ext cx="3621932" cy="362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D4EC7F0-0A8F-4118-ABA1-BF0CCD580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3" y="4927601"/>
            <a:ext cx="10287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BC7C078-EEF3-4D4E-A3C5-AFD6096F9430}"/>
              </a:ext>
            </a:extLst>
          </p:cNvPr>
          <p:cNvSpPr txBox="1"/>
          <p:nvPr/>
        </p:nvSpPr>
        <p:spPr>
          <a:xfrm>
            <a:off x="1445403" y="4927601"/>
            <a:ext cx="38197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 = nombre de méridiens affectés</a:t>
            </a:r>
            <a:endParaRPr lang="fr-F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 = ordre du polynôme</a:t>
            </a:r>
            <a:endParaRPr lang="fr-FR" b="0" dirty="0">
              <a:effectLst/>
            </a:endParaRPr>
          </a:p>
          <a:p>
            <a:br>
              <a:rPr lang="fr-FR" b="0" dirty="0">
                <a:effectLst/>
              </a:rPr>
            </a:b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5B0F3C0-2F1E-49CC-8F5C-754D73AF888A}"/>
              </a:ext>
            </a:extLst>
          </p:cNvPr>
          <p:cNvSpPr txBox="1"/>
          <p:nvPr/>
        </p:nvSpPr>
        <p:spPr>
          <a:xfrm>
            <a:off x="3377313" y="1609246"/>
            <a:ext cx="3196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Polynômes de Zernike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81A77F-7C9F-4B8F-8918-D844677C23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36" b="80741"/>
          <a:stretch/>
        </p:blipFill>
        <p:spPr>
          <a:xfrm>
            <a:off x="3762560" y="3035920"/>
            <a:ext cx="2154565" cy="161265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7A4BDA3-C183-48E7-98FC-E01F07E357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96" r="32279" b="82606"/>
          <a:stretch/>
        </p:blipFill>
        <p:spPr>
          <a:xfrm>
            <a:off x="7583134" y="1298672"/>
            <a:ext cx="2154565" cy="1393159"/>
          </a:xfrm>
          <a:prstGeom prst="rect">
            <a:avLst/>
          </a:prstGeom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44D274E-1A26-42B2-B36E-B008DB65F16A}"/>
              </a:ext>
            </a:extLst>
          </p:cNvPr>
          <p:cNvCxnSpPr>
            <a:cxnSpLocks/>
          </p:cNvCxnSpPr>
          <p:nvPr/>
        </p:nvCxnSpPr>
        <p:spPr>
          <a:xfrm flipH="1">
            <a:off x="5963055" y="3636085"/>
            <a:ext cx="3793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9FE2977-00B0-4FE5-9405-7871D3B84C9A}"/>
              </a:ext>
            </a:extLst>
          </p:cNvPr>
          <p:cNvCxnSpPr>
            <a:cxnSpLocks/>
          </p:cNvCxnSpPr>
          <p:nvPr/>
        </p:nvCxnSpPr>
        <p:spPr>
          <a:xfrm flipV="1">
            <a:off x="7890498" y="2435756"/>
            <a:ext cx="601749" cy="685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38DDD5D-FDD3-7373-32F7-8F8F4A33769E}"/>
              </a:ext>
            </a:extLst>
          </p:cNvPr>
          <p:cNvSpPr txBox="1"/>
          <p:nvPr/>
        </p:nvSpPr>
        <p:spPr>
          <a:xfrm>
            <a:off x="677333" y="2666588"/>
            <a:ext cx="237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Base du disque unité </a:t>
            </a:r>
          </a:p>
        </p:txBody>
      </p:sp>
    </p:spTree>
    <p:extLst>
      <p:ext uri="{BB962C8B-B14F-4D97-AF65-F5344CB8AC3E}">
        <p14:creationId xmlns:p14="http://schemas.microsoft.com/office/powerpoint/2010/main" val="2600506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3F540497-512B-81EE-EF98-4CBC9811E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60" y="2213239"/>
            <a:ext cx="5399372" cy="218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27E90D-33B7-2CED-F37A-3AA68301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 sur la base des Polynômes de Zernike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DF1041-F812-DB5E-7F60-9D990FCEE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544756"/>
            <a:ext cx="2847157" cy="76903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D0367DB-76C4-DBFF-5015-505FD3A56C85}"/>
              </a:ext>
            </a:extLst>
          </p:cNvPr>
          <p:cNvSpPr txBox="1"/>
          <p:nvPr/>
        </p:nvSpPr>
        <p:spPr>
          <a:xfrm>
            <a:off x="1168413" y="3287103"/>
            <a:ext cx="186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Produit scalaire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E5779A9-B9BC-6A19-2D0A-C9ADA71B213B}"/>
              </a:ext>
            </a:extLst>
          </p:cNvPr>
          <p:cNvSpPr txBox="1"/>
          <p:nvPr/>
        </p:nvSpPr>
        <p:spPr>
          <a:xfrm>
            <a:off x="6587080" y="2289299"/>
            <a:ext cx="78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0,068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6C262C-8187-7DB3-80B2-6718401B5791}"/>
              </a:ext>
            </a:extLst>
          </p:cNvPr>
          <p:cNvSpPr txBox="1"/>
          <p:nvPr/>
        </p:nvSpPr>
        <p:spPr>
          <a:xfrm>
            <a:off x="6096000" y="2578235"/>
            <a:ext cx="186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-0,019	-0,008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4F40267-0271-19A2-8991-6E14815B06C3}"/>
              </a:ext>
            </a:extLst>
          </p:cNvPr>
          <p:cNvSpPr txBox="1"/>
          <p:nvPr/>
        </p:nvSpPr>
        <p:spPr>
          <a:xfrm>
            <a:off x="5615660" y="2931888"/>
            <a:ext cx="282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-0,017	0,007	0,0002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371E552-F9E0-F21D-1535-219FD302E971}"/>
              </a:ext>
            </a:extLst>
          </p:cNvPr>
          <p:cNvSpPr txBox="1"/>
          <p:nvPr/>
        </p:nvSpPr>
        <p:spPr>
          <a:xfrm>
            <a:off x="5110635" y="3301220"/>
            <a:ext cx="383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0,010	-0,023	0,010	-0,014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764C544-A81E-A8FA-378B-B2D5FA476A6B}"/>
              </a:ext>
            </a:extLst>
          </p:cNvPr>
          <p:cNvSpPr txBox="1"/>
          <p:nvPr/>
        </p:nvSpPr>
        <p:spPr>
          <a:xfrm>
            <a:off x="4711200" y="3660119"/>
            <a:ext cx="453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0,006	-0,048	0,094	0,012	-0,004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BB321E5-7584-4327-590F-1A37D84033FF}"/>
              </a:ext>
            </a:extLst>
          </p:cNvPr>
          <p:cNvSpPr txBox="1"/>
          <p:nvPr/>
        </p:nvSpPr>
        <p:spPr>
          <a:xfrm>
            <a:off x="4290060" y="4015786"/>
            <a:ext cx="532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0,0006	0,048	-0,117	0,023	-0,051	0,017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FA6855-75BF-BB3C-9F17-3AC121C9F865}"/>
              </a:ext>
            </a:extLst>
          </p:cNvPr>
          <p:cNvSpPr/>
          <p:nvPr/>
        </p:nvSpPr>
        <p:spPr>
          <a:xfrm>
            <a:off x="6118686" y="4010540"/>
            <a:ext cx="834364" cy="364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AC00C13-FEDB-E752-B145-0F5CA7117E9E}"/>
              </a:ext>
            </a:extLst>
          </p:cNvPr>
          <p:cNvSpPr txBox="1"/>
          <p:nvPr/>
        </p:nvSpPr>
        <p:spPr>
          <a:xfrm>
            <a:off x="694314" y="5020093"/>
            <a:ext cx="223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Grosse influence de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A1EA8DF-161C-64E8-8196-DA5F147FF5EC}"/>
              </a:ext>
            </a:extLst>
          </p:cNvPr>
          <p:cNvSpPr txBox="1"/>
          <p:nvPr/>
        </p:nvSpPr>
        <p:spPr>
          <a:xfrm>
            <a:off x="3379479" y="5013139"/>
            <a:ext cx="196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sur notre surface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4AD5A5C-4F7F-A8B2-3509-81B30782BBEB}"/>
              </a:ext>
            </a:extLst>
          </p:cNvPr>
          <p:cNvSpPr txBox="1"/>
          <p:nvPr/>
        </p:nvSpPr>
        <p:spPr>
          <a:xfrm>
            <a:off x="6362735" y="1830979"/>
            <a:ext cx="1236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Résultats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3A8B4BE-5F39-2D04-B900-3345B38CF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798" y="5043492"/>
            <a:ext cx="499681" cy="34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1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8CA24-19C3-F17E-4958-0C75735B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FC5400-0D5E-3518-C8BD-502C1DAB3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	Lors d’opérations laser (par exemple), on a besoin d’une grande précision : il faut donc pouvoir positionner le laser en entrée très précisément pour pouvoir atteindre le point voulu en dépit de tout ce qui peut perturber le laser.</a:t>
            </a:r>
          </a:p>
        </p:txBody>
      </p:sp>
    </p:spTree>
    <p:extLst>
      <p:ext uri="{BB962C8B-B14F-4D97-AF65-F5344CB8AC3E}">
        <p14:creationId xmlns:p14="http://schemas.microsoft.com/office/powerpoint/2010/main" val="3232331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684F79-C0DF-50B2-D0EF-1DF0FA61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EC75FF-1612-0F42-F9BD-82EBB30CD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On voit ainsi que, bien qu’étant minimes, les inhomogénéités et les déformations mécaniques ont une importance dans le stigmatisme d’un système optique. Ainsi, après les avoir mesurés il faudra parvenir à une méthode pour les corriger, ou les compenser. </a:t>
            </a:r>
          </a:p>
          <a:p>
            <a:pPr marL="0" indent="0">
              <a:buNone/>
            </a:pPr>
            <a:r>
              <a:rPr lang="fr-FR" dirty="0"/>
              <a:t>C’est dans ce but notamment que l’optique adaptative existe.</a:t>
            </a:r>
          </a:p>
        </p:txBody>
      </p:sp>
    </p:spTree>
    <p:extLst>
      <p:ext uri="{BB962C8B-B14F-4D97-AF65-F5344CB8AC3E}">
        <p14:creationId xmlns:p14="http://schemas.microsoft.com/office/powerpoint/2010/main" val="3746643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5B0DC2-FC40-3339-E108-8207A881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Bonus (si assez de temps)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34716A-52C0-5D1D-D118-0F4457513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8589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4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54DC89D-01FF-4024-B23B-ABFC09DFA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365" y="531844"/>
            <a:ext cx="1646680" cy="953073"/>
          </a:xfrm>
        </p:spPr>
        <p:txBody>
          <a:bodyPr/>
          <a:lstStyle/>
          <a:p>
            <a:pPr algn="l"/>
            <a:r>
              <a:rPr lang="fr-FR" dirty="0"/>
              <a:t>Plan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F02CBF04-BE52-47FC-9FC8-B0C8E834C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9826" y="1484917"/>
            <a:ext cx="7766936" cy="4935894"/>
          </a:xfrm>
        </p:spPr>
        <p:txBody>
          <a:bodyPr/>
          <a:lstStyle/>
          <a:p>
            <a:pPr algn="l"/>
            <a:r>
              <a:rPr lang="fr-FR" dirty="0">
                <a:solidFill>
                  <a:schemeClr val="accent1"/>
                </a:solidFill>
              </a:rPr>
              <a:t>0)</a:t>
            </a:r>
            <a:r>
              <a:rPr lang="fr-FR" dirty="0"/>
              <a:t>	</a:t>
            </a:r>
            <a:r>
              <a:rPr lang="fr-FR" sz="2400" dirty="0">
                <a:solidFill>
                  <a:schemeClr val="tx1"/>
                </a:solidFill>
              </a:rPr>
              <a:t>Introduction</a:t>
            </a:r>
          </a:p>
          <a:p>
            <a:pPr marL="514350" indent="-514350" algn="l">
              <a:buAutoNum type="romanUcParenR"/>
            </a:pPr>
            <a:r>
              <a:rPr lang="fr-FR" sz="2400" dirty="0">
                <a:solidFill>
                  <a:schemeClr val="tx1"/>
                </a:solidFill>
              </a:rPr>
              <a:t>Mise en évidence de la déformation d’un front d’onde de manière simple</a:t>
            </a:r>
          </a:p>
          <a:p>
            <a:pPr marL="514350" indent="-514350" algn="l">
              <a:buAutoNum type="romanUcParenR"/>
            </a:pPr>
            <a:endParaRPr lang="fr-FR" sz="2400" dirty="0"/>
          </a:p>
          <a:p>
            <a:pPr marL="514350" indent="-514350" algn="l">
              <a:buAutoNum type="romanUcParenR"/>
            </a:pPr>
            <a:r>
              <a:rPr lang="fr-FR" sz="2400" dirty="0">
                <a:solidFill>
                  <a:schemeClr val="tx1"/>
                </a:solidFill>
              </a:rPr>
              <a:t>Mesure de la déformation d’un front d’onde type Shack-Hartmann</a:t>
            </a:r>
          </a:p>
          <a:p>
            <a:pPr marL="514350" indent="-514350" algn="l">
              <a:buAutoNum type="romanUcParenR"/>
            </a:pPr>
            <a:endParaRPr lang="fr-FR" sz="2400" dirty="0"/>
          </a:p>
          <a:p>
            <a:pPr marL="514350" indent="-514350" algn="l">
              <a:buAutoNum type="romanUcParenR"/>
            </a:pPr>
            <a:endParaRPr lang="fr-FR" sz="2400" dirty="0"/>
          </a:p>
          <a:p>
            <a:pPr marL="514350" indent="-514350" algn="l">
              <a:buAutoNum type="romanUcParenR"/>
            </a:pPr>
            <a:r>
              <a:rPr lang="fr-FR" sz="2400" dirty="0">
                <a:solidFill>
                  <a:schemeClr val="tx1"/>
                </a:solidFill>
              </a:rPr>
              <a:t>Traitement informatique du front d’onde reçu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F95A70-7797-4663-BFB3-F8B79238E88D}"/>
              </a:ext>
            </a:extLst>
          </p:cNvPr>
          <p:cNvSpPr txBox="1"/>
          <p:nvPr/>
        </p:nvSpPr>
        <p:spPr>
          <a:xfrm>
            <a:off x="1628365" y="2761861"/>
            <a:ext cx="3171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Cuve remplie de sucre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CC54764-6581-41DF-BE22-E5761446152A}"/>
              </a:ext>
            </a:extLst>
          </p:cNvPr>
          <p:cNvSpPr txBox="1"/>
          <p:nvPr/>
        </p:nvSpPr>
        <p:spPr>
          <a:xfrm>
            <a:off x="1628365" y="4234748"/>
            <a:ext cx="2637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Expérience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Résultats obtenus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746F0BF-5D7F-4750-9530-1314E2236C1F}"/>
              </a:ext>
            </a:extLst>
          </p:cNvPr>
          <p:cNvSpPr txBox="1"/>
          <p:nvPr/>
        </p:nvSpPr>
        <p:spPr>
          <a:xfrm>
            <a:off x="1628365" y="5618270"/>
            <a:ext cx="6934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Utilisation des Polynômes de Zernike comme base pour </a:t>
            </a:r>
          </a:p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représenter le front d’onde</a:t>
            </a:r>
          </a:p>
        </p:txBody>
      </p:sp>
    </p:spTree>
    <p:extLst>
      <p:ext uri="{BB962C8B-B14F-4D97-AF65-F5344CB8AC3E}">
        <p14:creationId xmlns:p14="http://schemas.microsoft.com/office/powerpoint/2010/main" val="27066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C4906-A78A-C744-7451-38AF76A7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0) - 1. Présentation générale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7BC7678-AF04-E3B1-813C-A919253B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0898" y="2582342"/>
            <a:ext cx="4429539" cy="294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FE1066F-CD93-709C-08C0-EF8CF79FEF32}"/>
              </a:ext>
            </a:extLst>
          </p:cNvPr>
          <p:cNvSpPr txBox="1"/>
          <p:nvPr/>
        </p:nvSpPr>
        <p:spPr>
          <a:xfrm>
            <a:off x="4553254" y="1745734"/>
            <a:ext cx="953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L’œil</a:t>
            </a:r>
          </a:p>
        </p:txBody>
      </p:sp>
    </p:spTree>
    <p:extLst>
      <p:ext uri="{BB962C8B-B14F-4D97-AF65-F5344CB8AC3E}">
        <p14:creationId xmlns:p14="http://schemas.microsoft.com/office/powerpoint/2010/main" val="398153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AC0E2-BB35-4383-BDDB-720750B6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0) – 2. Différents défauts de l’œil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64C3396-4BBC-4E09-9114-5E3819132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306616"/>
              </p:ext>
            </p:extLst>
          </p:nvPr>
        </p:nvGraphicFramePr>
        <p:xfrm>
          <a:off x="677863" y="2160587"/>
          <a:ext cx="8596312" cy="3550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19126095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700187404"/>
                    </a:ext>
                  </a:extLst>
                </a:gridCol>
              </a:tblGrid>
              <a:tr h="813522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Défauts classiques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Défauts de haut degré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76600"/>
                  </a:ext>
                </a:extLst>
              </a:tr>
              <a:tr h="2737356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Myopie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Hypermétropie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Astigmatisme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Presbytie…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fr-FR" dirty="0"/>
                    </a:p>
                    <a:p>
                      <a:pPr marL="0" indent="0">
                        <a:buFontTx/>
                        <a:buNone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Inhomogénéités dans les humeurs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Défauts du cristallin (Cornée déformée)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538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82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422705-9E62-4127-BEB7-DE644CD3FA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9723" y="427382"/>
            <a:ext cx="5890590" cy="5938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r-FR" sz="3800" dirty="0"/>
              <a:t>0) – 3. Modélisation de l’œil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4C88219-38FD-4CB0-BCE7-ED6B6DF094C9}"/>
              </a:ext>
            </a:extLst>
          </p:cNvPr>
          <p:cNvSpPr txBox="1"/>
          <p:nvPr/>
        </p:nvSpPr>
        <p:spPr>
          <a:xfrm>
            <a:off x="3443007" y="4522267"/>
            <a:ext cx="3192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Notre modèle optique</a:t>
            </a:r>
          </a:p>
        </p:txBody>
      </p:sp>
      <p:pic>
        <p:nvPicPr>
          <p:cNvPr id="1032" name="Picture 8" descr="Modèle réduit de l'oeil - Maxicours">
            <a:extLst>
              <a:ext uri="{FF2B5EF4-FFF2-40B4-BE49-F238E27FC236}">
                <a16:creationId xmlns:a16="http://schemas.microsoft.com/office/drawing/2014/main" id="{8EEEF1EB-5BFE-4822-B4A6-2B0511FB8F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80"/>
          <a:stretch/>
        </p:blipFill>
        <p:spPr bwMode="auto">
          <a:xfrm>
            <a:off x="2137391" y="1511413"/>
            <a:ext cx="5803495" cy="252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90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473341-24E7-4F98-A89E-C0BDBB95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I) </a:t>
            </a:r>
            <a:r>
              <a:rPr lang="fr-FR" sz="3600" dirty="0"/>
              <a:t>Mise en évidence de la déformation d’un front d’onde par les inhomogénéités</a:t>
            </a:r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01844B-1B84-4F0F-BE3F-B3F256578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775" y="2115577"/>
            <a:ext cx="4845899" cy="327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A59B433-CDB8-45CE-9A99-7ECE2CC7044B}"/>
              </a:ext>
            </a:extLst>
          </p:cNvPr>
          <p:cNvSpPr txBox="1"/>
          <p:nvPr/>
        </p:nvSpPr>
        <p:spPr>
          <a:xfrm>
            <a:off x="2218752" y="3384976"/>
            <a:ext cx="76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lampe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A20E3B-1AEC-4684-91C9-38E8EBF0FEA1}"/>
              </a:ext>
            </a:extLst>
          </p:cNvPr>
          <p:cNvSpPr txBox="1"/>
          <p:nvPr/>
        </p:nvSpPr>
        <p:spPr>
          <a:xfrm>
            <a:off x="2863391" y="3421068"/>
            <a:ext cx="723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lettre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EE42DBB-3D52-4A21-B9C7-707531A29E86}"/>
              </a:ext>
            </a:extLst>
          </p:cNvPr>
          <p:cNvSpPr txBox="1"/>
          <p:nvPr/>
        </p:nvSpPr>
        <p:spPr>
          <a:xfrm>
            <a:off x="3087284" y="4863678"/>
            <a:ext cx="1381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Lentille</a:t>
            </a:r>
          </a:p>
          <a:p>
            <a:pPr algn="ctr"/>
            <a:r>
              <a:rPr lang="fr-FR" sz="1400" dirty="0"/>
              <a:t> convergente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17C030A-CC5A-49C6-9449-3E0DD4718BAD}"/>
              </a:ext>
            </a:extLst>
          </p:cNvPr>
          <p:cNvSpPr txBox="1"/>
          <p:nvPr/>
        </p:nvSpPr>
        <p:spPr>
          <a:xfrm>
            <a:off x="677334" y="3728845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Montage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7C741EC-4EB5-44D3-8133-8D0BA8A8F2B5}"/>
              </a:ext>
            </a:extLst>
          </p:cNvPr>
          <p:cNvCxnSpPr>
            <a:cxnSpLocks/>
          </p:cNvCxnSpPr>
          <p:nvPr/>
        </p:nvCxnSpPr>
        <p:spPr>
          <a:xfrm>
            <a:off x="4469217" y="2529191"/>
            <a:ext cx="345974" cy="6305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4DCCBD13-F6F9-473D-9BB6-81A17ADD9FC4}"/>
              </a:ext>
            </a:extLst>
          </p:cNvPr>
          <p:cNvSpPr txBox="1"/>
          <p:nvPr/>
        </p:nvSpPr>
        <p:spPr>
          <a:xfrm>
            <a:off x="4125567" y="216470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eau</a:t>
            </a:r>
          </a:p>
        </p:txBody>
      </p:sp>
    </p:spTree>
    <p:extLst>
      <p:ext uri="{BB962C8B-B14F-4D97-AF65-F5344CB8AC3E}">
        <p14:creationId xmlns:p14="http://schemas.microsoft.com/office/powerpoint/2010/main" val="64863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473341-24E7-4F98-A89E-C0BDBB95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I) </a:t>
            </a:r>
            <a:r>
              <a:rPr lang="fr-FR" sz="3600" dirty="0"/>
              <a:t>Mise en évidence de la déformation d’un front d’onde par les inhomogénéités</a:t>
            </a:r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01844B-1B84-4F0F-BE3F-B3F256578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775" y="2115577"/>
            <a:ext cx="4845899" cy="327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A59B433-CDB8-45CE-9A99-7ECE2CC7044B}"/>
              </a:ext>
            </a:extLst>
          </p:cNvPr>
          <p:cNvSpPr txBox="1"/>
          <p:nvPr/>
        </p:nvSpPr>
        <p:spPr>
          <a:xfrm>
            <a:off x="2218752" y="3384976"/>
            <a:ext cx="76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lampe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A20E3B-1AEC-4684-91C9-38E8EBF0FEA1}"/>
              </a:ext>
            </a:extLst>
          </p:cNvPr>
          <p:cNvSpPr txBox="1"/>
          <p:nvPr/>
        </p:nvSpPr>
        <p:spPr>
          <a:xfrm>
            <a:off x="2863391" y="3421068"/>
            <a:ext cx="723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lettre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EE42DBB-3D52-4A21-B9C7-707531A29E86}"/>
              </a:ext>
            </a:extLst>
          </p:cNvPr>
          <p:cNvSpPr txBox="1"/>
          <p:nvPr/>
        </p:nvSpPr>
        <p:spPr>
          <a:xfrm>
            <a:off x="3087284" y="4863678"/>
            <a:ext cx="1381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Lentille</a:t>
            </a:r>
          </a:p>
          <a:p>
            <a:pPr algn="ctr"/>
            <a:r>
              <a:rPr lang="fr-FR" sz="1400" dirty="0"/>
              <a:t> convergente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17C030A-CC5A-49C6-9449-3E0DD4718BAD}"/>
              </a:ext>
            </a:extLst>
          </p:cNvPr>
          <p:cNvSpPr txBox="1"/>
          <p:nvPr/>
        </p:nvSpPr>
        <p:spPr>
          <a:xfrm>
            <a:off x="677334" y="3728845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Montage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7C741EC-4EB5-44D3-8133-8D0BA8A8F2B5}"/>
              </a:ext>
            </a:extLst>
          </p:cNvPr>
          <p:cNvCxnSpPr>
            <a:cxnSpLocks/>
          </p:cNvCxnSpPr>
          <p:nvPr/>
        </p:nvCxnSpPr>
        <p:spPr>
          <a:xfrm>
            <a:off x="4469217" y="2529191"/>
            <a:ext cx="345974" cy="6305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4DCCBD13-F6F9-473D-9BB6-81A17ADD9FC4}"/>
              </a:ext>
            </a:extLst>
          </p:cNvPr>
          <p:cNvSpPr txBox="1"/>
          <p:nvPr/>
        </p:nvSpPr>
        <p:spPr>
          <a:xfrm>
            <a:off x="4125567" y="216470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eau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82064F3-8988-AE34-0302-93E753355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686" y="5551946"/>
            <a:ext cx="5453062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15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2D587-59D9-45B8-AE5B-0EAB1F4B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Seconde manipulation : milieu hétérogène:</a:t>
            </a:r>
            <a:br>
              <a:rPr lang="fr-FR" dirty="0"/>
            </a:br>
            <a:r>
              <a:rPr lang="fr-FR" sz="2400" dirty="0"/>
              <a:t>Solution concentrée en sucre</a:t>
            </a:r>
            <a:endParaRPr lang="fr-F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623D1A-0268-4EEB-AA19-CA60583C2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6" y="2694432"/>
            <a:ext cx="2505456" cy="334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CE92ADD-D75F-4E36-A725-0C05475BD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524" y="2694432"/>
            <a:ext cx="2505456" cy="334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B661197-AD99-4B66-9204-BDA0B68E6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222" y="2694432"/>
            <a:ext cx="2505456" cy="334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771B76C-5C94-4031-B78F-8C7095217ACB}"/>
              </a:ext>
            </a:extLst>
          </p:cNvPr>
          <p:cNvCxnSpPr>
            <a:cxnSpLocks/>
          </p:cNvCxnSpPr>
          <p:nvPr/>
        </p:nvCxnSpPr>
        <p:spPr>
          <a:xfrm>
            <a:off x="382555" y="6410131"/>
            <a:ext cx="84711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983103B1-0E54-4C6B-B269-FB08063BF2FC}"/>
              </a:ext>
            </a:extLst>
          </p:cNvPr>
          <p:cNvSpPr txBox="1"/>
          <p:nvPr/>
        </p:nvSpPr>
        <p:spPr>
          <a:xfrm>
            <a:off x="8853678" y="603504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9F07BE6-B121-4D88-A26B-3DB51FFBD76E}"/>
              </a:ext>
            </a:extLst>
          </p:cNvPr>
          <p:cNvCxnSpPr>
            <a:cxnSpLocks/>
          </p:cNvCxnSpPr>
          <p:nvPr/>
        </p:nvCxnSpPr>
        <p:spPr>
          <a:xfrm>
            <a:off x="512826" y="6316824"/>
            <a:ext cx="0" cy="205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EA98AE88-C38B-4F49-AD10-2B6F780767C8}"/>
              </a:ext>
            </a:extLst>
          </p:cNvPr>
          <p:cNvSpPr txBox="1"/>
          <p:nvPr/>
        </p:nvSpPr>
        <p:spPr>
          <a:xfrm>
            <a:off x="512826" y="64307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E81E16B7-CC43-A1BB-EC49-0F3E1E56A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485" y="1542413"/>
            <a:ext cx="4292231" cy="11491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Deux phénomènes entrent en jeu ici :</a:t>
            </a:r>
          </a:p>
          <a:p>
            <a:pPr>
              <a:buFontTx/>
              <a:buChar char="-"/>
            </a:pPr>
            <a:r>
              <a:rPr lang="fr-FR" dirty="0"/>
              <a:t>La réfraction</a:t>
            </a:r>
          </a:p>
          <a:p>
            <a:pPr>
              <a:buFontTx/>
              <a:buChar char="-"/>
            </a:pPr>
            <a:r>
              <a:rPr lang="fr-FR" dirty="0"/>
              <a:t>La différence de temps de parcours</a:t>
            </a:r>
          </a:p>
        </p:txBody>
      </p:sp>
    </p:spTree>
    <p:extLst>
      <p:ext uri="{BB962C8B-B14F-4D97-AF65-F5344CB8AC3E}">
        <p14:creationId xmlns:p14="http://schemas.microsoft.com/office/powerpoint/2010/main" val="17662472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865</TotalTime>
  <Words>558</Words>
  <Application>Microsoft Office PowerPoint</Application>
  <PresentationFormat>Grand écran</PresentationFormat>
  <Paragraphs>110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Arial</vt:lpstr>
      <vt:lpstr>Roboto</vt:lpstr>
      <vt:lpstr>Trebuchet MS</vt:lpstr>
      <vt:lpstr>Wingdings 3</vt:lpstr>
      <vt:lpstr>Facette</vt:lpstr>
      <vt:lpstr>Mesure des défauts de l’œil</vt:lpstr>
      <vt:lpstr>Objectifs</vt:lpstr>
      <vt:lpstr>Plan</vt:lpstr>
      <vt:lpstr>0) - 1. Présentation générale</vt:lpstr>
      <vt:lpstr>0) – 2. Différents défauts de l’œil</vt:lpstr>
      <vt:lpstr>0) – 3. Modélisation de l’œil</vt:lpstr>
      <vt:lpstr>I) Mise en évidence de la déformation d’un front d’onde par les inhomogénéités</vt:lpstr>
      <vt:lpstr>I) Mise en évidence de la déformation d’un front d’onde par les inhomogénéités</vt:lpstr>
      <vt:lpstr>Seconde manipulation : milieu hétérogène: Solution concentrée en sucre</vt:lpstr>
      <vt:lpstr>Simulation : estimation du temps de parcours</vt:lpstr>
      <vt:lpstr>II) Mesure de la déformation d’un front d’onde type Shack-Hartmann</vt:lpstr>
      <vt:lpstr>II) Mesure de la déformation d’un front d’onde type Shack-Hartmann</vt:lpstr>
      <vt:lpstr>L’expérience</vt:lpstr>
      <vt:lpstr>Modélisation de la déviation du faisceau</vt:lpstr>
      <vt:lpstr>Résultats de l’expérience</vt:lpstr>
      <vt:lpstr>Interpolation de Lagrange</vt:lpstr>
      <vt:lpstr>Reconstitution du front d’onde</vt:lpstr>
      <vt:lpstr>III) Traitement informatique du front d’onde reçu </vt:lpstr>
      <vt:lpstr>Projection sur la base des Polynômes de Zernike</vt:lpstr>
      <vt:lpstr>Conclusion</vt:lpstr>
      <vt:lpstr>Bonus (si assez de temps)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Mesure des défauts de l’œil</dc:title>
  <dc:creator>Adrien Petit</dc:creator>
  <cp:lastModifiedBy>Lucas Barbier</cp:lastModifiedBy>
  <cp:revision>22</cp:revision>
  <dcterms:created xsi:type="dcterms:W3CDTF">2022-03-08T11:43:36Z</dcterms:created>
  <dcterms:modified xsi:type="dcterms:W3CDTF">2022-05-25T13:19:59Z</dcterms:modified>
</cp:coreProperties>
</file>