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 Light Bold" panose="020B0604020202020204" charset="0"/>
      <p:regular r:id="rId12"/>
    </p:embeddedFont>
    <p:embeddedFont>
      <p:font typeface="Poppins Light" panose="020B0604020202020204" charset="0"/>
      <p:regular r:id="rId13"/>
    </p:embeddedFont>
    <p:embeddedFont>
      <p:font typeface="Poppins Medium" panose="020B0604020202020204" charset="0"/>
      <p:regular r:id="rId14"/>
    </p:embeddedFont>
    <p:embeddedFont>
      <p:font typeface="Roboto Bold" panose="020B0604020202020204" charset="0"/>
      <p:regular r:id="rId15"/>
    </p:embeddedFont>
    <p:embeddedFont>
      <p:font typeface="RoxboroughCF" panose="020B0604020202020204" charset="0"/>
      <p:regular r:id="rId16"/>
    </p:embeddedFont>
    <p:embeddedFont>
      <p:font typeface="RoxboroughCF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040876" y="5143500"/>
            <a:ext cx="12206249" cy="9525"/>
          </a:xfrm>
          <a:prstGeom prst="rect">
            <a:avLst/>
          </a:prstGeom>
          <a:solidFill>
            <a:srgbClr val="F0F2F4"/>
          </a:solidFill>
        </p:spPr>
      </p:sp>
      <p:sp>
        <p:nvSpPr>
          <p:cNvPr id="3" name="Freeform 3"/>
          <p:cNvSpPr/>
          <p:nvPr/>
        </p:nvSpPr>
        <p:spPr>
          <a:xfrm>
            <a:off x="434827" y="288048"/>
            <a:ext cx="1889847" cy="2542395"/>
          </a:xfrm>
          <a:custGeom>
            <a:avLst/>
            <a:gdLst/>
            <a:ahLst/>
            <a:cxnLst/>
            <a:rect l="l" t="t" r="r" b="b"/>
            <a:pathLst>
              <a:path w="1889847" h="2542395">
                <a:moveTo>
                  <a:pt x="0" y="0"/>
                </a:moveTo>
                <a:lnTo>
                  <a:pt x="1889847" y="0"/>
                </a:lnTo>
                <a:lnTo>
                  <a:pt x="1889847" y="2542395"/>
                </a:lnTo>
                <a:lnTo>
                  <a:pt x="0" y="2542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05713" y="895350"/>
            <a:ext cx="14207361" cy="223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07"/>
              </a:lnSpc>
            </a:pPr>
            <a:r>
              <a:rPr lang="en-US" sz="6362" dirty="0">
                <a:solidFill>
                  <a:srgbClr val="F0F2F4"/>
                </a:solidFill>
                <a:latin typeface="RoxboroughCF Bold"/>
              </a:rPr>
              <a:t>Pontifício Universidade Católica</a:t>
            </a:r>
          </a:p>
          <a:p>
            <a:pPr algn="ctr">
              <a:lnSpc>
                <a:spcPts val="8907"/>
              </a:lnSpc>
            </a:pPr>
            <a:r>
              <a:rPr lang="en-US" sz="6362" dirty="0">
                <a:solidFill>
                  <a:srgbClr val="F0F2F4"/>
                </a:solidFill>
                <a:latin typeface="RoxboroughCF Bold"/>
              </a:rPr>
              <a:t>do Paraná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31910" y="4256405"/>
            <a:ext cx="12354967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0F2F4"/>
                </a:solidFill>
                <a:latin typeface="RoxboroughCF Bold"/>
              </a:rPr>
              <a:t>Fundamentos de Sistemas CiberFísicos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4827" y="6582160"/>
            <a:ext cx="7289134" cy="3564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8"/>
              </a:lnSpc>
            </a:pPr>
            <a:r>
              <a:rPr lang="en-US" sz="3377">
                <a:solidFill>
                  <a:srgbClr val="F0F2F4"/>
                </a:solidFill>
                <a:latin typeface="Roboto Bold"/>
              </a:rPr>
              <a:t>Arthur Capellazzi Fontana Amaral</a:t>
            </a:r>
          </a:p>
          <a:p>
            <a:pPr>
              <a:lnSpc>
                <a:spcPts val="4728"/>
              </a:lnSpc>
            </a:pPr>
            <a:r>
              <a:rPr lang="en-US" sz="3377">
                <a:solidFill>
                  <a:srgbClr val="F0F2F4"/>
                </a:solidFill>
                <a:latin typeface="Roboto Bold"/>
              </a:rPr>
              <a:t>Francisco Hauch Cardoso</a:t>
            </a:r>
          </a:p>
          <a:p>
            <a:pPr>
              <a:lnSpc>
                <a:spcPts val="4728"/>
              </a:lnSpc>
            </a:pPr>
            <a:r>
              <a:rPr lang="en-US" sz="3377">
                <a:solidFill>
                  <a:srgbClr val="F0F2F4"/>
                </a:solidFill>
                <a:latin typeface="Roboto Bold"/>
              </a:rPr>
              <a:t>Gabriel Berto Beckauser</a:t>
            </a:r>
          </a:p>
          <a:p>
            <a:pPr>
              <a:lnSpc>
                <a:spcPts val="4728"/>
              </a:lnSpc>
            </a:pPr>
            <a:r>
              <a:rPr lang="en-US" sz="3377">
                <a:solidFill>
                  <a:srgbClr val="F0F2F4"/>
                </a:solidFill>
                <a:latin typeface="Roboto Bold"/>
              </a:rPr>
              <a:t>Henrique De Conti</a:t>
            </a:r>
          </a:p>
          <a:p>
            <a:pPr>
              <a:lnSpc>
                <a:spcPts val="4728"/>
              </a:lnSpc>
            </a:pPr>
            <a:r>
              <a:rPr lang="en-US" sz="3377">
                <a:solidFill>
                  <a:srgbClr val="F0F2F4"/>
                </a:solidFill>
                <a:latin typeface="Roboto Bold"/>
              </a:rPr>
              <a:t>Lucas de Oliveira Cunha</a:t>
            </a:r>
          </a:p>
          <a:p>
            <a:pPr>
              <a:lnSpc>
                <a:spcPts val="4728"/>
              </a:lnSpc>
            </a:pPr>
            <a:r>
              <a:rPr lang="en-US" sz="3377">
                <a:solidFill>
                  <a:srgbClr val="F0F2F4"/>
                </a:solidFill>
                <a:latin typeface="Roboto Bold"/>
              </a:rPr>
              <a:t>Victor Eduardo Surmacz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4827" y="5851480"/>
            <a:ext cx="4111704" cy="806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42"/>
              </a:lnSpc>
            </a:pPr>
            <a:r>
              <a:rPr lang="en-US" sz="4673">
                <a:solidFill>
                  <a:srgbClr val="F0F2F4"/>
                </a:solidFill>
                <a:latin typeface="RoxboroughCF Bold"/>
              </a:rPr>
              <a:t>Acadêmicos: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7559117"/>
            <a:ext cx="3927745" cy="9525"/>
          </a:xfrm>
          <a:prstGeom prst="rect">
            <a:avLst/>
          </a:prstGeom>
          <a:solidFill>
            <a:srgbClr val="111B1E"/>
          </a:solidFill>
        </p:spPr>
      </p:sp>
      <p:grpSp>
        <p:nvGrpSpPr>
          <p:cNvPr id="3" name="Group 3"/>
          <p:cNvGrpSpPr/>
          <p:nvPr/>
        </p:nvGrpSpPr>
        <p:grpSpPr>
          <a:xfrm>
            <a:off x="16928407" y="5059982"/>
            <a:ext cx="661787" cy="167035"/>
            <a:chOff x="0" y="0"/>
            <a:chExt cx="2012677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716767" cy="76200"/>
            </a:xfrm>
            <a:custGeom>
              <a:avLst/>
              <a:gdLst/>
              <a:ahLst/>
              <a:cxnLst/>
              <a:rect l="l" t="t" r="r" b="b"/>
              <a:pathLst>
                <a:path w="1716767" h="76200">
                  <a:moveTo>
                    <a:pt x="0" y="0"/>
                  </a:moveTo>
                  <a:lnTo>
                    <a:pt x="1716767" y="0"/>
                  </a:lnTo>
                  <a:lnTo>
                    <a:pt x="171676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11B1E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63802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11B1E"/>
            </a:solidFill>
          </p:spPr>
        </p:sp>
      </p:grpSp>
      <p:pic>
        <p:nvPicPr>
          <p:cNvPr id="6" name="Picture 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116284" y="2735662"/>
            <a:ext cx="8566347" cy="4815676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9144000" y="2464950"/>
            <a:ext cx="8747974" cy="5524136"/>
          </a:xfrm>
          <a:custGeom>
            <a:avLst/>
            <a:gdLst/>
            <a:ahLst/>
            <a:cxnLst/>
            <a:rect l="l" t="t" r="r" b="b"/>
            <a:pathLst>
              <a:path w="8747974" h="5524136">
                <a:moveTo>
                  <a:pt x="0" y="0"/>
                </a:moveTo>
                <a:lnTo>
                  <a:pt x="8747974" y="0"/>
                </a:lnTo>
                <a:lnTo>
                  <a:pt x="8747974" y="5524136"/>
                </a:lnTo>
                <a:lnTo>
                  <a:pt x="0" y="5524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56126" y="375363"/>
            <a:ext cx="556140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35D6B"/>
                </a:solidFill>
                <a:latin typeface="RoxboroughCF Bold"/>
              </a:rPr>
              <a:t>Problema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62609" y="5059982"/>
            <a:ext cx="661787" cy="167035"/>
            <a:chOff x="0" y="0"/>
            <a:chExt cx="2012677" cy="508000"/>
          </a:xfrm>
        </p:grpSpPr>
        <p:sp>
          <p:nvSpPr>
            <p:cNvPr id="3" name="Freeform 3"/>
            <p:cNvSpPr/>
            <p:nvPr/>
          </p:nvSpPr>
          <p:spPr>
            <a:xfrm>
              <a:off x="0" y="215900"/>
              <a:ext cx="1716767" cy="76200"/>
            </a:xfrm>
            <a:custGeom>
              <a:avLst/>
              <a:gdLst/>
              <a:ahLst/>
              <a:cxnLst/>
              <a:rect l="l" t="t" r="r" b="b"/>
              <a:pathLst>
                <a:path w="1716767" h="76200">
                  <a:moveTo>
                    <a:pt x="0" y="0"/>
                  </a:moveTo>
                  <a:lnTo>
                    <a:pt x="1716767" y="0"/>
                  </a:lnTo>
                  <a:lnTo>
                    <a:pt x="171676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0F2F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63802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94509" y="1680252"/>
            <a:ext cx="6814361" cy="5492091"/>
            <a:chOff x="0" y="0"/>
            <a:chExt cx="9085814" cy="7322787"/>
          </a:xfrm>
        </p:grpSpPr>
        <p:sp>
          <p:nvSpPr>
            <p:cNvPr id="6" name="TextBox 6"/>
            <p:cNvSpPr txBox="1"/>
            <p:nvPr/>
          </p:nvSpPr>
          <p:spPr>
            <a:xfrm>
              <a:off x="0" y="1555550"/>
              <a:ext cx="9085814" cy="5767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14"/>
                </a:lnSpc>
              </a:pPr>
              <a:r>
                <a:rPr lang="en-US" sz="9512">
                  <a:solidFill>
                    <a:srgbClr val="535D6B"/>
                  </a:solidFill>
                  <a:latin typeface="RoxboroughCF"/>
                </a:rPr>
                <a:t>Resolução</a:t>
              </a:r>
            </a:p>
            <a:p>
              <a:pPr>
                <a:lnSpc>
                  <a:spcPts val="11414"/>
                </a:lnSpc>
              </a:pPr>
              <a:r>
                <a:rPr lang="en-US" sz="9512">
                  <a:solidFill>
                    <a:srgbClr val="535D6B"/>
                  </a:solidFill>
                  <a:latin typeface="RoxboroughCF"/>
                </a:rPr>
                <a:t>do</a:t>
              </a:r>
            </a:p>
            <a:p>
              <a:pPr>
                <a:lnSpc>
                  <a:spcPts val="11414"/>
                </a:lnSpc>
              </a:pPr>
              <a:r>
                <a:rPr lang="en-US" sz="9512">
                  <a:solidFill>
                    <a:srgbClr val="535D6B"/>
                  </a:solidFill>
                  <a:latin typeface="RoxboroughCF"/>
                </a:rPr>
                <a:t>Problema</a:t>
              </a:r>
            </a:p>
          </p:txBody>
        </p: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089971" cy="1089971"/>
              <a:chOff x="-2540" y="-254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0F2F4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149381" y="224700"/>
              <a:ext cx="791208" cy="53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19"/>
                </a:lnSpc>
                <a:spcBef>
                  <a:spcPct val="0"/>
                </a:spcBef>
              </a:pPr>
              <a:r>
                <a:rPr lang="en-US" sz="2371">
                  <a:solidFill>
                    <a:srgbClr val="F0F2F4"/>
                  </a:solidFill>
                  <a:latin typeface="RoxboroughCF Bold"/>
                </a:rPr>
                <a:t>SP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7308869" y="2079070"/>
            <a:ext cx="10614526" cy="5961825"/>
          </a:xfrm>
          <a:custGeom>
            <a:avLst/>
            <a:gdLst/>
            <a:ahLst/>
            <a:cxnLst/>
            <a:rect l="l" t="t" r="r" b="b"/>
            <a:pathLst>
              <a:path w="10614526" h="5961825">
                <a:moveTo>
                  <a:pt x="0" y="0"/>
                </a:moveTo>
                <a:lnTo>
                  <a:pt x="10614526" y="0"/>
                </a:lnTo>
                <a:lnTo>
                  <a:pt x="10614526" y="5961825"/>
                </a:lnTo>
                <a:lnTo>
                  <a:pt x="0" y="596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921237" y="-1242943"/>
            <a:ext cx="980452" cy="409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79"/>
              </a:lnSpc>
            </a:pPr>
            <a:r>
              <a:rPr lang="en-US" sz="24056">
                <a:solidFill>
                  <a:srgbClr val="535D6B"/>
                </a:solidFill>
                <a:latin typeface="Open Sans Light Bold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60459" y="62517"/>
            <a:ext cx="3930191" cy="10161966"/>
          </a:xfrm>
          <a:custGeom>
            <a:avLst/>
            <a:gdLst/>
            <a:ahLst/>
            <a:cxnLst/>
            <a:rect l="l" t="t" r="r" b="b"/>
            <a:pathLst>
              <a:path w="3930191" h="10161966">
                <a:moveTo>
                  <a:pt x="0" y="0"/>
                </a:moveTo>
                <a:lnTo>
                  <a:pt x="3930191" y="0"/>
                </a:lnTo>
                <a:lnTo>
                  <a:pt x="3930191" y="10161966"/>
                </a:lnTo>
                <a:lnTo>
                  <a:pt x="0" y="101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84912" y="2030722"/>
            <a:ext cx="7816151" cy="6225556"/>
          </a:xfrm>
          <a:custGeom>
            <a:avLst/>
            <a:gdLst/>
            <a:ahLst/>
            <a:cxnLst/>
            <a:rect l="l" t="t" r="r" b="b"/>
            <a:pathLst>
              <a:path w="7816151" h="6225556">
                <a:moveTo>
                  <a:pt x="0" y="0"/>
                </a:moveTo>
                <a:lnTo>
                  <a:pt x="7816151" y="0"/>
                </a:lnTo>
                <a:lnTo>
                  <a:pt x="7816151" y="6225556"/>
                </a:lnTo>
                <a:lnTo>
                  <a:pt x="0" y="6225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306353" y="159703"/>
            <a:ext cx="405884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0F2F4"/>
                </a:solidFill>
                <a:latin typeface="RoxboroughCF Bold"/>
              </a:rPr>
              <a:t>Código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96035" y="2095442"/>
            <a:ext cx="661787" cy="167035"/>
            <a:chOff x="0" y="0"/>
            <a:chExt cx="2012677" cy="508000"/>
          </a:xfrm>
        </p:grpSpPr>
        <p:sp>
          <p:nvSpPr>
            <p:cNvPr id="3" name="Freeform 3"/>
            <p:cNvSpPr/>
            <p:nvPr/>
          </p:nvSpPr>
          <p:spPr>
            <a:xfrm>
              <a:off x="0" y="215900"/>
              <a:ext cx="1716767" cy="76200"/>
            </a:xfrm>
            <a:custGeom>
              <a:avLst/>
              <a:gdLst/>
              <a:ahLst/>
              <a:cxnLst/>
              <a:rect l="l" t="t" r="r" b="b"/>
              <a:pathLst>
                <a:path w="1716767" h="76200">
                  <a:moveTo>
                    <a:pt x="0" y="0"/>
                  </a:moveTo>
                  <a:lnTo>
                    <a:pt x="1716767" y="0"/>
                  </a:lnTo>
                  <a:lnTo>
                    <a:pt x="171676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11B1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63802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11B1E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4972917" y="5143500"/>
            <a:ext cx="11784905" cy="9550"/>
          </a:xfrm>
          <a:prstGeom prst="rect">
            <a:avLst/>
          </a:prstGeom>
          <a:solidFill>
            <a:srgbClr val="111B1E"/>
          </a:solidFill>
        </p:spPr>
      </p:sp>
      <p:grpSp>
        <p:nvGrpSpPr>
          <p:cNvPr id="6" name="Group 6"/>
          <p:cNvGrpSpPr/>
          <p:nvPr/>
        </p:nvGrpSpPr>
        <p:grpSpPr>
          <a:xfrm>
            <a:off x="1530178" y="1415736"/>
            <a:ext cx="11159036" cy="2247198"/>
            <a:chOff x="0" y="0"/>
            <a:chExt cx="14878714" cy="299626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4878714" cy="194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519"/>
                </a:lnSpc>
              </a:pPr>
              <a:r>
                <a:rPr lang="en-US" sz="9599">
                  <a:solidFill>
                    <a:srgbClr val="535D6B"/>
                  </a:solidFill>
                  <a:latin typeface="RoxboroughCF"/>
                </a:rPr>
                <a:t>Dificuldades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20311"/>
              <a:ext cx="14878714" cy="575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  <a:spcBef>
                  <a:spcPct val="0"/>
                </a:spcBef>
              </a:pPr>
              <a:r>
                <a:rPr lang="en-US" sz="2599" spc="51">
                  <a:solidFill>
                    <a:srgbClr val="111B1E"/>
                  </a:solidFill>
                  <a:latin typeface="Poppins Light"/>
                </a:rPr>
                <a:t>IMPLEMENTAÇÕES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937792" y="5615487"/>
            <a:ext cx="5445738" cy="1638660"/>
            <a:chOff x="0" y="0"/>
            <a:chExt cx="7260983" cy="218488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7260983" cy="463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111B1E"/>
                  </a:solidFill>
                  <a:latin typeface="Poppins Medium"/>
                </a:rPr>
                <a:t>Bibliotecas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14169"/>
              <a:ext cx="7260983" cy="1712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9"/>
                </a:lnSpc>
              </a:pPr>
              <a:r>
                <a:rPr lang="en-US" sz="1799" spc="17">
                  <a:solidFill>
                    <a:srgbClr val="111B1E"/>
                  </a:solidFill>
                  <a:latin typeface="Poppins Light"/>
                </a:rPr>
                <a:t>Tomaria um tempo maior por ser mais complexa a implementação de bibliotecas para  sensores e atuadores.</a:t>
              </a:r>
            </a:p>
            <a:p>
              <a:pPr>
                <a:lnSpc>
                  <a:spcPts val="2699"/>
                </a:lnSpc>
              </a:pPr>
              <a:endParaRPr lang="en-US" sz="1799" spc="17">
                <a:solidFill>
                  <a:srgbClr val="111B1E"/>
                </a:solidFill>
                <a:latin typeface="Poppins Ligh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12084" y="5615487"/>
            <a:ext cx="5445738" cy="2962710"/>
            <a:chOff x="0" y="0"/>
            <a:chExt cx="7260983" cy="395028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7260983" cy="463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111B1E"/>
                  </a:solidFill>
                  <a:latin typeface="Poppins Medium"/>
                </a:rPr>
                <a:t>Aplicação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14169"/>
              <a:ext cx="7260983" cy="3477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9"/>
                </a:lnSpc>
              </a:pPr>
              <a:r>
                <a:rPr lang="en-US" sz="1799" spc="17">
                  <a:solidFill>
                    <a:srgbClr val="111B1E"/>
                  </a:solidFill>
                  <a:latin typeface="Poppins Light"/>
                </a:rPr>
                <a:t>Pensando na instalação: Seria instalar um sensor e um atuador em todas as janelas, apesar de ser um sistema básico e fácil de se instalar, levaria muito tempo para ser realizada a instalação em todas as janelas de um prédio por exemplo. Seria interessante pensar nessa instalação quando o prédio está em uma obra ou reforma, para facilitar essa instalação.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99092" y="3159745"/>
            <a:ext cx="6022648" cy="3967509"/>
            <a:chOff x="0" y="0"/>
            <a:chExt cx="8030197" cy="5290013"/>
          </a:xfrm>
        </p:grpSpPr>
        <p:sp>
          <p:nvSpPr>
            <p:cNvPr id="3" name="TextBox 3"/>
            <p:cNvSpPr txBox="1"/>
            <p:nvPr/>
          </p:nvSpPr>
          <p:spPr>
            <a:xfrm>
              <a:off x="0" y="817213"/>
              <a:ext cx="8030197" cy="463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111B1E"/>
                  </a:solidFill>
                  <a:latin typeface="Poppins Medium"/>
                </a:rPr>
                <a:t>Sensor anti-alagamento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574264"/>
              <a:ext cx="8030197" cy="12798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9"/>
                </a:lnSpc>
              </a:pPr>
              <a:r>
                <a:rPr lang="en-US" sz="1637" spc="32">
                  <a:solidFill>
                    <a:srgbClr val="111B1E"/>
                  </a:solidFill>
                  <a:latin typeface="Poppins Light"/>
                </a:rPr>
                <a:t>Sensor que ao subir da água em um determinado rio, a população que abrangeria o alagamento seria avisado via SMS.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94472"/>
              <a:ext cx="8030197" cy="463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111B1E"/>
                  </a:solidFill>
                  <a:latin typeface="Poppins Medium"/>
                </a:rPr>
                <a:t>Sensor para Pescaria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451523"/>
              <a:ext cx="8030197" cy="838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9"/>
                </a:lnSpc>
              </a:pPr>
              <a:r>
                <a:rPr lang="en-US" sz="1637" spc="32">
                  <a:solidFill>
                    <a:srgbClr val="111B1E"/>
                  </a:solidFill>
                  <a:latin typeface="Poppins Light"/>
                </a:rPr>
                <a:t>Sensor que mediria a temperatura da água para avisar um possível cardume.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0"/>
              <a:ext cx="8030197" cy="12703"/>
            </a:xfrm>
            <a:prstGeom prst="rect">
              <a:avLst/>
            </a:prstGeom>
            <a:solidFill>
              <a:srgbClr val="111B1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674228" y="1748778"/>
            <a:ext cx="4943205" cy="7405820"/>
          </a:xfrm>
          <a:custGeom>
            <a:avLst/>
            <a:gdLst/>
            <a:ahLst/>
            <a:cxnLst/>
            <a:rect l="l" t="t" r="r" b="b"/>
            <a:pathLst>
              <a:path w="4943205" h="7405820">
                <a:moveTo>
                  <a:pt x="0" y="0"/>
                </a:moveTo>
                <a:lnTo>
                  <a:pt x="4943205" y="0"/>
                </a:lnTo>
                <a:lnTo>
                  <a:pt x="4943205" y="7405820"/>
                </a:lnTo>
                <a:lnTo>
                  <a:pt x="0" y="7405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203398" y="1852480"/>
            <a:ext cx="4441907" cy="7509522"/>
          </a:xfrm>
          <a:custGeom>
            <a:avLst/>
            <a:gdLst/>
            <a:ahLst/>
            <a:cxnLst/>
            <a:rect l="l" t="t" r="r" b="b"/>
            <a:pathLst>
              <a:path w="4441907" h="7509522">
                <a:moveTo>
                  <a:pt x="0" y="0"/>
                </a:moveTo>
                <a:lnTo>
                  <a:pt x="4441907" y="0"/>
                </a:lnTo>
                <a:lnTo>
                  <a:pt x="4441907" y="7509522"/>
                </a:lnTo>
                <a:lnTo>
                  <a:pt x="0" y="750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49966" y="299097"/>
            <a:ext cx="6465918" cy="144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9"/>
              </a:lnSpc>
            </a:pPr>
            <a:r>
              <a:rPr lang="en-US" sz="9499">
                <a:solidFill>
                  <a:srgbClr val="111B1E"/>
                </a:solidFill>
                <a:latin typeface="RoxboroughCF"/>
              </a:rPr>
              <a:t>Ideias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Personalizar</PresentationFormat>
  <Paragraphs>28</Paragraphs>
  <Slides>6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Poppins Light</vt:lpstr>
      <vt:lpstr>Calibri</vt:lpstr>
      <vt:lpstr>RoxboroughCF Bold</vt:lpstr>
      <vt:lpstr>Open Sans Light Bold</vt:lpstr>
      <vt:lpstr>Roboto Bold</vt:lpstr>
      <vt:lpstr>Arial</vt:lpstr>
      <vt:lpstr>RoxboroughCF</vt:lpstr>
      <vt:lpstr>Poppins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Marketing Coach de Negócios Minimalista Azul e Cinza</dc:title>
  <cp:lastModifiedBy>Victor Surmcz</cp:lastModifiedBy>
  <cp:revision>2</cp:revision>
  <dcterms:created xsi:type="dcterms:W3CDTF">2006-08-16T00:00:00Z</dcterms:created>
  <dcterms:modified xsi:type="dcterms:W3CDTF">2023-06-15T23:08:44Z</dcterms:modified>
  <dc:identifier>DAFl6pZGVLs</dc:identifier>
</cp:coreProperties>
</file>