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dec Pro Ultra-Bold" charset="1" panose="000007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Codec Pro" charset="1" panose="00000500000000000000"/>
      <p:regular r:id="rId18"/>
    </p:embeddedFont>
    <p:embeddedFont>
      <p:font typeface="Codec Pro Bold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3755" y="1028700"/>
            <a:ext cx="1695391" cy="1695391"/>
          </a:xfrm>
          <a:custGeom>
            <a:avLst/>
            <a:gdLst/>
            <a:ahLst/>
            <a:cxnLst/>
            <a:rect r="r" b="b" t="t" l="l"/>
            <a:pathLst>
              <a:path h="1695391" w="1695391">
                <a:moveTo>
                  <a:pt x="0" y="0"/>
                </a:moveTo>
                <a:lnTo>
                  <a:pt x="1695391" y="0"/>
                </a:lnTo>
                <a:lnTo>
                  <a:pt x="1695391" y="1695391"/>
                </a:lnTo>
                <a:lnTo>
                  <a:pt x="0" y="1695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2559" y="3236631"/>
            <a:ext cx="12862882" cy="188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5"/>
              </a:lnSpc>
            </a:pPr>
            <a:r>
              <a:rPr lang="en-US" b="true" sz="12873" spc="-643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GMUD - Grupo 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34283" y="5854020"/>
            <a:ext cx="1866624" cy="3005413"/>
            <a:chOff x="0" y="0"/>
            <a:chExt cx="2488832" cy="400721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488832" cy="2598241"/>
              <a:chOff x="0" y="0"/>
              <a:chExt cx="906824" cy="94668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06824" cy="946688"/>
              </a:xfrm>
              <a:custGeom>
                <a:avLst/>
                <a:gdLst/>
                <a:ahLst/>
                <a:cxnLst/>
                <a:rect r="r" b="b" t="t" l="l"/>
                <a:pathLst>
                  <a:path h="946688" w="906824">
                    <a:moveTo>
                      <a:pt x="120279" y="0"/>
                    </a:moveTo>
                    <a:lnTo>
                      <a:pt x="786545" y="0"/>
                    </a:lnTo>
                    <a:cubicBezTo>
                      <a:pt x="852973" y="0"/>
                      <a:pt x="906824" y="53851"/>
                      <a:pt x="906824" y="120279"/>
                    </a:cubicBezTo>
                    <a:lnTo>
                      <a:pt x="906824" y="826409"/>
                    </a:lnTo>
                    <a:cubicBezTo>
                      <a:pt x="906824" y="892837"/>
                      <a:pt x="852973" y="946688"/>
                      <a:pt x="786545" y="946688"/>
                    </a:cubicBezTo>
                    <a:lnTo>
                      <a:pt x="120279" y="946688"/>
                    </a:lnTo>
                    <a:cubicBezTo>
                      <a:pt x="53851" y="946688"/>
                      <a:pt x="0" y="892837"/>
                      <a:pt x="0" y="826409"/>
                    </a:cubicBezTo>
                    <a:lnTo>
                      <a:pt x="0" y="120279"/>
                    </a:lnTo>
                    <a:cubicBezTo>
                      <a:pt x="0" y="53851"/>
                      <a:pt x="53851" y="0"/>
                      <a:pt x="120279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8912" r="0" b="-18805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241354" y="2908454"/>
              <a:ext cx="2006124" cy="109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5"/>
                </a:lnSpc>
              </a:pPr>
              <a:r>
                <a:rPr lang="en-US" b="true" sz="3500" spc="-175">
                  <a:solidFill>
                    <a:srgbClr val="001C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André</a:t>
              </a:r>
            </a:p>
            <a:p>
              <a:pPr algn="ctr">
                <a:lnSpc>
                  <a:spcPts val="2905"/>
                </a:lnSpc>
              </a:pPr>
              <a:r>
                <a:rPr lang="en-US" sz="3500" spc="-175">
                  <a:solidFill>
                    <a:srgbClr val="001C07"/>
                  </a:solidFill>
                  <a:latin typeface="Poppins"/>
                  <a:ea typeface="Poppins"/>
                  <a:cs typeface="Poppins"/>
                  <a:sym typeface="Poppins"/>
                </a:rPr>
                <a:t>Ferreira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373029" y="5854020"/>
            <a:ext cx="1866624" cy="3005413"/>
            <a:chOff x="0" y="0"/>
            <a:chExt cx="2488832" cy="400721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488832" cy="2598241"/>
              <a:chOff x="0" y="0"/>
              <a:chExt cx="906824" cy="94668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06824" cy="946688"/>
              </a:xfrm>
              <a:custGeom>
                <a:avLst/>
                <a:gdLst/>
                <a:ahLst/>
                <a:cxnLst/>
                <a:rect r="r" b="b" t="t" l="l"/>
                <a:pathLst>
                  <a:path h="946688" w="906824">
                    <a:moveTo>
                      <a:pt x="120279" y="0"/>
                    </a:moveTo>
                    <a:lnTo>
                      <a:pt x="786545" y="0"/>
                    </a:lnTo>
                    <a:cubicBezTo>
                      <a:pt x="852973" y="0"/>
                      <a:pt x="906824" y="53851"/>
                      <a:pt x="906824" y="120279"/>
                    </a:cubicBezTo>
                    <a:lnTo>
                      <a:pt x="906824" y="826409"/>
                    </a:lnTo>
                    <a:cubicBezTo>
                      <a:pt x="906824" y="892837"/>
                      <a:pt x="852973" y="946688"/>
                      <a:pt x="786545" y="946688"/>
                    </a:cubicBezTo>
                    <a:lnTo>
                      <a:pt x="120279" y="946688"/>
                    </a:lnTo>
                    <a:cubicBezTo>
                      <a:pt x="53851" y="946688"/>
                      <a:pt x="0" y="892837"/>
                      <a:pt x="0" y="826409"/>
                    </a:cubicBezTo>
                    <a:lnTo>
                      <a:pt x="0" y="120279"/>
                    </a:lnTo>
                    <a:cubicBezTo>
                      <a:pt x="0" y="53851"/>
                      <a:pt x="53851" y="0"/>
                      <a:pt x="120279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7772" t="-26646" r="-7523" b="-20608"/>
                </a:stretch>
              </a:blip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58792" y="2908454"/>
              <a:ext cx="2371249" cy="109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5"/>
                </a:lnSpc>
              </a:pPr>
              <a:r>
                <a:rPr lang="en-US" b="true" sz="3500" spc="-175">
                  <a:solidFill>
                    <a:srgbClr val="001C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Diogo</a:t>
              </a:r>
            </a:p>
            <a:p>
              <a:pPr algn="ctr">
                <a:lnSpc>
                  <a:spcPts val="2905"/>
                </a:lnSpc>
              </a:pPr>
              <a:r>
                <a:rPr lang="en-US" sz="3500" spc="-175">
                  <a:solidFill>
                    <a:srgbClr val="001C07"/>
                  </a:solidFill>
                  <a:latin typeface="Poppins"/>
                  <a:ea typeface="Poppins"/>
                  <a:cs typeface="Poppins"/>
                  <a:sym typeface="Poppins"/>
                </a:rPr>
                <a:t>Procopio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039753" y="5854020"/>
            <a:ext cx="2208609" cy="3005413"/>
            <a:chOff x="0" y="0"/>
            <a:chExt cx="2944812" cy="400721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27990" y="0"/>
              <a:ext cx="2488832" cy="2598241"/>
              <a:chOff x="0" y="0"/>
              <a:chExt cx="906824" cy="94668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6824" cy="946688"/>
              </a:xfrm>
              <a:custGeom>
                <a:avLst/>
                <a:gdLst/>
                <a:ahLst/>
                <a:cxnLst/>
                <a:rect r="r" b="b" t="t" l="l"/>
                <a:pathLst>
                  <a:path h="946688" w="906824">
                    <a:moveTo>
                      <a:pt x="120279" y="0"/>
                    </a:moveTo>
                    <a:lnTo>
                      <a:pt x="786545" y="0"/>
                    </a:lnTo>
                    <a:cubicBezTo>
                      <a:pt x="852973" y="0"/>
                      <a:pt x="906824" y="53851"/>
                      <a:pt x="906824" y="120279"/>
                    </a:cubicBezTo>
                    <a:lnTo>
                      <a:pt x="906824" y="826409"/>
                    </a:lnTo>
                    <a:cubicBezTo>
                      <a:pt x="906824" y="892837"/>
                      <a:pt x="852973" y="946688"/>
                      <a:pt x="786545" y="946688"/>
                    </a:cubicBezTo>
                    <a:lnTo>
                      <a:pt x="120279" y="946688"/>
                    </a:lnTo>
                    <a:cubicBezTo>
                      <a:pt x="53851" y="946688"/>
                      <a:pt x="0" y="892837"/>
                      <a:pt x="0" y="826409"/>
                    </a:cubicBezTo>
                    <a:lnTo>
                      <a:pt x="0" y="120279"/>
                    </a:lnTo>
                    <a:cubicBezTo>
                      <a:pt x="0" y="53851"/>
                      <a:pt x="53851" y="0"/>
                      <a:pt x="120279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3743" t="-26194" r="-5914" b="-13859"/>
                </a:stretch>
              </a:blip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2908454"/>
              <a:ext cx="2944812" cy="109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5"/>
                </a:lnSpc>
              </a:pPr>
              <a:r>
                <a:rPr lang="en-US" b="true" sz="3500" spc="-175">
                  <a:solidFill>
                    <a:srgbClr val="001C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Guilherme</a:t>
              </a:r>
            </a:p>
            <a:p>
              <a:pPr algn="ctr">
                <a:lnSpc>
                  <a:spcPts val="2905"/>
                </a:lnSpc>
              </a:pPr>
              <a:r>
                <a:rPr lang="en-US" sz="3500" spc="-175">
                  <a:solidFill>
                    <a:srgbClr val="001C07"/>
                  </a:solidFill>
                  <a:latin typeface="Poppins"/>
                  <a:ea typeface="Poppins"/>
                  <a:cs typeface="Poppins"/>
                  <a:sym typeface="Poppins"/>
                </a:rPr>
                <a:t>Marques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48919" y="5854020"/>
            <a:ext cx="1866624" cy="3005413"/>
            <a:chOff x="0" y="0"/>
            <a:chExt cx="2488832" cy="400721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488832" cy="2598241"/>
              <a:chOff x="0" y="0"/>
              <a:chExt cx="906824" cy="94668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06824" cy="946688"/>
              </a:xfrm>
              <a:custGeom>
                <a:avLst/>
                <a:gdLst/>
                <a:ahLst/>
                <a:cxnLst/>
                <a:rect r="r" b="b" t="t" l="l"/>
                <a:pathLst>
                  <a:path h="946688" w="906824">
                    <a:moveTo>
                      <a:pt x="120279" y="0"/>
                    </a:moveTo>
                    <a:lnTo>
                      <a:pt x="786545" y="0"/>
                    </a:lnTo>
                    <a:cubicBezTo>
                      <a:pt x="852973" y="0"/>
                      <a:pt x="906824" y="53851"/>
                      <a:pt x="906824" y="120279"/>
                    </a:cubicBezTo>
                    <a:lnTo>
                      <a:pt x="906824" y="826409"/>
                    </a:lnTo>
                    <a:cubicBezTo>
                      <a:pt x="906824" y="892837"/>
                      <a:pt x="852973" y="946688"/>
                      <a:pt x="786545" y="946688"/>
                    </a:cubicBezTo>
                    <a:lnTo>
                      <a:pt x="120279" y="946688"/>
                    </a:lnTo>
                    <a:cubicBezTo>
                      <a:pt x="53851" y="946688"/>
                      <a:pt x="0" y="892837"/>
                      <a:pt x="0" y="826409"/>
                    </a:cubicBezTo>
                    <a:lnTo>
                      <a:pt x="0" y="120279"/>
                    </a:lnTo>
                    <a:cubicBezTo>
                      <a:pt x="0" y="53851"/>
                      <a:pt x="53851" y="0"/>
                      <a:pt x="120279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-13859" r="0" b="-13859"/>
                </a:stretch>
              </a:blip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492655" y="2908454"/>
              <a:ext cx="1503521" cy="109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5"/>
                </a:lnSpc>
              </a:pPr>
              <a:r>
                <a:rPr lang="en-US" b="true" sz="3500" spc="-175">
                  <a:solidFill>
                    <a:srgbClr val="001C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Juan</a:t>
              </a:r>
            </a:p>
            <a:p>
              <a:pPr algn="ctr">
                <a:lnSpc>
                  <a:spcPts val="2905"/>
                </a:lnSpc>
              </a:pPr>
              <a:r>
                <a:rPr lang="en-US" sz="3500" spc="-175">
                  <a:solidFill>
                    <a:srgbClr val="001C07"/>
                  </a:solidFill>
                  <a:latin typeface="Poppins"/>
                  <a:ea typeface="Poppins"/>
                  <a:cs typeface="Poppins"/>
                  <a:sym typeface="Poppins"/>
                </a:rPr>
                <a:t>Vieira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887093" y="5854020"/>
            <a:ext cx="1866624" cy="3005413"/>
            <a:chOff x="0" y="0"/>
            <a:chExt cx="2488832" cy="400721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488832" cy="2598241"/>
              <a:chOff x="0" y="0"/>
              <a:chExt cx="906824" cy="94668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906824" cy="946688"/>
              </a:xfrm>
              <a:custGeom>
                <a:avLst/>
                <a:gdLst/>
                <a:ahLst/>
                <a:cxnLst/>
                <a:rect r="r" b="b" t="t" l="l"/>
                <a:pathLst>
                  <a:path h="946688" w="906824">
                    <a:moveTo>
                      <a:pt x="120279" y="0"/>
                    </a:moveTo>
                    <a:lnTo>
                      <a:pt x="786545" y="0"/>
                    </a:lnTo>
                    <a:cubicBezTo>
                      <a:pt x="852973" y="0"/>
                      <a:pt x="906824" y="53851"/>
                      <a:pt x="906824" y="120279"/>
                    </a:cubicBezTo>
                    <a:lnTo>
                      <a:pt x="906824" y="826409"/>
                    </a:lnTo>
                    <a:cubicBezTo>
                      <a:pt x="906824" y="892837"/>
                      <a:pt x="852973" y="946688"/>
                      <a:pt x="786545" y="946688"/>
                    </a:cubicBezTo>
                    <a:lnTo>
                      <a:pt x="120279" y="946688"/>
                    </a:lnTo>
                    <a:cubicBezTo>
                      <a:pt x="53851" y="946688"/>
                      <a:pt x="0" y="892837"/>
                      <a:pt x="0" y="826409"/>
                    </a:cubicBezTo>
                    <a:lnTo>
                      <a:pt x="0" y="120279"/>
                    </a:lnTo>
                    <a:cubicBezTo>
                      <a:pt x="0" y="53851"/>
                      <a:pt x="53851" y="0"/>
                      <a:pt x="120279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-14414"/>
                </a:stretch>
              </a:blip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410264" y="2908454"/>
              <a:ext cx="1668304" cy="109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05"/>
                </a:lnSpc>
              </a:pPr>
              <a:r>
                <a:rPr lang="en-US" b="true" sz="3500" spc="-175">
                  <a:solidFill>
                    <a:srgbClr val="001C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Lucas</a:t>
              </a:r>
            </a:p>
            <a:p>
              <a:pPr algn="ctr">
                <a:lnSpc>
                  <a:spcPts val="2905"/>
                </a:lnSpc>
              </a:pPr>
              <a:r>
                <a:rPr lang="en-US" sz="3500" spc="-175">
                  <a:solidFill>
                    <a:srgbClr val="001C07"/>
                  </a:solidFill>
                  <a:latin typeface="Poppins"/>
                  <a:ea typeface="Poppins"/>
                  <a:cs typeface="Poppins"/>
                  <a:sym typeface="Poppins"/>
                </a:rPr>
                <a:t>Sousa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292288" y="1397141"/>
            <a:ext cx="1311957" cy="55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b="true" sz="2968" spc="-148">
                <a:solidFill>
                  <a:srgbClr val="001C0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Phoenix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92288" y="1693855"/>
            <a:ext cx="566184" cy="55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sz="2968" spc="-148">
                <a:solidFill>
                  <a:srgbClr val="CD430F"/>
                </a:solidFill>
                <a:latin typeface="Codec Pro"/>
                <a:ea typeface="Codec Pro"/>
                <a:cs typeface="Codec Pro"/>
                <a:sym typeface="Codec Pro"/>
              </a:rPr>
              <a:t>Eye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9727" y="4466564"/>
            <a:ext cx="437697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Solicitante da mudança: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3166" y="5295238"/>
            <a:ext cx="352353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da solicitação: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65704" y="6123912"/>
            <a:ext cx="3220998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Tipo de mudança: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4719" y="7781259"/>
            <a:ext cx="3481983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Título da mudança: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85462" y="8590883"/>
            <a:ext cx="2301240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Justificativa: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83229" y="4466564"/>
            <a:ext cx="2888813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Phoenix Eye Ltda.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229" y="5295238"/>
            <a:ext cx="3511034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29/05/2025      10h00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229" y="6123912"/>
            <a:ext cx="128325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83229" y="7781259"/>
            <a:ext cx="6396990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Troca dos sensores DHT11 para DHT22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83229" y="8609933"/>
            <a:ext cx="10850367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 Sensores DHT22 possuem melhor precisão na medição de temperatura e umidade.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7866" y="3094965"/>
            <a:ext cx="401883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 encontrado: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83229" y="3104490"/>
            <a:ext cx="11195044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Imprecisão e baixa capacidade  de captura dos atuais sensores instalados na APA Bororé-Colônia.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44849" y="2280578"/>
            <a:ext cx="2441853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Identificação: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46096" y="6952586"/>
            <a:ext cx="104060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Risco: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83229" y="2280578"/>
            <a:ext cx="4589979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GMUD-Phoenix-29_05_25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83229" y="6952586"/>
            <a:ext cx="1064181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Médio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1040" y="601483"/>
            <a:ext cx="2186226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15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Versão: 1.0.0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00061" y="730262"/>
            <a:ext cx="5887879" cy="11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Identificação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208" y="2592408"/>
            <a:ext cx="2631877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3208" y="3412629"/>
            <a:ext cx="16421585" cy="21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Será realizada a troca dos 32 sensores DHT11 instalados na APA Bororé-Colônia por 32 sensores DHT 32 novos, esses com maior alcance, menor margem de erro na medição e capaz de captar temperaturas maiores, além dos dados de umidade serem mais precisos do que os atuais sensores.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3208" y="6214442"/>
            <a:ext cx="4969193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 que será afetado?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3208" y="7093839"/>
            <a:ext cx="16421585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Durante o período da mudança, a dashboard será afetada pois será preciso parar um pouco a aplicação para instalar os sensores, subir novamente o código para o arduíno.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62205" y="730262"/>
            <a:ext cx="3963591" cy="11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Detalhes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6714" y="2407264"/>
            <a:ext cx="2086689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Positivo: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84929" y="2576810"/>
            <a:ext cx="13299201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Melhor precisão na medição dos dados e menor tempo de resposta entre a captação e o armazenamento.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1351" y="3769338"/>
            <a:ext cx="208407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Técnico: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84929" y="3938884"/>
            <a:ext cx="14315540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Será necessário uma precisão aprimorada para subir um código compatível com o DHT22.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3791" y="543539"/>
            <a:ext cx="9060418" cy="11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Impactos Estimados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1351" y="5205706"/>
            <a:ext cx="323088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Operacional: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938" y="5375252"/>
            <a:ext cx="12905761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Parada temporária da dashboard, da coleta e armazenamento de dados durante a instalação dos novos sensores.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1351" y="7280250"/>
            <a:ext cx="5542122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Impacto nos usuários: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1465" y="7449796"/>
            <a:ext cx="11195184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Usuários sem acesso às informações da dashboard em tempo real durante a janela de instalação.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5702" y="3762376"/>
            <a:ext cx="11422802" cy="267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 a instalação acontecer de forma errada, os dados informados na dashboard podem anunciar um alerta no momento errado, o que pode causar gastos desnecessários ou pode deixar de anunciar o alerta quando um incêndio estiver ocorrendo ou a ponto de ocorrer.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4722" y="2725092"/>
            <a:ext cx="3325058" cy="73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b="true" sz="4100" spc="-20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Nível de risco: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45702" y="2884043"/>
            <a:ext cx="7221021" cy="530460"/>
            <a:chOff x="0" y="0"/>
            <a:chExt cx="9628029" cy="7072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417210" y="66844"/>
              <a:ext cx="679811" cy="573591"/>
            </a:xfrm>
            <a:custGeom>
              <a:avLst/>
              <a:gdLst/>
              <a:ahLst/>
              <a:cxnLst/>
              <a:rect r="r" b="b" t="t" l="l"/>
              <a:pathLst>
                <a:path h="573591" w="679811">
                  <a:moveTo>
                    <a:pt x="0" y="0"/>
                  </a:moveTo>
                  <a:lnTo>
                    <a:pt x="679812" y="0"/>
                  </a:lnTo>
                  <a:lnTo>
                    <a:pt x="679812" y="573591"/>
                  </a:lnTo>
                  <a:lnTo>
                    <a:pt x="0" y="57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9628029" cy="802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87"/>
                </a:lnSpc>
                <a:spcBef>
                  <a:spcPct val="0"/>
                </a:spcBef>
              </a:pPr>
              <a:r>
                <a:rPr lang="en-US" sz="3490" spc="-17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(     ) Baixo      (      ) Médio     (      ) Alto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91576" y="730262"/>
            <a:ext cx="8304848" cy="11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Avaliação de Risco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9496" y="3733801"/>
            <a:ext cx="5130284" cy="7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 spc="-20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Justificativa do risco: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45702" y="6872606"/>
            <a:ext cx="11422802" cy="267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Testar os sensores em ambiente controlado, o código-fonte e a dashboard, para que haja certeza que a instalação possui baixo risco de erro. Além disso, realizar treinamento com todos da equipe de instalação, evitando assim que algum integrante não saiba o que está sendo realizado.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9496" y="6844031"/>
            <a:ext cx="4924663" cy="7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 spc="-20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Plano de mitigação: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117546"/>
            <a:ext cx="4541401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17/08/2025 - 19h00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9110" y="469570"/>
            <a:ext cx="8709779" cy="20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Cronograma e </a:t>
            </a:r>
          </a:p>
          <a:p>
            <a:pPr algn="ctr">
              <a:lnSpc>
                <a:spcPts val="7200"/>
              </a:lnSpc>
            </a:pPr>
            <a:r>
              <a:rPr lang="en-US" sz="8000" spc="-400">
                <a:solidFill>
                  <a:srgbClr val="024002"/>
                </a:solidFill>
                <a:latin typeface="Codec Pro"/>
                <a:ea typeface="Codec Pro"/>
                <a:cs typeface="Codec Pro"/>
                <a:sym typeface="Codec Pro"/>
              </a:rPr>
              <a:t>Janela da Mudança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06247" y="3088018"/>
            <a:ext cx="375487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de início: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824951"/>
            <a:ext cx="4721662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18/08/2025 - 02h00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99173" y="4795423"/>
            <a:ext cx="446222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de término: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2913" y="6502828"/>
            <a:ext cx="471820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Tempo estimado: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8257334"/>
            <a:ext cx="8823007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17/08/25 - 18h00 até 18/08/25 - 3h00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6666" y="8207804"/>
            <a:ext cx="802445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Janela de mudança sugerida: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144000" y="6512353"/>
            <a:ext cx="57935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883962" y="3191841"/>
          <a:ext cx="16520077" cy="3888282"/>
        </p:xfrm>
        <a:graphic>
          <a:graphicData uri="http://schemas.openxmlformats.org/drawingml/2006/table">
            <a:tbl>
              <a:tblPr/>
              <a:tblGrid>
                <a:gridCol w="4130019"/>
                <a:gridCol w="4130019"/>
                <a:gridCol w="4130019"/>
                <a:gridCol w="4130019"/>
              </a:tblGrid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660691" y="4124325"/>
            <a:ext cx="2490549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Backup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Execução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69286" y="630056"/>
            <a:ext cx="12348065" cy="112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Responsabilidades e Equipe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0691" y="3273941"/>
            <a:ext cx="2606873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Atividade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0310" y="4124325"/>
            <a:ext cx="3668197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Diogo Procopio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Juan Vieira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Lucas Sousa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38716" y="3273941"/>
            <a:ext cx="345138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Responsável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43318" y="4124325"/>
            <a:ext cx="3626644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(11) 91234-5678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(11) 98765-4321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(11) 91357-2468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6324" y="3273941"/>
            <a:ext cx="220063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Contato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40113" y="4124325"/>
            <a:ext cx="1537335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Nível 1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Nível 2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Nível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15665" y="3273941"/>
            <a:ext cx="318623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Nível (1, 2, 3)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9123" y="520197"/>
            <a:ext cx="7549753" cy="194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Plano de Retorno</a:t>
            </a:r>
          </a:p>
          <a:p>
            <a:pPr algn="ctr">
              <a:lnSpc>
                <a:spcPts val="6271"/>
              </a:lnSpc>
            </a:pPr>
            <a:r>
              <a:rPr lang="en-US" sz="6399" spc="-319">
                <a:solidFill>
                  <a:srgbClr val="024002"/>
                </a:solidFill>
                <a:latin typeface="Codec Pro"/>
                <a:ea typeface="Codec Pro"/>
                <a:cs typeface="Codec Pro"/>
                <a:sym typeface="Codec Pro"/>
              </a:rPr>
              <a:t>(Rollback)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2307" y="3762376"/>
            <a:ext cx="17003387" cy="160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 será possível realizar a troca dos sensores dentro da janela de mudança;</a:t>
            </a:r>
          </a:p>
          <a:p>
            <a:pPr algn="just">
              <a:lnSpc>
                <a:spcPts val="4200"/>
              </a:lnSpc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Uma chuva pesada chegou na região e não será possível terminar a instalação;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Ocorreu a quebra dos conectores dos sensores e isso fez com que a aplicação não funcionasse.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2307" y="2869666"/>
            <a:ext cx="7986868" cy="7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 spc="-20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Situações que exigem rollback: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307" y="5781674"/>
            <a:ext cx="6846089" cy="7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 spc="-20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Procedimentos: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2307" y="6677660"/>
            <a:ext cx="17003387" cy="160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10" indent="-323855" lvl="1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Restaurar backup;</a:t>
            </a:r>
          </a:p>
          <a:p>
            <a:pPr algn="just" marL="647710" indent="-323855" lvl="1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Reiniciar serviço;</a:t>
            </a:r>
          </a:p>
          <a:p>
            <a:pPr algn="just" marL="647710" indent="-323855" lvl="1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Comunicar suporte.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3033" y="9172575"/>
            <a:ext cx="6901934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Tempo estimado de recuperação: 1h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4222" y="224824"/>
            <a:ext cx="2480291" cy="1439848"/>
            <a:chOff x="0" y="0"/>
            <a:chExt cx="3307055" cy="19197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9797" cy="1919797"/>
            </a:xfrm>
            <a:custGeom>
              <a:avLst/>
              <a:gdLst/>
              <a:ahLst/>
              <a:cxnLst/>
              <a:rect r="r" b="b" t="t" l="l"/>
              <a:pathLst>
                <a:path h="1919797" w="1919797">
                  <a:moveTo>
                    <a:pt x="0" y="0"/>
                  </a:moveTo>
                  <a:lnTo>
                    <a:pt x="1919797" y="0"/>
                  </a:lnTo>
                  <a:lnTo>
                    <a:pt x="1919797" y="1919797"/>
                  </a:lnTo>
                  <a:lnTo>
                    <a:pt x="0" y="191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999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821443" y="440602"/>
              <a:ext cx="1485611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b="true" sz="2521" spc="-126">
                  <a:solidFill>
                    <a:srgbClr val="001C07">
                      <a:alpha val="65882"/>
                    </a:srgbClr>
                  </a:solidFill>
                  <a:latin typeface="Codec Pro Ultra-Bold"/>
                  <a:ea typeface="Codec Pro Ultra-Bold"/>
                  <a:cs typeface="Codec Pro Ultra-Bold"/>
                  <a:sym typeface="Codec Pro Ultra-Bold"/>
                </a:rPr>
                <a:t>Phoenix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21443" y="776590"/>
              <a:ext cx="641126" cy="60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29"/>
                </a:lnSpc>
                <a:spcBef>
                  <a:spcPct val="0"/>
                </a:spcBef>
              </a:pPr>
              <a:r>
                <a:rPr lang="en-US" sz="2521" spc="-126">
                  <a:solidFill>
                    <a:srgbClr val="CD430F">
                      <a:alpha val="65882"/>
                    </a:srgbClr>
                  </a:solidFill>
                  <a:latin typeface="Codec Pro"/>
                  <a:ea typeface="Codec Pro"/>
                  <a:cs typeface="Codec Pro"/>
                  <a:sym typeface="Codec Pro"/>
                </a:rPr>
                <a:t>Eye</a:t>
              </a: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883962" y="3191841"/>
          <a:ext cx="16520077" cy="3888282"/>
        </p:xfrm>
        <a:graphic>
          <a:graphicData uri="http://schemas.openxmlformats.org/drawingml/2006/table">
            <a:tbl>
              <a:tblPr/>
              <a:tblGrid>
                <a:gridCol w="5506692"/>
                <a:gridCol w="5506692"/>
                <a:gridCol w="5506692"/>
              </a:tblGrid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6786622" y="4124325"/>
            <a:ext cx="4714756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Gestor de TI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Analista de Infra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Gestora de Projetos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00933" y="3273941"/>
            <a:ext cx="1636633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5131" y="4124325"/>
            <a:ext cx="3988237" cy="281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Rafael Petry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Cláudio Frizzarini</a:t>
            </a:r>
          </a:p>
          <a:p>
            <a:pPr algn="ctr">
              <a:lnSpc>
                <a:spcPts val="7560"/>
              </a:lnSpc>
            </a:pPr>
            <a:r>
              <a:rPr lang="en-US" sz="4200" spc="-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Júlia Marlene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05443" y="3273941"/>
            <a:ext cx="1677114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Cargo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16895" y="3273941"/>
            <a:ext cx="2964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 spc="-2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Assinatura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89527" y="520197"/>
            <a:ext cx="4908947" cy="11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8000" spc="-400">
                <a:solidFill>
                  <a:srgbClr val="024002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Aprovação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DAGo37w9PzQ</dc:identifier>
  <dcterms:modified xsi:type="dcterms:W3CDTF">2011-08-01T06:04:30Z</dcterms:modified>
  <cp:revision>1</cp:revision>
  <dc:title>GMUD- Grupo 2</dc:title>
</cp:coreProperties>
</file>