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oafzDexgghBsw27IMk2u/WBBm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1FE04-3B50-4F2A-B27A-49E1651216F5}" v="27" dt="2021-12-15T04:44:31.697"/>
  </p1510:revLst>
</p1510:revInfo>
</file>

<file path=ppt/tableStyles.xml><?xml version="1.0" encoding="utf-8"?>
<a:tblStyleLst xmlns:a="http://schemas.openxmlformats.org/drawingml/2006/main" def="{7AF07E27-0FA4-49A4-A602-365A9B34C6BE}">
  <a:tblStyle styleId="{7AF07E27-0FA4-49A4-A602-365A9B34C6B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90" autoAdjust="0"/>
  </p:normalViewPr>
  <p:slideViewPr>
    <p:cSldViewPr snapToGrid="0">
      <p:cViewPr varScale="1">
        <p:scale>
          <a:sx n="49" d="100"/>
          <a:sy n="49" d="100"/>
        </p:scale>
        <p:origin x="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전 병국" userId="62d76ee135382e33" providerId="LiveId" clId="{69C1FE04-3B50-4F2A-B27A-49E1651216F5}"/>
    <pc:docChg chg="undo custSel modSld">
      <pc:chgData name="전 병국" userId="62d76ee135382e33" providerId="LiveId" clId="{69C1FE04-3B50-4F2A-B27A-49E1651216F5}" dt="2021-12-15T14:45:29.815" v="91" actId="1076"/>
      <pc:docMkLst>
        <pc:docMk/>
      </pc:docMkLst>
      <pc:sldChg chg="modSp mod">
        <pc:chgData name="전 병국" userId="62d76ee135382e33" providerId="LiveId" clId="{69C1FE04-3B50-4F2A-B27A-49E1651216F5}" dt="2021-12-15T04:44:31.697" v="89"/>
        <pc:sldMkLst>
          <pc:docMk/>
          <pc:sldMk cId="0" sldId="257"/>
        </pc:sldMkLst>
        <pc:spChg chg="mod">
          <ac:chgData name="전 병국" userId="62d76ee135382e33" providerId="LiveId" clId="{69C1FE04-3B50-4F2A-B27A-49E1651216F5}" dt="2021-12-15T04:44:31.697" v="89"/>
          <ac:spMkLst>
            <pc:docMk/>
            <pc:sldMk cId="0" sldId="257"/>
            <ac:spMk id="112" creationId="{00000000-0000-0000-0000-000000000000}"/>
          </ac:spMkLst>
        </pc:spChg>
      </pc:sldChg>
      <pc:sldChg chg="modSp mod">
        <pc:chgData name="전 병국" userId="62d76ee135382e33" providerId="LiveId" clId="{69C1FE04-3B50-4F2A-B27A-49E1651216F5}" dt="2021-12-15T14:45:29.815" v="91" actId="1076"/>
        <pc:sldMkLst>
          <pc:docMk/>
          <pc:sldMk cId="0" sldId="258"/>
        </pc:sldMkLst>
        <pc:spChg chg="mod">
          <ac:chgData name="전 병국" userId="62d76ee135382e33" providerId="LiveId" clId="{69C1FE04-3B50-4F2A-B27A-49E1651216F5}" dt="2021-12-15T14:45:26.880" v="90" actId="1076"/>
          <ac:spMkLst>
            <pc:docMk/>
            <pc:sldMk cId="0" sldId="258"/>
            <ac:spMk id="128" creationId="{00000000-0000-0000-0000-000000000000}"/>
          </ac:spMkLst>
        </pc:spChg>
        <pc:picChg chg="mod">
          <ac:chgData name="전 병국" userId="62d76ee135382e33" providerId="LiveId" clId="{69C1FE04-3B50-4F2A-B27A-49E1651216F5}" dt="2021-12-15T14:45:29.815" v="91" actId="1076"/>
          <ac:picMkLst>
            <pc:docMk/>
            <pc:sldMk cId="0" sldId="258"/>
            <ac:picMk id="127" creationId="{00000000-0000-0000-0000-000000000000}"/>
          </ac:picMkLst>
        </pc:picChg>
      </pc:sldChg>
      <pc:sldChg chg="modSp mod">
        <pc:chgData name="전 병국" userId="62d76ee135382e33" providerId="LiveId" clId="{69C1FE04-3B50-4F2A-B27A-49E1651216F5}" dt="2021-12-15T04:44:16.219" v="71"/>
        <pc:sldMkLst>
          <pc:docMk/>
          <pc:sldMk cId="0" sldId="272"/>
        </pc:sldMkLst>
        <pc:spChg chg="mod">
          <ac:chgData name="전 병국" userId="62d76ee135382e33" providerId="LiveId" clId="{69C1FE04-3B50-4F2A-B27A-49E1651216F5}" dt="2021-12-15T04:44:16.219" v="71"/>
          <ac:spMkLst>
            <pc:docMk/>
            <pc:sldMk cId="0" sldId="272"/>
            <ac:spMk id="407" creationId="{00000000-0000-0000-0000-000000000000}"/>
          </ac:spMkLst>
        </pc:spChg>
      </pc:sldChg>
      <pc:sldChg chg="modSp mod">
        <pc:chgData name="전 병국" userId="62d76ee135382e33" providerId="LiveId" clId="{69C1FE04-3B50-4F2A-B27A-49E1651216F5}" dt="2021-12-15T04:44:20.775" v="80"/>
        <pc:sldMkLst>
          <pc:docMk/>
          <pc:sldMk cId="0" sldId="273"/>
        </pc:sldMkLst>
        <pc:spChg chg="mod">
          <ac:chgData name="전 병국" userId="62d76ee135382e33" providerId="LiveId" clId="{69C1FE04-3B50-4F2A-B27A-49E1651216F5}" dt="2021-12-15T04:44:20.775" v="80"/>
          <ac:spMkLst>
            <pc:docMk/>
            <pc:sldMk cId="0" sldId="273"/>
            <ac:spMk id="425" creationId="{00000000-0000-0000-0000-000000000000}"/>
          </ac:spMkLst>
        </pc:spChg>
      </pc:sldChg>
      <pc:sldChg chg="addSp delSp modSp mod">
        <pc:chgData name="전 병국" userId="62d76ee135382e33" providerId="LiveId" clId="{69C1FE04-3B50-4F2A-B27A-49E1651216F5}" dt="2021-12-15T04:28:11.420" v="49" actId="20577"/>
        <pc:sldMkLst>
          <pc:docMk/>
          <pc:sldMk cId="0" sldId="277"/>
        </pc:sldMkLst>
        <pc:spChg chg="mod">
          <ac:chgData name="전 병국" userId="62d76ee135382e33" providerId="LiveId" clId="{69C1FE04-3B50-4F2A-B27A-49E1651216F5}" dt="2021-12-15T04:27:58.280" v="40" actId="20577"/>
          <ac:spMkLst>
            <pc:docMk/>
            <pc:sldMk cId="0" sldId="277"/>
            <ac:spMk id="518" creationId="{00000000-0000-0000-0000-000000000000}"/>
          </ac:spMkLst>
        </pc:spChg>
        <pc:spChg chg="mod">
          <ac:chgData name="전 병국" userId="62d76ee135382e33" providerId="LiveId" clId="{69C1FE04-3B50-4F2A-B27A-49E1651216F5}" dt="2021-12-15T04:28:11.420" v="49" actId="20577"/>
          <ac:spMkLst>
            <pc:docMk/>
            <pc:sldMk cId="0" sldId="277"/>
            <ac:spMk id="523" creationId="{00000000-0000-0000-0000-000000000000}"/>
          </ac:spMkLst>
        </pc:spChg>
        <pc:grpChg chg="mod">
          <ac:chgData name="전 병국" userId="62d76ee135382e33" providerId="LiveId" clId="{69C1FE04-3B50-4F2A-B27A-49E1651216F5}" dt="2021-12-15T04:26:58.726" v="21" actId="1076"/>
          <ac:grpSpMkLst>
            <pc:docMk/>
            <pc:sldMk cId="0" sldId="277"/>
            <ac:grpSpMk id="515" creationId="{00000000-0000-0000-0000-000000000000}"/>
          </ac:grpSpMkLst>
        </pc:grpChg>
        <pc:picChg chg="add mod">
          <ac:chgData name="전 병국" userId="62d76ee135382e33" providerId="LiveId" clId="{69C1FE04-3B50-4F2A-B27A-49E1651216F5}" dt="2021-12-15T04:27:24.968" v="30" actId="1076"/>
          <ac:picMkLst>
            <pc:docMk/>
            <pc:sldMk cId="0" sldId="277"/>
            <ac:picMk id="3" creationId="{9F1B9495-1E62-4587-B734-3CA8ADA3588A}"/>
          </ac:picMkLst>
        </pc:picChg>
        <pc:picChg chg="add del mod">
          <ac:chgData name="전 병국" userId="62d76ee135382e33" providerId="LiveId" clId="{69C1FE04-3B50-4F2A-B27A-49E1651216F5}" dt="2021-12-15T04:27:18.167" v="28" actId="478"/>
          <ac:picMkLst>
            <pc:docMk/>
            <pc:sldMk cId="0" sldId="277"/>
            <ac:picMk id="5" creationId="{C150374F-8194-476C-B1B2-209B899596DC}"/>
          </ac:picMkLst>
        </pc:picChg>
        <pc:picChg chg="del">
          <ac:chgData name="전 병국" userId="62d76ee135382e33" providerId="LiveId" clId="{69C1FE04-3B50-4F2A-B27A-49E1651216F5}" dt="2021-12-15T04:24:19.583" v="3" actId="478"/>
          <ac:picMkLst>
            <pc:docMk/>
            <pc:sldMk cId="0" sldId="277"/>
            <ac:picMk id="519" creationId="{00000000-0000-0000-0000-000000000000}"/>
          </ac:picMkLst>
        </pc:picChg>
      </pc:sldChg>
      <pc:sldChg chg="addSp delSp modSp mod">
        <pc:chgData name="전 병국" userId="62d76ee135382e33" providerId="LiveId" clId="{69C1FE04-3B50-4F2A-B27A-49E1651216F5}" dt="2021-12-15T04:40:23.736" v="62" actId="14100"/>
        <pc:sldMkLst>
          <pc:docMk/>
          <pc:sldMk cId="0" sldId="278"/>
        </pc:sldMkLst>
        <pc:spChg chg="mod">
          <ac:chgData name="전 병국" userId="62d76ee135382e33" providerId="LiveId" clId="{69C1FE04-3B50-4F2A-B27A-49E1651216F5}" dt="2021-12-15T04:28:25.106" v="51" actId="20577"/>
          <ac:spMkLst>
            <pc:docMk/>
            <pc:sldMk cId="0" sldId="278"/>
            <ac:spMk id="537" creationId="{00000000-0000-0000-0000-000000000000}"/>
          </ac:spMkLst>
        </pc:spChg>
        <pc:spChg chg="mod">
          <ac:chgData name="전 병국" userId="62d76ee135382e33" providerId="LiveId" clId="{69C1FE04-3B50-4F2A-B27A-49E1651216F5}" dt="2021-12-15T04:31:25.707" v="60" actId="20577"/>
          <ac:spMkLst>
            <pc:docMk/>
            <pc:sldMk cId="0" sldId="278"/>
            <ac:spMk id="541" creationId="{00000000-0000-0000-0000-000000000000}"/>
          </ac:spMkLst>
        </pc:spChg>
        <pc:picChg chg="add mod">
          <ac:chgData name="전 병국" userId="62d76ee135382e33" providerId="LiveId" clId="{69C1FE04-3B50-4F2A-B27A-49E1651216F5}" dt="2021-12-15T04:40:23.736" v="62" actId="14100"/>
          <ac:picMkLst>
            <pc:docMk/>
            <pc:sldMk cId="0" sldId="278"/>
            <ac:picMk id="3" creationId="{A3AE9E1E-8573-4C00-8726-15FBCAE37E7B}"/>
          </ac:picMkLst>
        </pc:picChg>
        <pc:picChg chg="del">
          <ac:chgData name="전 병국" userId="62d76ee135382e33" providerId="LiveId" clId="{69C1FE04-3B50-4F2A-B27A-49E1651216F5}" dt="2021-12-15T04:23:55.191" v="1" actId="478"/>
          <ac:picMkLst>
            <pc:docMk/>
            <pc:sldMk cId="0" sldId="278"/>
            <ac:picMk id="53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827713" y="0"/>
            <a:ext cx="4457700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0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11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" name="Google Shape;298;p11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2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" name="Google Shape;316;p12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7b0fb96b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107b0fb96b8_0_7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g107b0fb96b8_0_7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13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9" name="Google Shape;349;p13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p14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3" name="Google Shape;363;p14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p15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3" name="Google Shape;383;p15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16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3" name="Google Shape;403;p16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p17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3" name="Google Shape;423;p17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18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7" name="Google Shape;447;p18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p1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2" name="Google Shape;472;p19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p20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0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p21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9" name="Google Shape;509;p21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6" name="Google Shape;526;p22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7" name="Google Shape;527;p22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3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24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4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5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6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7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4" name="Google Shape;64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5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6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" name="Google Shape;189;p6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7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8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구축 된 데이터 셋을 사용하려는 목적에 맞게 가공하는 과정을 거쳤는데요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먼저 재무제표 필드 중에서 사용할 수 없는 쓰레기 값들이 있는 row 들을 제거하는 과정을 거쳤습니다. </a:t>
            </a:r>
            <a:endParaRPr dirty="0"/>
          </a:p>
        </p:txBody>
      </p:sp>
      <p:sp>
        <p:nvSpPr>
          <p:cNvPr id="239" name="Google Shape;239;p8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9:notes"/>
          <p:cNvSpPr txBox="1">
            <a:spLocks noGrp="1"/>
          </p:cNvSpPr>
          <p:nvPr>
            <p:ph type="body" idx="1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9:notes"/>
          <p:cNvSpPr txBox="1">
            <a:spLocks noGrp="1"/>
          </p:cNvSpPr>
          <p:nvPr>
            <p:ph type="sldNum" idx="12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8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26.png"/><Relationship Id="rId10" Type="http://schemas.openxmlformats.org/officeDocument/2006/relationships/image" Target="../media/image38.png"/><Relationship Id="rId4" Type="http://schemas.openxmlformats.org/officeDocument/2006/relationships/image" Target="../media/image25.pn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10" Type="http://schemas.openxmlformats.org/officeDocument/2006/relationships/image" Target="../media/image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58.png"/><Relationship Id="rId5" Type="http://schemas.openxmlformats.org/officeDocument/2006/relationships/image" Target="../media/image6.png"/><Relationship Id="rId10" Type="http://schemas.openxmlformats.org/officeDocument/2006/relationships/image" Target="../media/image57.png"/><Relationship Id="rId4" Type="http://schemas.openxmlformats.org/officeDocument/2006/relationships/image" Target="../media/image9.png"/><Relationship Id="rId9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2.png"/><Relationship Id="rId5" Type="http://schemas.openxmlformats.org/officeDocument/2006/relationships/image" Target="../media/image6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5" y="0"/>
            <a:ext cx="18285715" cy="1028571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1181162" y="3498807"/>
            <a:ext cx="1433949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유전 알고리즘을 활용한 투자전략 최적화</a:t>
            </a:r>
            <a:endParaRPr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10838063" y="8662150"/>
            <a:ext cx="626666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전병국, 조영민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1180743" y="5014209"/>
            <a:ext cx="8212219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 금융아이디어 경진대회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 txBox="1"/>
          <p:nvPr/>
        </p:nvSpPr>
        <p:spPr>
          <a:xfrm>
            <a:off x="1122337" y="2664295"/>
            <a:ext cx="13599687" cy="6878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데이터 쓰레기 값 제거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사용할 데이터 선택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각 항목 시가 총액으로 나누기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날짜 단위로 각 지표에 당일 시가총액 적용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학습용 데이터, 검증용 데이터 나누기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0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5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데이터 가공</a:t>
            </a:r>
            <a:endParaRPr sz="55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865856"/>
            <a:ext cx="15934209" cy="5795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0"/>
          <p:cNvSpPr txBox="1"/>
          <p:nvPr/>
        </p:nvSpPr>
        <p:spPr>
          <a:xfrm>
            <a:off x="8324297" y="1080868"/>
            <a:ext cx="878568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sz="21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1972999"/>
            <a:ext cx="15934209" cy="5795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8" name="Google Shape;288;p10"/>
          <p:cNvGraphicFramePr/>
          <p:nvPr/>
        </p:nvGraphicFramePr>
        <p:xfrm>
          <a:off x="6550269" y="2461846"/>
          <a:ext cx="10504775" cy="3204450"/>
        </p:xfrm>
        <a:graphic>
          <a:graphicData uri="http://schemas.openxmlformats.org/drawingml/2006/table">
            <a:tbl>
              <a:tblPr firstRow="1" bandRow="1">
                <a:noFill/>
                <a:tableStyleId>{7AF07E27-0FA4-49A4-A602-365A9B34C6BE}</a:tableStyleId>
              </a:tblPr>
              <a:tblGrid>
                <a:gridCol w="99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순서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분기 + 기업코드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유동자산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자산총계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。。。</a:t>
                      </a:r>
                      <a:endParaRPr sz="1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시가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시가총액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20183000020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227887463293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142711779500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9190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260879929800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20183000020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227887463293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142711779500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9340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256131579900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...</a:t>
                      </a:r>
                      <a:endParaRPr sz="1800" b="0" i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...</a:t>
                      </a:r>
                      <a:endParaRPr sz="1800" b="0" i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20190000020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223482121952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148788683342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9390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263114447400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62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20190000020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223482121952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148788683342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9460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262276503300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551147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20211378850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202599434388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195154645718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5690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110732822090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89" name="Google Shape;289;p10"/>
          <p:cNvCxnSpPr/>
          <p:nvPr/>
        </p:nvCxnSpPr>
        <p:spPr>
          <a:xfrm flipH="1">
            <a:off x="11506197" y="5887914"/>
            <a:ext cx="8794" cy="518745"/>
          </a:xfrm>
          <a:prstGeom prst="straightConnector1">
            <a:avLst/>
          </a:prstGeom>
          <a:noFill/>
          <a:ln w="57150" cap="flat" cmpd="sng">
            <a:solidFill>
              <a:srgbClr val="9D65C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0" name="Google Shape;290;p10"/>
          <p:cNvCxnSpPr/>
          <p:nvPr/>
        </p:nvCxnSpPr>
        <p:spPr>
          <a:xfrm>
            <a:off x="15259050" y="5675435"/>
            <a:ext cx="1773114" cy="14654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1" name="Google Shape;291;p10"/>
          <p:cNvCxnSpPr/>
          <p:nvPr/>
        </p:nvCxnSpPr>
        <p:spPr>
          <a:xfrm>
            <a:off x="15240731" y="2433272"/>
            <a:ext cx="29309" cy="3253153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2" name="Google Shape;292;p10"/>
          <p:cNvCxnSpPr/>
          <p:nvPr/>
        </p:nvCxnSpPr>
        <p:spPr>
          <a:xfrm>
            <a:off x="15259050" y="2480896"/>
            <a:ext cx="1773114" cy="14654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" name="Google Shape;293;p10"/>
          <p:cNvCxnSpPr/>
          <p:nvPr/>
        </p:nvCxnSpPr>
        <p:spPr>
          <a:xfrm>
            <a:off x="17013847" y="2433270"/>
            <a:ext cx="29309" cy="3253152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294" name="Google Shape;294;p10"/>
          <p:cNvGraphicFramePr/>
          <p:nvPr/>
        </p:nvGraphicFramePr>
        <p:xfrm>
          <a:off x="6520961" y="6564922"/>
          <a:ext cx="10504775" cy="3204450"/>
        </p:xfrm>
        <a:graphic>
          <a:graphicData uri="http://schemas.openxmlformats.org/drawingml/2006/table">
            <a:tbl>
              <a:tblPr firstRow="1" bandRow="1">
                <a:noFill/>
                <a:tableStyleId>{7AF07E27-0FA4-49A4-A602-365A9B34C6BE}</a:tableStyleId>
              </a:tblPr>
              <a:tblGrid>
                <a:gridCol w="99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순서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분기 + 기업코드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유동자산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자산총계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。。。</a:t>
                      </a:r>
                      <a:endParaRPr sz="1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시가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시가총액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20183000020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0.87353390300168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0.54704008702167</a:t>
                      </a:r>
                      <a:endParaRPr sz="1800" b="0" i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9190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260879929800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20183000020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0.88972809749572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0.55718150630124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9340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256131579900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...</a:t>
                      </a:r>
                      <a:endParaRPr sz="1800" b="0" i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...</a:t>
                      </a:r>
                      <a:endParaRPr sz="1800" b="0" i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20190000020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0.84937229468152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0.56549035909002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9390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263114447400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62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20190000020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0.85208594418530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0.56729703755357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9460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262276503300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551147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20211378850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1.82962404970889</a:t>
                      </a:r>
                      <a:endParaRPr sz="1800" b="0" i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1.87580427294788</a:t>
                      </a:r>
                      <a:endParaRPr sz="1800" b="0" i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5690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110732822090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"/>
          <p:cNvSpPr txBox="1"/>
          <p:nvPr/>
        </p:nvSpPr>
        <p:spPr>
          <a:xfrm>
            <a:off x="1122337" y="2664295"/>
            <a:ext cx="13599687" cy="6878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데이터 쓰레기 값 제거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사용할 데이터 선택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각 항목 시가 총액으로 나누기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학습용 데이터, 검증용 데이터 나누기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전체 데이터 중 약  20%의 데이터 제거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 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제거된 데이터는 검증용으로 사용</a:t>
            </a:r>
            <a:endParaRPr/>
          </a:p>
        </p:txBody>
      </p:sp>
      <p:sp>
        <p:nvSpPr>
          <p:cNvPr id="301" name="Google Shape;301;p11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5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데이터 가공</a:t>
            </a:r>
            <a:endParaRPr sz="55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865856"/>
            <a:ext cx="15934209" cy="57953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1"/>
          <p:cNvSpPr txBox="1"/>
          <p:nvPr/>
        </p:nvSpPr>
        <p:spPr>
          <a:xfrm>
            <a:off x="8324297" y="1080868"/>
            <a:ext cx="878568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sz="21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1972999"/>
            <a:ext cx="15934209" cy="5795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5" name="Google Shape;305;p11"/>
          <p:cNvGraphicFramePr/>
          <p:nvPr/>
        </p:nvGraphicFramePr>
        <p:xfrm>
          <a:off x="6550269" y="2461846"/>
          <a:ext cx="10504775" cy="3204450"/>
        </p:xfrm>
        <a:graphic>
          <a:graphicData uri="http://schemas.openxmlformats.org/drawingml/2006/table">
            <a:tbl>
              <a:tblPr firstRow="1" bandRow="1">
                <a:noFill/>
                <a:tableStyleId>{7AF07E27-0FA4-49A4-A602-365A9B34C6BE}</a:tableStyleId>
              </a:tblPr>
              <a:tblGrid>
                <a:gridCol w="99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순서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분기 + 기업코드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유동자산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자산총계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。。。</a:t>
                      </a:r>
                      <a:endParaRPr sz="1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시가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시가총액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20183000020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0.87353390300168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0.54704008702167</a:t>
                      </a:r>
                      <a:endParaRPr sz="1800" b="0" i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9190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260879929800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20183000020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0.88972809749572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0.55718150630124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9340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256131579900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...</a:t>
                      </a:r>
                      <a:endParaRPr sz="1800" b="0" i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...</a:t>
                      </a:r>
                      <a:endParaRPr sz="1800" b="0" i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20190000020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0.84937229468152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0.56549035909002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9390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263114447400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62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20190000020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0.85208594418530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0.56729703755357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9460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262276503300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551147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20211378850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1.82962404970889</a:t>
                      </a:r>
                      <a:endParaRPr sz="1800" b="0" i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1.87580427294788</a:t>
                      </a:r>
                      <a:endParaRPr sz="1800" b="0" i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5690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110732822090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306" name="Google Shape;306;p11"/>
          <p:cNvCxnSpPr/>
          <p:nvPr/>
        </p:nvCxnSpPr>
        <p:spPr>
          <a:xfrm flipH="1">
            <a:off x="11506197" y="5887914"/>
            <a:ext cx="8794" cy="518745"/>
          </a:xfrm>
          <a:prstGeom prst="straightConnector1">
            <a:avLst/>
          </a:prstGeom>
          <a:noFill/>
          <a:ln w="57150" cap="flat" cmpd="sng">
            <a:solidFill>
              <a:srgbClr val="9D65C9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307" name="Google Shape;307;p11"/>
          <p:cNvGraphicFramePr/>
          <p:nvPr/>
        </p:nvGraphicFramePr>
        <p:xfrm>
          <a:off x="5656384" y="6623538"/>
          <a:ext cx="7633350" cy="2105400"/>
        </p:xfrm>
        <a:graphic>
          <a:graphicData uri="http://schemas.openxmlformats.org/drawingml/2006/table">
            <a:tbl>
              <a:tblPr firstRow="1" bandRow="1">
                <a:noFill/>
                <a:tableStyleId>{7AF07E27-0FA4-49A4-A602-365A9B34C6BE}</a:tableStyleId>
              </a:tblPr>
              <a:tblGrid>
                <a:gridCol w="99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순서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분기 + 기업코드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유동자산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。。。</a:t>
                      </a:r>
                      <a:endParaRPr sz="1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시가총액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20183000020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0.87353390300168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260879929800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20183000020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0.88972809749572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256131579900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496164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20211378850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1.82962404970889</a:t>
                      </a:r>
                      <a:endParaRPr sz="1800" b="0" i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110732822090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8" name="Google Shape;308;p11"/>
          <p:cNvGraphicFramePr/>
          <p:nvPr/>
        </p:nvGraphicFramePr>
        <p:xfrm>
          <a:off x="10374921" y="7663960"/>
          <a:ext cx="7633350" cy="2105400"/>
        </p:xfrm>
        <a:graphic>
          <a:graphicData uri="http://schemas.openxmlformats.org/drawingml/2006/table">
            <a:tbl>
              <a:tblPr firstRow="1" bandRow="1">
                <a:noFill/>
                <a:tableStyleId>{7AF07E27-0FA4-49A4-A602-365A9B34C6BE}</a:tableStyleId>
              </a:tblPr>
              <a:tblGrid>
                <a:gridCol w="99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순서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분기 + 기업코드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유동자산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。。。</a:t>
                      </a:r>
                      <a:endParaRPr sz="1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시가총액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20201272210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1.84774266398603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974436638760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20201272210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1.82707440152534</a:t>
                      </a:r>
                      <a:endParaRPr sz="1800" b="0" i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985459677660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54983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20203210980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1.37036794004712</a:t>
                      </a:r>
                      <a:endParaRPr sz="1800" b="0" i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733969838600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09" name="Google Shape;309;p11"/>
          <p:cNvCxnSpPr/>
          <p:nvPr/>
        </p:nvCxnSpPr>
        <p:spPr>
          <a:xfrm>
            <a:off x="5594836" y="5990490"/>
            <a:ext cx="342900" cy="518746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0" name="Google Shape;310;p11"/>
          <p:cNvSpPr txBox="1"/>
          <p:nvPr/>
        </p:nvSpPr>
        <p:spPr>
          <a:xfrm>
            <a:off x="4662120" y="5526697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255994"/>
                </a:solidFill>
                <a:latin typeface="Calibri"/>
                <a:ea typeface="Calibri"/>
                <a:cs typeface="Calibri"/>
                <a:sym typeface="Calibri"/>
              </a:rPr>
              <a:t>data_for_GA.csv</a:t>
            </a:r>
            <a:endParaRPr/>
          </a:p>
        </p:txBody>
      </p:sp>
      <p:cxnSp>
        <p:nvCxnSpPr>
          <p:cNvPr id="311" name="Google Shape;311;p11"/>
          <p:cNvCxnSpPr/>
          <p:nvPr/>
        </p:nvCxnSpPr>
        <p:spPr>
          <a:xfrm flipH="1">
            <a:off x="16156026" y="7102536"/>
            <a:ext cx="272561" cy="474784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2" name="Google Shape;312;p11"/>
          <p:cNvSpPr txBox="1"/>
          <p:nvPr/>
        </p:nvSpPr>
        <p:spPr>
          <a:xfrm>
            <a:off x="15623195" y="6699004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255994"/>
                </a:solidFill>
                <a:latin typeface="Calibri"/>
                <a:ea typeface="Calibri"/>
                <a:cs typeface="Calibri"/>
                <a:sym typeface="Calibri"/>
              </a:rPr>
              <a:t>test_for_GA.csv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5713" cy="102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2"/>
          <p:cNvSpPr txBox="1"/>
          <p:nvPr/>
        </p:nvSpPr>
        <p:spPr>
          <a:xfrm>
            <a:off x="1180952" y="5021395"/>
            <a:ext cx="11216813" cy="486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2"/>
          <p:cNvSpPr txBox="1"/>
          <p:nvPr/>
        </p:nvSpPr>
        <p:spPr>
          <a:xfrm>
            <a:off x="1180952" y="858281"/>
            <a:ext cx="995476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2021 </a:t>
            </a:r>
            <a:r>
              <a:rPr lang="ko-KR" sz="2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금융아이디어</a:t>
            </a:r>
            <a:r>
              <a:rPr lang="ko-K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ko-KR" sz="2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경진대회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2"/>
          <p:cNvSpPr txBox="1"/>
          <p:nvPr/>
        </p:nvSpPr>
        <p:spPr>
          <a:xfrm>
            <a:off x="10173524" y="6091634"/>
            <a:ext cx="1039685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유전 알고리즘의 구현</a:t>
            </a:r>
            <a:endParaRPr/>
          </a:p>
        </p:txBody>
      </p:sp>
      <p:sp>
        <p:nvSpPr>
          <p:cNvPr id="322" name="Google Shape;322;p12"/>
          <p:cNvSpPr txBox="1"/>
          <p:nvPr/>
        </p:nvSpPr>
        <p:spPr>
          <a:xfrm>
            <a:off x="10173524" y="7458618"/>
            <a:ext cx="10380848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r>
              <a:rPr lang="en-US" altLang="ko-KR" sz="3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01  </a:t>
            </a:r>
            <a:r>
              <a:rPr lang="ko-KR" altLang="en-US" sz="3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유전알고리즘 이란</a:t>
            </a:r>
            <a:endParaRPr lang="en-US" altLang="ko-KR" sz="3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3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3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 유전자 해 정의 하기</a:t>
            </a:r>
            <a:endParaRPr sz="3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3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sz="3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 유전자 해 평가 함수</a:t>
            </a:r>
            <a:endParaRPr sz="3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altLang="ko-KR" sz="3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3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  유전 알고리즘 구현</a:t>
            </a:r>
            <a:endParaRPr sz="3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73524" y="7466241"/>
            <a:ext cx="6931238" cy="5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73524" y="9370092"/>
            <a:ext cx="6931238" cy="5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7b0fb96b8_0_7"/>
          <p:cNvSpPr txBox="1"/>
          <p:nvPr/>
        </p:nvSpPr>
        <p:spPr>
          <a:xfrm>
            <a:off x="1175752" y="939811"/>
            <a:ext cx="146871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5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유전 알고리즘</a:t>
            </a:r>
            <a:r>
              <a:rPr lang="ko-KR" sz="5500">
                <a:solidFill>
                  <a:srgbClr val="255994"/>
                </a:solidFill>
              </a:rPr>
              <a:t>이란</a:t>
            </a:r>
            <a:endParaRPr sz="55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g107b0fb96b8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865856"/>
            <a:ext cx="15934208" cy="5795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107b0fb96b8_0_7"/>
          <p:cNvSpPr txBox="1"/>
          <p:nvPr/>
        </p:nvSpPr>
        <p:spPr>
          <a:xfrm>
            <a:off x="8324297" y="1080868"/>
            <a:ext cx="8785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유전 알고리즘의 구현</a:t>
            </a:r>
            <a:endParaRPr sz="21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100">
                <a:solidFill>
                  <a:srgbClr val="255994"/>
                </a:solidFill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g107b0fb96b8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1972999"/>
            <a:ext cx="15934208" cy="579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" name="Google Shape;334;g107b0fb96b8_0_7"/>
          <p:cNvGrpSpPr/>
          <p:nvPr/>
        </p:nvGrpSpPr>
        <p:grpSpPr>
          <a:xfrm rot="10800000">
            <a:off x="986388" y="5785171"/>
            <a:ext cx="15997492" cy="152520"/>
            <a:chOff x="1114286" y="3212862"/>
            <a:chExt cx="16058514" cy="145409"/>
          </a:xfrm>
        </p:grpSpPr>
        <p:pic>
          <p:nvPicPr>
            <p:cNvPr id="335" name="Google Shape;335;g107b0fb96b8_0_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14286" y="3212862"/>
              <a:ext cx="3591441" cy="1454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g107b0fb96b8_0_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66375" y="3212862"/>
              <a:ext cx="3591441" cy="1454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g107b0fb96b8_0_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9522" y="3212862"/>
              <a:ext cx="9153278" cy="1454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8" name="Google Shape;338;g107b0fb96b8_0_7"/>
          <p:cNvSpPr txBox="1"/>
          <p:nvPr/>
        </p:nvSpPr>
        <p:spPr>
          <a:xfrm>
            <a:off x="15723550" y="5154449"/>
            <a:ext cx="2438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</a:t>
            </a:r>
            <a:endParaRPr/>
          </a:p>
        </p:txBody>
      </p:sp>
      <p:sp>
        <p:nvSpPr>
          <p:cNvPr id="339" name="Google Shape;339;g107b0fb96b8_0_7"/>
          <p:cNvSpPr txBox="1"/>
          <p:nvPr/>
        </p:nvSpPr>
        <p:spPr>
          <a:xfrm>
            <a:off x="9137989" y="5129758"/>
            <a:ext cx="2438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Crossover</a:t>
            </a:r>
            <a:endParaRPr/>
          </a:p>
        </p:txBody>
      </p:sp>
      <p:sp>
        <p:nvSpPr>
          <p:cNvPr id="340" name="Google Shape;340;g107b0fb96b8_0_7"/>
          <p:cNvSpPr txBox="1"/>
          <p:nvPr/>
        </p:nvSpPr>
        <p:spPr>
          <a:xfrm>
            <a:off x="832189" y="5109493"/>
            <a:ext cx="2438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  <a:endParaRPr/>
          </a:p>
        </p:txBody>
      </p:sp>
      <p:sp>
        <p:nvSpPr>
          <p:cNvPr id="341" name="Google Shape;341;g107b0fb96b8_0_7"/>
          <p:cNvSpPr txBox="1"/>
          <p:nvPr/>
        </p:nvSpPr>
        <p:spPr>
          <a:xfrm>
            <a:off x="12756664" y="5109492"/>
            <a:ext cx="2438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Mutation</a:t>
            </a:r>
            <a:endParaRPr/>
          </a:p>
        </p:txBody>
      </p:sp>
      <p:sp>
        <p:nvSpPr>
          <p:cNvPr id="342" name="Google Shape;342;g107b0fb96b8_0_7"/>
          <p:cNvSpPr txBox="1"/>
          <p:nvPr/>
        </p:nvSpPr>
        <p:spPr>
          <a:xfrm>
            <a:off x="2370050" y="6252875"/>
            <a:ext cx="52023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목적함수로 유전자 해의 생존점수 결정</a:t>
            </a:r>
            <a:endParaRPr/>
          </a:p>
        </p:txBody>
      </p:sp>
      <p:sp>
        <p:nvSpPr>
          <p:cNvPr id="343" name="Google Shape;343;g107b0fb96b8_0_7"/>
          <p:cNvSpPr/>
          <p:nvPr/>
        </p:nvSpPr>
        <p:spPr>
          <a:xfrm>
            <a:off x="7433296" y="5158635"/>
            <a:ext cx="1082100" cy="584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107b0fb96b8_0_7"/>
          <p:cNvSpPr/>
          <p:nvPr/>
        </p:nvSpPr>
        <p:spPr>
          <a:xfrm rot="10800000">
            <a:off x="7354615" y="5901975"/>
            <a:ext cx="1082100" cy="584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107b0fb96b8_0_7"/>
          <p:cNvSpPr txBox="1"/>
          <p:nvPr/>
        </p:nvSpPr>
        <p:spPr>
          <a:xfrm>
            <a:off x="12412075" y="6252875"/>
            <a:ext cx="52023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유전자 해의 생존 점수를 반영하여 새로운 유전자들로 교체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500" dirty="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유전자 해 정의</a:t>
            </a:r>
            <a:endParaRPr sz="5500" dirty="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865856"/>
            <a:ext cx="15934209" cy="57953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3"/>
          <p:cNvSpPr txBox="1"/>
          <p:nvPr/>
        </p:nvSpPr>
        <p:spPr>
          <a:xfrm>
            <a:off x="8324297" y="1080868"/>
            <a:ext cx="8785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유전 알고리즘의 구현</a:t>
            </a:r>
            <a:endParaRPr sz="21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100">
                <a:solidFill>
                  <a:srgbClr val="255994"/>
                </a:solidFill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1761368"/>
            <a:ext cx="15934209" cy="5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3"/>
          <p:cNvPicPr preferRelativeResize="0"/>
          <p:nvPr/>
        </p:nvPicPr>
        <p:blipFill rotWithShape="1">
          <a:blip r:embed="rId4">
            <a:alphaModFix/>
          </a:blip>
          <a:srcRect r="6452" b="-5676"/>
          <a:stretch/>
        </p:blipFill>
        <p:spPr>
          <a:xfrm>
            <a:off x="1175752" y="5587475"/>
            <a:ext cx="15570683" cy="8009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6" name="Google Shape;356;p13"/>
          <p:cNvCxnSpPr/>
          <p:nvPr/>
        </p:nvCxnSpPr>
        <p:spPr>
          <a:xfrm>
            <a:off x="1402080" y="5435053"/>
            <a:ext cx="1296924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357" name="Google Shape;357;p13"/>
          <p:cNvCxnSpPr/>
          <p:nvPr/>
        </p:nvCxnSpPr>
        <p:spPr>
          <a:xfrm>
            <a:off x="14767559" y="5435053"/>
            <a:ext cx="181356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58" name="Google Shape;358;p13"/>
          <p:cNvSpPr txBox="1"/>
          <p:nvPr/>
        </p:nvSpPr>
        <p:spPr>
          <a:xfrm>
            <a:off x="3154680" y="4558725"/>
            <a:ext cx="6934200" cy="5847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재무제표 기반 13가지 지표</a:t>
            </a:r>
            <a:endParaRPr/>
          </a:p>
        </p:txBody>
      </p:sp>
      <p:sp>
        <p:nvSpPr>
          <p:cNvPr id="359" name="Google Shape;359;p13"/>
          <p:cNvSpPr txBox="1"/>
          <p:nvPr/>
        </p:nvSpPr>
        <p:spPr>
          <a:xfrm>
            <a:off x="14767559" y="4586198"/>
            <a:ext cx="1965960" cy="5847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투자 전략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5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유전자 해  정의</a:t>
            </a:r>
            <a:endParaRPr sz="55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865856"/>
            <a:ext cx="15934209" cy="57953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4"/>
          <p:cNvSpPr txBox="1"/>
          <p:nvPr/>
        </p:nvSpPr>
        <p:spPr>
          <a:xfrm>
            <a:off x="8324297" y="1080868"/>
            <a:ext cx="8785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유전 알고리즘의 구현</a:t>
            </a:r>
            <a:endParaRPr sz="21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100">
                <a:solidFill>
                  <a:srgbClr val="255994"/>
                </a:solidFill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1761368"/>
            <a:ext cx="15934209" cy="5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4"/>
          <p:cNvPicPr preferRelativeResize="0"/>
          <p:nvPr/>
        </p:nvPicPr>
        <p:blipFill rotWithShape="1">
          <a:blip r:embed="rId4">
            <a:alphaModFix/>
          </a:blip>
          <a:srcRect r="6452" b="-5676"/>
          <a:stretch/>
        </p:blipFill>
        <p:spPr>
          <a:xfrm>
            <a:off x="1175752" y="4073899"/>
            <a:ext cx="15570683" cy="8009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0" name="Google Shape;370;p14"/>
          <p:cNvCxnSpPr/>
          <p:nvPr/>
        </p:nvCxnSpPr>
        <p:spPr>
          <a:xfrm>
            <a:off x="1402080" y="3921477"/>
            <a:ext cx="1296924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371" name="Google Shape;371;p14"/>
          <p:cNvCxnSpPr/>
          <p:nvPr/>
        </p:nvCxnSpPr>
        <p:spPr>
          <a:xfrm>
            <a:off x="14767559" y="3921477"/>
            <a:ext cx="181356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72" name="Google Shape;372;p14"/>
          <p:cNvSpPr txBox="1"/>
          <p:nvPr/>
        </p:nvSpPr>
        <p:spPr>
          <a:xfrm>
            <a:off x="3154680" y="3045149"/>
            <a:ext cx="6934200" cy="5847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재무제표 기반 13가지 지표</a:t>
            </a:r>
            <a:endParaRPr/>
          </a:p>
        </p:txBody>
      </p:sp>
      <p:sp>
        <p:nvSpPr>
          <p:cNvPr id="373" name="Google Shape;373;p14"/>
          <p:cNvSpPr txBox="1"/>
          <p:nvPr/>
        </p:nvSpPr>
        <p:spPr>
          <a:xfrm>
            <a:off x="14767559" y="3072622"/>
            <a:ext cx="1965960" cy="5847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투자 전략</a:t>
            </a:r>
            <a:endParaRPr/>
          </a:p>
        </p:txBody>
      </p:sp>
      <p:cxnSp>
        <p:nvCxnSpPr>
          <p:cNvPr id="374" name="Google Shape;374;p14"/>
          <p:cNvCxnSpPr/>
          <p:nvPr/>
        </p:nvCxnSpPr>
        <p:spPr>
          <a:xfrm rot="-5400000" flipH="1">
            <a:off x="5495102" y="5263334"/>
            <a:ext cx="973200" cy="533400"/>
          </a:xfrm>
          <a:prstGeom prst="bentConnector3">
            <a:avLst>
              <a:gd name="adj1" fmla="val 50008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75" name="Google Shape;375;p14"/>
          <p:cNvSpPr txBox="1"/>
          <p:nvPr/>
        </p:nvSpPr>
        <p:spPr>
          <a:xfrm>
            <a:off x="3367986" y="6185359"/>
            <a:ext cx="559310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재무제표 필드 가공 / 시가총액 값을 의미</a:t>
            </a:r>
            <a:endParaRPr/>
          </a:p>
        </p:txBody>
      </p:sp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16679" y="3740498"/>
            <a:ext cx="12456184" cy="7125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55884" y="5440765"/>
            <a:ext cx="5944651" cy="340053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4"/>
          <p:cNvSpPr txBox="1"/>
          <p:nvPr/>
        </p:nvSpPr>
        <p:spPr>
          <a:xfrm>
            <a:off x="10469880" y="6185359"/>
            <a:ext cx="515112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ko-K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매일 매일의 주식 변화에 대응 가능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ko-K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주식 가격 상승에 따른 자연스러운 매도 유도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4"/>
          <p:cNvSpPr/>
          <p:nvPr/>
        </p:nvSpPr>
        <p:spPr>
          <a:xfrm>
            <a:off x="9016224" y="6736823"/>
            <a:ext cx="846345" cy="87926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5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5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유전자 해  정의</a:t>
            </a:r>
            <a:endParaRPr sz="55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865856"/>
            <a:ext cx="15934209" cy="57953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5"/>
          <p:cNvSpPr txBox="1"/>
          <p:nvPr/>
        </p:nvSpPr>
        <p:spPr>
          <a:xfrm>
            <a:off x="8324297" y="1080868"/>
            <a:ext cx="8785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유전 알고리즘의 구현</a:t>
            </a:r>
            <a:endParaRPr sz="21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100">
                <a:solidFill>
                  <a:srgbClr val="255994"/>
                </a:solidFill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8" name="Google Shape;38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1761368"/>
            <a:ext cx="15934209" cy="5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15"/>
          <p:cNvPicPr preferRelativeResize="0"/>
          <p:nvPr/>
        </p:nvPicPr>
        <p:blipFill rotWithShape="1">
          <a:blip r:embed="rId4">
            <a:alphaModFix/>
          </a:blip>
          <a:srcRect r="6452" b="-5676"/>
          <a:stretch/>
        </p:blipFill>
        <p:spPr>
          <a:xfrm>
            <a:off x="1175752" y="4073899"/>
            <a:ext cx="15570683" cy="8009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0" name="Google Shape;390;p15"/>
          <p:cNvCxnSpPr/>
          <p:nvPr/>
        </p:nvCxnSpPr>
        <p:spPr>
          <a:xfrm>
            <a:off x="1402080" y="3921477"/>
            <a:ext cx="1296924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391" name="Google Shape;391;p15"/>
          <p:cNvCxnSpPr/>
          <p:nvPr/>
        </p:nvCxnSpPr>
        <p:spPr>
          <a:xfrm>
            <a:off x="14767559" y="3921477"/>
            <a:ext cx="181356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92" name="Google Shape;392;p15"/>
          <p:cNvSpPr txBox="1"/>
          <p:nvPr/>
        </p:nvSpPr>
        <p:spPr>
          <a:xfrm>
            <a:off x="3154680" y="3045149"/>
            <a:ext cx="6934200" cy="5847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재무제표 기반 13가지 지표</a:t>
            </a:r>
            <a:endParaRPr/>
          </a:p>
        </p:txBody>
      </p:sp>
      <p:sp>
        <p:nvSpPr>
          <p:cNvPr id="393" name="Google Shape;393;p15"/>
          <p:cNvSpPr txBox="1"/>
          <p:nvPr/>
        </p:nvSpPr>
        <p:spPr>
          <a:xfrm>
            <a:off x="14767559" y="3072622"/>
            <a:ext cx="1965960" cy="58477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투자 전략</a:t>
            </a:r>
            <a:endParaRPr/>
          </a:p>
        </p:txBody>
      </p:sp>
      <p:cxnSp>
        <p:nvCxnSpPr>
          <p:cNvPr id="394" name="Google Shape;394;p15"/>
          <p:cNvCxnSpPr/>
          <p:nvPr/>
        </p:nvCxnSpPr>
        <p:spPr>
          <a:xfrm rot="5400000">
            <a:off x="14916391" y="5394736"/>
            <a:ext cx="1066200" cy="449700"/>
          </a:xfrm>
          <a:prstGeom prst="bentConnector3">
            <a:avLst>
              <a:gd name="adj1" fmla="val 49995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95" name="Google Shape;395;p15"/>
          <p:cNvSpPr txBox="1"/>
          <p:nvPr/>
        </p:nvSpPr>
        <p:spPr>
          <a:xfrm>
            <a:off x="11853540" y="6488824"/>
            <a:ext cx="559310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주식을 매수, 매도,  판단보류로 분류</a:t>
            </a:r>
            <a:endParaRPr/>
          </a:p>
        </p:txBody>
      </p:sp>
      <p:pic>
        <p:nvPicPr>
          <p:cNvPr id="396" name="Google Shape;39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6369" y="3657397"/>
            <a:ext cx="12456184" cy="7125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53056" y="5342774"/>
            <a:ext cx="5944651" cy="340053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5"/>
          <p:cNvSpPr txBox="1"/>
          <p:nvPr/>
        </p:nvSpPr>
        <p:spPr>
          <a:xfrm>
            <a:off x="4346587" y="6534990"/>
            <a:ext cx="515112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ko-K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장기적 관점에서 투자 전략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ko-K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안정적인 수익률에 도달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5"/>
          <p:cNvSpPr/>
          <p:nvPr/>
        </p:nvSpPr>
        <p:spPr>
          <a:xfrm rot="10800000">
            <a:off x="10378686" y="6332322"/>
            <a:ext cx="846345" cy="87926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6"/>
          <p:cNvSpPr/>
          <p:nvPr/>
        </p:nvSpPr>
        <p:spPr>
          <a:xfrm>
            <a:off x="13707645" y="6354758"/>
            <a:ext cx="3135743" cy="3215350"/>
          </a:xfrm>
          <a:prstGeom prst="ellipse">
            <a:avLst/>
          </a:prstGeom>
          <a:solidFill>
            <a:srgbClr val="9D65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6"/>
          <p:cNvSpPr/>
          <p:nvPr/>
        </p:nvSpPr>
        <p:spPr>
          <a:xfrm>
            <a:off x="13707645" y="2360270"/>
            <a:ext cx="3135743" cy="3215350"/>
          </a:xfrm>
          <a:prstGeom prst="ellipse">
            <a:avLst/>
          </a:prstGeom>
          <a:solidFill>
            <a:srgbClr val="9D65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6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500" dirty="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유전자 해 </a:t>
            </a:r>
            <a:r>
              <a:rPr lang="ko-KR" altLang="en-US" sz="5500" dirty="0">
                <a:solidFill>
                  <a:srgbClr val="255994"/>
                </a:solidFill>
              </a:rPr>
              <a:t>목적</a:t>
            </a:r>
            <a:r>
              <a:rPr lang="ko-KR" sz="5500" dirty="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함수</a:t>
            </a:r>
            <a:endParaRPr dirty="0"/>
          </a:p>
        </p:txBody>
      </p:sp>
      <p:pic>
        <p:nvPicPr>
          <p:cNvPr id="408" name="Google Shape;4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865856"/>
            <a:ext cx="15934209" cy="57953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6"/>
          <p:cNvSpPr txBox="1"/>
          <p:nvPr/>
        </p:nvSpPr>
        <p:spPr>
          <a:xfrm>
            <a:off x="8324297" y="1080868"/>
            <a:ext cx="8785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유전 알고리즘의 구현</a:t>
            </a:r>
            <a:endParaRPr sz="21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100">
                <a:solidFill>
                  <a:srgbClr val="255994"/>
                </a:solidFill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1972999"/>
            <a:ext cx="15934209" cy="5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00113" y="2296943"/>
            <a:ext cx="3159891" cy="3278677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16"/>
          <p:cNvSpPr txBox="1"/>
          <p:nvPr/>
        </p:nvSpPr>
        <p:spPr>
          <a:xfrm>
            <a:off x="9526742" y="3482198"/>
            <a:ext cx="357568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유전자의 필드 </a:t>
            </a:r>
            <a:r>
              <a:rPr lang="ko-K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와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비교하여 매매 결정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6"/>
          <p:cNvSpPr txBox="1"/>
          <p:nvPr/>
        </p:nvSpPr>
        <p:spPr>
          <a:xfrm>
            <a:off x="13475600" y="7485380"/>
            <a:ext cx="357568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단기적 예측보다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수익률 향상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6"/>
          <p:cNvSpPr txBox="1"/>
          <p:nvPr/>
        </p:nvSpPr>
        <p:spPr>
          <a:xfrm>
            <a:off x="13475600" y="3515406"/>
            <a:ext cx="357568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장기적인 기간에 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대한 수익률 계산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65585" y="6412595"/>
            <a:ext cx="3159891" cy="3278677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6"/>
          <p:cNvSpPr txBox="1"/>
          <p:nvPr/>
        </p:nvSpPr>
        <p:spPr>
          <a:xfrm>
            <a:off x="9492214" y="7597850"/>
            <a:ext cx="357568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결과 도출 과정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이해 가능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p16" descr="텍스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 l="10939" t="17687" r="12567" b="13006"/>
          <a:stretch/>
        </p:blipFill>
        <p:spPr>
          <a:xfrm>
            <a:off x="1175752" y="2423599"/>
            <a:ext cx="7518468" cy="712935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16"/>
          <p:cNvSpPr/>
          <p:nvPr/>
        </p:nvSpPr>
        <p:spPr>
          <a:xfrm>
            <a:off x="10780142" y="5745480"/>
            <a:ext cx="1112520" cy="60927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5599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6"/>
          <p:cNvSpPr/>
          <p:nvPr/>
        </p:nvSpPr>
        <p:spPr>
          <a:xfrm>
            <a:off x="14750259" y="5698038"/>
            <a:ext cx="1112520" cy="60927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D65C9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7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500" dirty="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유전자 해 </a:t>
            </a:r>
            <a:r>
              <a:rPr lang="ko-KR" altLang="en-US" sz="5500" dirty="0">
                <a:solidFill>
                  <a:srgbClr val="255994"/>
                </a:solidFill>
              </a:rPr>
              <a:t>목적</a:t>
            </a:r>
            <a:r>
              <a:rPr lang="ko-KR" sz="5500" dirty="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함수</a:t>
            </a:r>
            <a:endParaRPr dirty="0"/>
          </a:p>
        </p:txBody>
      </p:sp>
      <p:pic>
        <p:nvPicPr>
          <p:cNvPr id="426" name="Google Shape;42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865856"/>
            <a:ext cx="15934209" cy="57953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7"/>
          <p:cNvSpPr txBox="1"/>
          <p:nvPr/>
        </p:nvSpPr>
        <p:spPr>
          <a:xfrm>
            <a:off x="8324297" y="1080868"/>
            <a:ext cx="8785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유전 알고리즘의 구현</a:t>
            </a:r>
            <a:endParaRPr sz="21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100">
                <a:solidFill>
                  <a:srgbClr val="255994"/>
                </a:solidFill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8" name="Google Shape;42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1972999"/>
            <a:ext cx="15934209" cy="57953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17"/>
          <p:cNvSpPr txBox="1"/>
          <p:nvPr/>
        </p:nvSpPr>
        <p:spPr>
          <a:xfrm>
            <a:off x="9526742" y="3482198"/>
            <a:ext cx="357568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유전자의 필드 </a:t>
            </a:r>
            <a:r>
              <a:rPr lang="ko-K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와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비교하여 매매 결정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7"/>
          <p:cNvSpPr txBox="1"/>
          <p:nvPr/>
        </p:nvSpPr>
        <p:spPr>
          <a:xfrm>
            <a:off x="13475600" y="3515406"/>
            <a:ext cx="357568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장기적인 기간에 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대한 수익률 계산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7"/>
          <p:cNvSpPr txBox="1"/>
          <p:nvPr/>
        </p:nvSpPr>
        <p:spPr>
          <a:xfrm>
            <a:off x="9492214" y="7597850"/>
            <a:ext cx="357568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결과 도출 과정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이해 가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17" descr="텍스트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 l="7807" t="15082" r="8593" b="9136"/>
          <a:stretch/>
        </p:blipFill>
        <p:spPr>
          <a:xfrm>
            <a:off x="1236714" y="2152260"/>
            <a:ext cx="5651766" cy="8134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17" descr="텍스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 l="20495" t="51257" r="14341" b="32415"/>
          <a:stretch/>
        </p:blipFill>
        <p:spPr>
          <a:xfrm>
            <a:off x="8768479" y="3901298"/>
            <a:ext cx="7804757" cy="9541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4" name="Google Shape;434;p17"/>
          <p:cNvCxnSpPr/>
          <p:nvPr/>
        </p:nvCxnSpPr>
        <p:spPr>
          <a:xfrm rot="-5400000">
            <a:off x="6313323" y="6197344"/>
            <a:ext cx="4423800" cy="20238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35" name="Google Shape;435;p17"/>
          <p:cNvSpPr txBox="1"/>
          <p:nvPr/>
        </p:nvSpPr>
        <p:spPr>
          <a:xfrm>
            <a:off x="9537221" y="7613090"/>
            <a:ext cx="357568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결과 도출 과정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이해 가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6" name="Google Shape;436;p17"/>
          <p:cNvGrpSpPr/>
          <p:nvPr/>
        </p:nvGrpSpPr>
        <p:grpSpPr>
          <a:xfrm>
            <a:off x="8064503" y="4790581"/>
            <a:ext cx="9429736" cy="3817274"/>
            <a:chOff x="-490067" y="2003975"/>
            <a:chExt cx="6684078" cy="5698826"/>
          </a:xfrm>
        </p:grpSpPr>
        <p:pic>
          <p:nvPicPr>
            <p:cNvPr id="437" name="Google Shape;437;p1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490067" y="2003975"/>
              <a:ext cx="6684078" cy="56988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" name="Google Shape;438;p1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180952" y="3428682"/>
              <a:ext cx="3342039" cy="2849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9" name="Google Shape;439;p17"/>
          <p:cNvSpPr txBox="1"/>
          <p:nvPr/>
        </p:nvSpPr>
        <p:spPr>
          <a:xfrm>
            <a:off x="10554082" y="6322747"/>
            <a:ext cx="430444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과적합 방지를 위해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최소 매매 참여 기업 수 설정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0" name="Google Shape;440;p17"/>
          <p:cNvGrpSpPr/>
          <p:nvPr/>
        </p:nvGrpSpPr>
        <p:grpSpPr>
          <a:xfrm>
            <a:off x="8064503" y="4750134"/>
            <a:ext cx="9429736" cy="3817274"/>
            <a:chOff x="-490067" y="2003975"/>
            <a:chExt cx="6684078" cy="5698826"/>
          </a:xfrm>
        </p:grpSpPr>
        <p:pic>
          <p:nvPicPr>
            <p:cNvPr id="441" name="Google Shape;441;p1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490067" y="2003975"/>
              <a:ext cx="6684078" cy="56988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2" name="Google Shape;442;p1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180952" y="3428682"/>
              <a:ext cx="3342039" cy="2849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3" name="Google Shape;443;p17"/>
          <p:cNvSpPr txBox="1"/>
          <p:nvPr/>
        </p:nvSpPr>
        <p:spPr>
          <a:xfrm>
            <a:off x="10554082" y="6282300"/>
            <a:ext cx="430444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과적합 방지를 위해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최소 매매 참여 기업 수 설정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8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5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유전 알고리즘 구현</a:t>
            </a:r>
            <a:endParaRPr sz="55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Google Shape;45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865856"/>
            <a:ext cx="15934209" cy="57953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18"/>
          <p:cNvSpPr txBox="1"/>
          <p:nvPr/>
        </p:nvSpPr>
        <p:spPr>
          <a:xfrm>
            <a:off x="8324297" y="1080868"/>
            <a:ext cx="8785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유전 알고리즘의 구현</a:t>
            </a:r>
            <a:endParaRPr sz="21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100">
                <a:solidFill>
                  <a:srgbClr val="255994"/>
                </a:solidFill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2" name="Google Shape;45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1972999"/>
            <a:ext cx="15934209" cy="579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3" name="Google Shape;453;p18"/>
          <p:cNvGrpSpPr/>
          <p:nvPr/>
        </p:nvGrpSpPr>
        <p:grpSpPr>
          <a:xfrm rot="10800000">
            <a:off x="1112912" y="4347986"/>
            <a:ext cx="15997049" cy="152521"/>
            <a:chOff x="1114286" y="3212862"/>
            <a:chExt cx="16058515" cy="145409"/>
          </a:xfrm>
        </p:grpSpPr>
        <p:pic>
          <p:nvPicPr>
            <p:cNvPr id="454" name="Google Shape;454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14286" y="3212862"/>
              <a:ext cx="3591441" cy="1454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" name="Google Shape;455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66375" y="3212862"/>
              <a:ext cx="3591441" cy="1454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6" name="Google Shape;456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9522" y="3212862"/>
              <a:ext cx="9153279" cy="1454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7" name="Google Shape;457;p18"/>
          <p:cNvSpPr txBox="1"/>
          <p:nvPr/>
        </p:nvSpPr>
        <p:spPr>
          <a:xfrm>
            <a:off x="15849600" y="3717299"/>
            <a:ext cx="2438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</a:t>
            </a:r>
            <a:endParaRPr/>
          </a:p>
        </p:txBody>
      </p:sp>
      <p:sp>
        <p:nvSpPr>
          <p:cNvPr id="458" name="Google Shape;458;p18"/>
          <p:cNvSpPr txBox="1"/>
          <p:nvPr/>
        </p:nvSpPr>
        <p:spPr>
          <a:xfrm>
            <a:off x="9264039" y="3692608"/>
            <a:ext cx="2438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Crossover</a:t>
            </a:r>
            <a:endParaRPr/>
          </a:p>
        </p:txBody>
      </p:sp>
      <p:sp>
        <p:nvSpPr>
          <p:cNvPr id="459" name="Google Shape;459;p18"/>
          <p:cNvSpPr txBox="1"/>
          <p:nvPr/>
        </p:nvSpPr>
        <p:spPr>
          <a:xfrm>
            <a:off x="958239" y="3672343"/>
            <a:ext cx="2438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  <a:endParaRPr/>
          </a:p>
        </p:txBody>
      </p:sp>
      <p:sp>
        <p:nvSpPr>
          <p:cNvPr id="460" name="Google Shape;460;p18"/>
          <p:cNvSpPr txBox="1"/>
          <p:nvPr/>
        </p:nvSpPr>
        <p:spPr>
          <a:xfrm>
            <a:off x="12882714" y="3672342"/>
            <a:ext cx="2438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Mutation</a:t>
            </a:r>
            <a:endParaRPr/>
          </a:p>
        </p:txBody>
      </p:sp>
      <p:sp>
        <p:nvSpPr>
          <p:cNvPr id="461" name="Google Shape;461;p18"/>
          <p:cNvSpPr txBox="1"/>
          <p:nvPr/>
        </p:nvSpPr>
        <p:spPr>
          <a:xfrm>
            <a:off x="3031979" y="4815719"/>
            <a:ext cx="466664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Gen_Operation.dll</a:t>
            </a:r>
            <a:endParaRPr/>
          </a:p>
        </p:txBody>
      </p:sp>
      <p:sp>
        <p:nvSpPr>
          <p:cNvPr id="462" name="Google Shape;462;p18"/>
          <p:cNvSpPr txBox="1"/>
          <p:nvPr/>
        </p:nvSpPr>
        <p:spPr>
          <a:xfrm>
            <a:off x="3031978" y="5497210"/>
            <a:ext cx="466664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data_for_GA.csv</a:t>
            </a:r>
            <a:endParaRPr/>
          </a:p>
        </p:txBody>
      </p:sp>
      <p:sp>
        <p:nvSpPr>
          <p:cNvPr id="463" name="Google Shape;463;p18"/>
          <p:cNvSpPr txBox="1"/>
          <p:nvPr/>
        </p:nvSpPr>
        <p:spPr>
          <a:xfrm>
            <a:off x="550206" y="7357101"/>
            <a:ext cx="466664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env.py</a:t>
            </a:r>
            <a:endParaRPr/>
          </a:p>
        </p:txBody>
      </p:sp>
      <p:cxnSp>
        <p:nvCxnSpPr>
          <p:cNvPr id="464" name="Google Shape;464;p18"/>
          <p:cNvCxnSpPr/>
          <p:nvPr/>
        </p:nvCxnSpPr>
        <p:spPr>
          <a:xfrm rot="5400000" flipH="1">
            <a:off x="82018" y="5532490"/>
            <a:ext cx="3436500" cy="1492200"/>
          </a:xfrm>
          <a:prstGeom prst="curvedConnector3">
            <a:avLst>
              <a:gd name="adj1" fmla="val -2051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65" name="Google Shape;465;p18"/>
          <p:cNvSpPr txBox="1"/>
          <p:nvPr/>
        </p:nvSpPr>
        <p:spPr>
          <a:xfrm>
            <a:off x="12846467" y="8021613"/>
            <a:ext cx="251089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solutions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18"/>
          <p:cNvSpPr/>
          <p:nvPr/>
        </p:nvSpPr>
        <p:spPr>
          <a:xfrm>
            <a:off x="7559346" y="3721485"/>
            <a:ext cx="1082040" cy="5847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8"/>
          <p:cNvSpPr/>
          <p:nvPr/>
        </p:nvSpPr>
        <p:spPr>
          <a:xfrm rot="10800000">
            <a:off x="7480725" y="4464750"/>
            <a:ext cx="1082040" cy="58477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8" name="Google Shape;468;p18"/>
          <p:cNvCxnSpPr/>
          <p:nvPr/>
        </p:nvCxnSpPr>
        <p:spPr>
          <a:xfrm>
            <a:off x="9433560" y="5730148"/>
            <a:ext cx="3261300" cy="2583900"/>
          </a:xfrm>
          <a:prstGeom prst="curved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7" y="0"/>
            <a:ext cx="18285713" cy="102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1175752" y="673458"/>
            <a:ext cx="14687028" cy="1495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5752" y="865856"/>
            <a:ext cx="15934209" cy="5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5752" y="1972999"/>
            <a:ext cx="15934209" cy="5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81864" y="5213190"/>
            <a:ext cx="3615873" cy="5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87977" y="5213190"/>
            <a:ext cx="3615873" cy="5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94089" y="5213190"/>
            <a:ext cx="3615873" cy="5795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5287067" y="5294062"/>
            <a:ext cx="541601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01. 기획 의도와 배경</a:t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5287067" y="6199601"/>
            <a:ext cx="5600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기존 주식 예측 모델의 한계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투자 분야에서 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FFFFFF"/>
                </a:solidFill>
              </a:rPr>
              <a:t>  </a:t>
            </a:r>
            <a:r>
              <a:rPr lang="ko-K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유전 알고리즘의 장점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81864" y="5934636"/>
            <a:ext cx="3615873" cy="5795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 txBox="1"/>
          <p:nvPr/>
        </p:nvSpPr>
        <p:spPr>
          <a:xfrm>
            <a:off x="9393181" y="5294062"/>
            <a:ext cx="541601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02. 데이터 전처리</a:t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9393181" y="6199601"/>
            <a:ext cx="5600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데이터 수집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데이터 가공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87977" y="5934636"/>
            <a:ext cx="3615873" cy="5795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/>
          <p:nvPr/>
        </p:nvSpPr>
        <p:spPr>
          <a:xfrm>
            <a:off x="13499333" y="5294062"/>
            <a:ext cx="540821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03. 유전 알고리즘의 구현</a:t>
            </a:r>
            <a:endParaRPr sz="2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13499333" y="6045713"/>
            <a:ext cx="56001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000" dirty="0">
                <a:solidFill>
                  <a:schemeClr val="lt1"/>
                </a:solidFill>
              </a:rPr>
              <a:t>- 유전 알고리즘이란</a:t>
            </a:r>
            <a:endParaRPr sz="2000" dirty="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유전자 해 정의</a:t>
            </a: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유전자 해 </a:t>
            </a:r>
            <a:r>
              <a:rPr lang="ko-KR" altLang="en-US" sz="2000" dirty="0">
                <a:solidFill>
                  <a:srgbClr val="FFFFFF"/>
                </a:solidFill>
              </a:rPr>
              <a:t>목적</a:t>
            </a:r>
            <a:r>
              <a:rPr lang="ko-KR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함수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 유전 알고리즘 구현</a:t>
            </a:r>
            <a:endParaRPr sz="20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94089" y="5934636"/>
            <a:ext cx="3615873" cy="5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87977" y="7674476"/>
            <a:ext cx="3615873" cy="5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94089" y="7674476"/>
            <a:ext cx="3615873" cy="5795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"/>
          <p:cNvSpPr txBox="1"/>
          <p:nvPr/>
        </p:nvSpPr>
        <p:spPr>
          <a:xfrm>
            <a:off x="9393181" y="7757464"/>
            <a:ext cx="541601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04. </a:t>
            </a:r>
            <a:r>
              <a:rPr lang="ko-KR" sz="27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결과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9393181" y="8660887"/>
            <a:ext cx="5600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유전자 해 진화 과정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실제시장에서 전략 검증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87977" y="8395922"/>
            <a:ext cx="3615873" cy="5795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"/>
          <p:cNvSpPr txBox="1"/>
          <p:nvPr/>
        </p:nvSpPr>
        <p:spPr>
          <a:xfrm>
            <a:off x="13499333" y="7757464"/>
            <a:ext cx="540821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05. </a:t>
            </a:r>
            <a:r>
              <a:rPr lang="ko-KR" sz="27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결론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13499333" y="8660887"/>
            <a:ext cx="5600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개선점 및 발전가능성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사업화 아이디어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94089" y="8395922"/>
            <a:ext cx="3615873" cy="5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9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5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유전 알고리즘 구현</a:t>
            </a:r>
            <a:endParaRPr sz="55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5" name="Google Shape;47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865856"/>
            <a:ext cx="15934209" cy="57953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19"/>
          <p:cNvSpPr txBox="1"/>
          <p:nvPr/>
        </p:nvSpPr>
        <p:spPr>
          <a:xfrm>
            <a:off x="8324297" y="1080868"/>
            <a:ext cx="8785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유전 알고리즘의 구현</a:t>
            </a:r>
            <a:endParaRPr sz="21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-KR" sz="2100">
                <a:solidFill>
                  <a:srgbClr val="255994"/>
                </a:solidFill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7" name="Google Shape;47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1972999"/>
            <a:ext cx="15934209" cy="579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8" name="Google Shape;478;p19"/>
          <p:cNvGrpSpPr/>
          <p:nvPr/>
        </p:nvGrpSpPr>
        <p:grpSpPr>
          <a:xfrm rot="10800000">
            <a:off x="1175754" y="2958801"/>
            <a:ext cx="15997049" cy="152521"/>
            <a:chOff x="1114286" y="3212862"/>
            <a:chExt cx="16058515" cy="145409"/>
          </a:xfrm>
        </p:grpSpPr>
        <p:pic>
          <p:nvPicPr>
            <p:cNvPr id="479" name="Google Shape;479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14286" y="3212862"/>
              <a:ext cx="3591441" cy="1454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0" name="Google Shape;480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66375" y="3212862"/>
              <a:ext cx="3591441" cy="1454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1" name="Google Shape;481;p1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019522" y="3212862"/>
              <a:ext cx="9153279" cy="1454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2" name="Google Shape;482;p19"/>
          <p:cNvSpPr txBox="1"/>
          <p:nvPr/>
        </p:nvSpPr>
        <p:spPr>
          <a:xfrm>
            <a:off x="15783902" y="2277026"/>
            <a:ext cx="2438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</a:t>
            </a:r>
            <a:endParaRPr/>
          </a:p>
        </p:txBody>
      </p:sp>
      <p:sp>
        <p:nvSpPr>
          <p:cNvPr id="483" name="Google Shape;483;p19"/>
          <p:cNvSpPr txBox="1"/>
          <p:nvPr/>
        </p:nvSpPr>
        <p:spPr>
          <a:xfrm>
            <a:off x="9326880" y="2303423"/>
            <a:ext cx="2438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Crossover</a:t>
            </a:r>
            <a:endParaRPr/>
          </a:p>
        </p:txBody>
      </p:sp>
      <p:sp>
        <p:nvSpPr>
          <p:cNvPr id="484" name="Google Shape;484;p19"/>
          <p:cNvSpPr txBox="1"/>
          <p:nvPr/>
        </p:nvSpPr>
        <p:spPr>
          <a:xfrm>
            <a:off x="1021080" y="2283158"/>
            <a:ext cx="2438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  <a:endParaRPr/>
          </a:p>
        </p:txBody>
      </p:sp>
      <p:sp>
        <p:nvSpPr>
          <p:cNvPr id="485" name="Google Shape;485;p19"/>
          <p:cNvSpPr txBox="1"/>
          <p:nvPr/>
        </p:nvSpPr>
        <p:spPr>
          <a:xfrm>
            <a:off x="12945555" y="2283157"/>
            <a:ext cx="2438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Mutation</a:t>
            </a:r>
            <a:endParaRPr/>
          </a:p>
        </p:txBody>
      </p:sp>
      <p:pic>
        <p:nvPicPr>
          <p:cNvPr id="486" name="Google Shape;486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01278" y="6495975"/>
            <a:ext cx="4054068" cy="304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1080" y="6495974"/>
            <a:ext cx="4054068" cy="304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088956" y="3623224"/>
            <a:ext cx="4054068" cy="304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1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034888" y="3623225"/>
            <a:ext cx="4054068" cy="304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1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122566" y="6519239"/>
            <a:ext cx="4054068" cy="304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1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21080" y="3646489"/>
            <a:ext cx="4054068" cy="30405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2" name="Google Shape;492;p19"/>
          <p:cNvCxnSpPr/>
          <p:nvPr/>
        </p:nvCxnSpPr>
        <p:spPr>
          <a:xfrm rot="10800000" flipH="1">
            <a:off x="13176634" y="5143574"/>
            <a:ext cx="1545300" cy="1352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93" name="Google Shape;493;p19"/>
          <p:cNvSpPr txBox="1"/>
          <p:nvPr/>
        </p:nvSpPr>
        <p:spPr>
          <a:xfrm>
            <a:off x="14755450" y="4666445"/>
            <a:ext cx="254508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최적의 생존환경 실험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5713" cy="102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0"/>
          <p:cNvSpPr txBox="1"/>
          <p:nvPr/>
        </p:nvSpPr>
        <p:spPr>
          <a:xfrm>
            <a:off x="1180952" y="5021395"/>
            <a:ext cx="11216813" cy="486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0"/>
          <p:cNvSpPr txBox="1"/>
          <p:nvPr/>
        </p:nvSpPr>
        <p:spPr>
          <a:xfrm>
            <a:off x="1180952" y="858281"/>
            <a:ext cx="995476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2021 </a:t>
            </a:r>
            <a:r>
              <a:rPr lang="ko-KR" sz="2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금융아이디어</a:t>
            </a:r>
            <a:r>
              <a:rPr lang="ko-K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ko-KR" sz="2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경진대회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20"/>
          <p:cNvSpPr txBox="1"/>
          <p:nvPr/>
        </p:nvSpPr>
        <p:spPr>
          <a:xfrm>
            <a:off x="10173524" y="6091634"/>
            <a:ext cx="1039685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endParaRPr/>
          </a:p>
        </p:txBody>
      </p:sp>
      <p:sp>
        <p:nvSpPr>
          <p:cNvPr id="503" name="Google Shape;503;p20"/>
          <p:cNvSpPr txBox="1"/>
          <p:nvPr/>
        </p:nvSpPr>
        <p:spPr>
          <a:xfrm>
            <a:off x="10173524" y="7920262"/>
            <a:ext cx="1038084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  유전자 해 진화 과정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  실제 시장에서 전략 검증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4" name="Google Shape;50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73524" y="7466241"/>
            <a:ext cx="6931238" cy="5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73524" y="9370092"/>
            <a:ext cx="6931238" cy="5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1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5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유전자 해 진화 과정</a:t>
            </a:r>
            <a:endParaRPr/>
          </a:p>
        </p:txBody>
      </p:sp>
      <p:pic>
        <p:nvPicPr>
          <p:cNvPr id="512" name="Google Shape;51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865856"/>
            <a:ext cx="15934209" cy="57953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21"/>
          <p:cNvSpPr txBox="1"/>
          <p:nvPr/>
        </p:nvSpPr>
        <p:spPr>
          <a:xfrm>
            <a:off x="8324281" y="1139866"/>
            <a:ext cx="878568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4" name="Google Shape;51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1972999"/>
            <a:ext cx="15934209" cy="579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5" name="Google Shape;515;p21"/>
          <p:cNvGrpSpPr/>
          <p:nvPr/>
        </p:nvGrpSpPr>
        <p:grpSpPr>
          <a:xfrm>
            <a:off x="9197478" y="3350319"/>
            <a:ext cx="9090522" cy="3169676"/>
            <a:chOff x="-490067" y="2156492"/>
            <a:chExt cx="6684078" cy="9658010"/>
          </a:xfrm>
        </p:grpSpPr>
        <p:pic>
          <p:nvPicPr>
            <p:cNvPr id="516" name="Google Shape;516;p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90067" y="2156492"/>
              <a:ext cx="6684078" cy="96580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7" name="Google Shape;517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80952" y="4570995"/>
              <a:ext cx="3342039" cy="48290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8" name="Google Shape;518;p21"/>
          <p:cNvSpPr txBox="1"/>
          <p:nvPr/>
        </p:nvSpPr>
        <p:spPr>
          <a:xfrm>
            <a:off x="12235991" y="4095492"/>
            <a:ext cx="3078193" cy="1508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160</a:t>
            </a:r>
            <a:r>
              <a:rPr lang="ko-KR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 이상</a:t>
            </a:r>
            <a:r>
              <a:rPr lang="ko-KR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의</a:t>
            </a:r>
            <a:endParaRPr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수익률을 거두는 전략에서 수렴</a:t>
            </a:r>
            <a:endParaRPr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0" name="Google Shape;520;p21"/>
          <p:cNvGrpSpPr/>
          <p:nvPr/>
        </p:nvGrpSpPr>
        <p:grpSpPr>
          <a:xfrm>
            <a:off x="9229828" y="5248716"/>
            <a:ext cx="9090522" cy="3169676"/>
            <a:chOff x="-490067" y="2156492"/>
            <a:chExt cx="6684078" cy="9658010"/>
          </a:xfrm>
        </p:grpSpPr>
        <p:pic>
          <p:nvPicPr>
            <p:cNvPr id="521" name="Google Shape;521;p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90067" y="2156492"/>
              <a:ext cx="6684078" cy="96580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Google Shape;522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80952" y="4570995"/>
              <a:ext cx="3342039" cy="48290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3" name="Google Shape;523;p21"/>
          <p:cNvSpPr txBox="1"/>
          <p:nvPr/>
        </p:nvSpPr>
        <p:spPr>
          <a:xfrm>
            <a:off x="11658601" y="5962234"/>
            <a:ext cx="394716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5년간 </a:t>
            </a:r>
            <a:r>
              <a:rPr lang="ko-KR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코스피</a:t>
            </a:r>
            <a:r>
              <a:rPr lang="ko-KR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성장률</a:t>
            </a:r>
            <a:r>
              <a:rPr lang="ko-KR" sz="3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40퍼센트의 </a:t>
            </a:r>
            <a:r>
              <a:rPr lang="en-US" altLang="ko-KR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</a:t>
            </a:r>
            <a:endParaRPr sz="3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1B9495-1E62-4587-B734-3CA8ADA358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0941" y="3091789"/>
            <a:ext cx="7102138" cy="532660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2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5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실제 시장에서 전략 검증</a:t>
            </a:r>
            <a:endParaRPr sz="55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0" name="Google Shape;53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865856"/>
            <a:ext cx="15934209" cy="57953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22"/>
          <p:cNvSpPr txBox="1"/>
          <p:nvPr/>
        </p:nvSpPr>
        <p:spPr>
          <a:xfrm>
            <a:off x="8324297" y="1080868"/>
            <a:ext cx="878568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endParaRPr sz="21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2" name="Google Shape;53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1972999"/>
            <a:ext cx="15934209" cy="579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4" name="Google Shape;534;p22"/>
          <p:cNvGrpSpPr/>
          <p:nvPr/>
        </p:nvGrpSpPr>
        <p:grpSpPr>
          <a:xfrm>
            <a:off x="8742147" y="2508027"/>
            <a:ext cx="9090524" cy="4308766"/>
            <a:chOff x="-490067" y="2156492"/>
            <a:chExt cx="6684078" cy="9658010"/>
          </a:xfrm>
        </p:grpSpPr>
        <p:pic>
          <p:nvPicPr>
            <p:cNvPr id="535" name="Google Shape;535;p2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90067" y="2156492"/>
              <a:ext cx="6684078" cy="96580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6" name="Google Shape;536;p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80952" y="4570995"/>
              <a:ext cx="3342039" cy="48290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7" name="Google Shape;537;p22"/>
          <p:cNvSpPr txBox="1"/>
          <p:nvPr/>
        </p:nvSpPr>
        <p:spPr>
          <a:xfrm>
            <a:off x="11109591" y="3745377"/>
            <a:ext cx="435563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상위 10개 유전자를 테스트 셋에서 평가한 평균 5년간 수익률 약 </a:t>
            </a:r>
            <a:r>
              <a:rPr lang="ko-KR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0%</a:t>
            </a:r>
            <a:endParaRPr dirty="0"/>
          </a:p>
        </p:txBody>
      </p:sp>
      <p:grpSp>
        <p:nvGrpSpPr>
          <p:cNvPr id="538" name="Google Shape;538;p22"/>
          <p:cNvGrpSpPr/>
          <p:nvPr/>
        </p:nvGrpSpPr>
        <p:grpSpPr>
          <a:xfrm>
            <a:off x="8794707" y="5191928"/>
            <a:ext cx="9090524" cy="4308766"/>
            <a:chOff x="-490067" y="2156492"/>
            <a:chExt cx="6684078" cy="9658010"/>
          </a:xfrm>
        </p:grpSpPr>
        <p:pic>
          <p:nvPicPr>
            <p:cNvPr id="539" name="Google Shape;539;p2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90067" y="2156492"/>
              <a:ext cx="6684078" cy="96580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0" name="Google Shape;540;p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80952" y="4570995"/>
              <a:ext cx="3342039" cy="48290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1" name="Google Shape;541;p22"/>
          <p:cNvSpPr txBox="1"/>
          <p:nvPr/>
        </p:nvSpPr>
        <p:spPr>
          <a:xfrm>
            <a:off x="11533750" y="6091203"/>
            <a:ext cx="3675769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100여개의 테스트 셋 기업 중 1</a:t>
            </a:r>
            <a:r>
              <a:rPr lang="en-US" altLang="ko-KR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 기업에 매매에 참여해 약 </a:t>
            </a:r>
            <a:r>
              <a:rPr lang="en-US" altLang="ko-KR" sz="3600" b="1" dirty="0"/>
              <a:t>85</a:t>
            </a:r>
            <a:r>
              <a:rPr lang="ko-KR" sz="3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 </a:t>
            </a:r>
            <a:r>
              <a:rPr lang="ko-KR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 </a:t>
            </a:r>
            <a:r>
              <a:rPr lang="en-US" altLang="ko-KR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ko-KR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 기업에서 수익</a:t>
            </a:r>
            <a:endParaRPr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AE9E1E-8573-4C00-8726-15FBCAE37E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5751" y="2713803"/>
            <a:ext cx="8869585" cy="665218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5713" cy="102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23"/>
          <p:cNvSpPr txBox="1"/>
          <p:nvPr/>
        </p:nvSpPr>
        <p:spPr>
          <a:xfrm>
            <a:off x="1180952" y="5021395"/>
            <a:ext cx="11216813" cy="486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3"/>
          <p:cNvSpPr txBox="1"/>
          <p:nvPr/>
        </p:nvSpPr>
        <p:spPr>
          <a:xfrm>
            <a:off x="1180952" y="858281"/>
            <a:ext cx="995476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2021 </a:t>
            </a:r>
            <a:r>
              <a:rPr lang="ko-KR" sz="2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금융아이디어</a:t>
            </a:r>
            <a:r>
              <a:rPr lang="ko-K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ko-KR" sz="2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경진대회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23"/>
          <p:cNvSpPr txBox="1"/>
          <p:nvPr/>
        </p:nvSpPr>
        <p:spPr>
          <a:xfrm>
            <a:off x="10173524" y="6091634"/>
            <a:ext cx="1039685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결론</a:t>
            </a:r>
            <a:endParaRPr/>
          </a:p>
        </p:txBody>
      </p:sp>
      <p:sp>
        <p:nvSpPr>
          <p:cNvPr id="550" name="Google Shape;550;p23"/>
          <p:cNvSpPr txBox="1"/>
          <p:nvPr/>
        </p:nvSpPr>
        <p:spPr>
          <a:xfrm>
            <a:off x="10173524" y="7920262"/>
            <a:ext cx="1038084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  개선점 및 발전 가능성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  사업화 아이디어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1" name="Google Shape;55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73524" y="7466241"/>
            <a:ext cx="6931238" cy="5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73524" y="9370092"/>
            <a:ext cx="6931238" cy="5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865856"/>
            <a:ext cx="15934209" cy="57953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24"/>
          <p:cNvSpPr txBox="1"/>
          <p:nvPr/>
        </p:nvSpPr>
        <p:spPr>
          <a:xfrm>
            <a:off x="8324297" y="1080868"/>
            <a:ext cx="878568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결론</a:t>
            </a:r>
            <a:endParaRPr sz="21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0" name="Google Shape;56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1972999"/>
            <a:ext cx="15934209" cy="579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1" name="Google Shape;561;p24"/>
          <p:cNvGrpSpPr/>
          <p:nvPr/>
        </p:nvGrpSpPr>
        <p:grpSpPr>
          <a:xfrm>
            <a:off x="99129" y="342667"/>
            <a:ext cx="8009977" cy="11027600"/>
            <a:chOff x="3472490" y="2156492"/>
            <a:chExt cx="6684078" cy="9658010"/>
          </a:xfrm>
        </p:grpSpPr>
        <p:pic>
          <p:nvPicPr>
            <p:cNvPr id="562" name="Google Shape;562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472490" y="2156492"/>
              <a:ext cx="6684078" cy="96580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" name="Google Shape;563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143510" y="4570995"/>
              <a:ext cx="3342039" cy="48290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4" name="Google Shape;564;p24"/>
          <p:cNvGrpSpPr/>
          <p:nvPr/>
        </p:nvGrpSpPr>
        <p:grpSpPr>
          <a:xfrm>
            <a:off x="5280190" y="342667"/>
            <a:ext cx="8009977" cy="11027600"/>
            <a:chOff x="7435048" y="2156492"/>
            <a:chExt cx="6684078" cy="9658010"/>
          </a:xfrm>
        </p:grpSpPr>
        <p:pic>
          <p:nvPicPr>
            <p:cNvPr id="565" name="Google Shape;565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435048" y="2156492"/>
              <a:ext cx="6684078" cy="96580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6" name="Google Shape;566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106067" y="4570995"/>
              <a:ext cx="3342039" cy="48290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7" name="Google Shape;567;p24"/>
          <p:cNvSpPr txBox="1"/>
          <p:nvPr/>
        </p:nvSpPr>
        <p:spPr>
          <a:xfrm>
            <a:off x="1415622" y="3887242"/>
            <a:ext cx="525965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안정성 개선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24"/>
          <p:cNvSpPr txBox="1"/>
          <p:nvPr/>
        </p:nvSpPr>
        <p:spPr>
          <a:xfrm>
            <a:off x="6583870" y="3783936"/>
            <a:ext cx="525965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구매 전략 현실화</a:t>
            </a:r>
            <a:endParaRPr sz="2000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24"/>
          <p:cNvSpPr txBox="1"/>
          <p:nvPr/>
        </p:nvSpPr>
        <p:spPr>
          <a:xfrm>
            <a:off x="2280687" y="4885580"/>
            <a:ext cx="364686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수익률에 대해서만 생존에 대한 가산점을 부여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4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5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개선점 및 발전 가능성</a:t>
            </a:r>
            <a:endParaRPr sz="55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1" name="Google Shape;571;p24"/>
          <p:cNvGrpSpPr/>
          <p:nvPr/>
        </p:nvGrpSpPr>
        <p:grpSpPr>
          <a:xfrm>
            <a:off x="10178894" y="259531"/>
            <a:ext cx="8009977" cy="11027600"/>
            <a:chOff x="7367701" y="2196005"/>
            <a:chExt cx="6684078" cy="9658010"/>
          </a:xfrm>
        </p:grpSpPr>
        <p:pic>
          <p:nvPicPr>
            <p:cNvPr id="572" name="Google Shape;572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67701" y="2196005"/>
              <a:ext cx="6684078" cy="96580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3" name="Google Shape;573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106067" y="4570995"/>
              <a:ext cx="3342039" cy="48290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4" name="Google Shape;574;p24"/>
          <p:cNvSpPr txBox="1"/>
          <p:nvPr/>
        </p:nvSpPr>
        <p:spPr>
          <a:xfrm>
            <a:off x="2257802" y="6335082"/>
            <a:ext cx="364686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투자한 기업대비 성공한 기업에  비율에 가중치를 주는 안정화 모델 개발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5" name="Google Shape;575;p24"/>
          <p:cNvCxnSpPr/>
          <p:nvPr/>
        </p:nvCxnSpPr>
        <p:spPr>
          <a:xfrm>
            <a:off x="4104118" y="5789175"/>
            <a:ext cx="0" cy="47757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76" name="Google Shape;576;p24"/>
          <p:cNvSpPr txBox="1"/>
          <p:nvPr/>
        </p:nvSpPr>
        <p:spPr>
          <a:xfrm>
            <a:off x="7461749" y="4869736"/>
            <a:ext cx="364686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주식 매수에 가능한 자본의 한계가 없음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4"/>
          <p:cNvSpPr txBox="1"/>
          <p:nvPr/>
        </p:nvSpPr>
        <p:spPr>
          <a:xfrm>
            <a:off x="7438864" y="6473126"/>
            <a:ext cx="364686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자본에 한계치를 두어 보다 현실에 적합한 추천 제공 가능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8" name="Google Shape;578;p24"/>
          <p:cNvCxnSpPr/>
          <p:nvPr/>
        </p:nvCxnSpPr>
        <p:spPr>
          <a:xfrm>
            <a:off x="9285180" y="5773331"/>
            <a:ext cx="0" cy="477577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79" name="Google Shape;579;p24"/>
          <p:cNvSpPr txBox="1"/>
          <p:nvPr/>
        </p:nvSpPr>
        <p:spPr>
          <a:xfrm>
            <a:off x="12490556" y="4824936"/>
            <a:ext cx="364686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코스피 시장 환경에서만 진화 시킨 전략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4"/>
          <p:cNvSpPr txBox="1"/>
          <p:nvPr/>
        </p:nvSpPr>
        <p:spPr>
          <a:xfrm>
            <a:off x="12467671" y="6428326"/>
            <a:ext cx="364686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다양한 시장 환경과 기간을 가지고 전략 구축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1" name="Google Shape;581;p24"/>
          <p:cNvCxnSpPr/>
          <p:nvPr/>
        </p:nvCxnSpPr>
        <p:spPr>
          <a:xfrm>
            <a:off x="14313988" y="5728531"/>
            <a:ext cx="0" cy="477577"/>
          </a:xfrm>
          <a:prstGeom prst="straightConnector1">
            <a:avLst/>
          </a:prstGeom>
          <a:noFill/>
          <a:ln w="38100" cap="flat" cmpd="sng">
            <a:solidFill>
              <a:srgbClr val="9D65C9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82" name="Google Shape;582;p24"/>
          <p:cNvSpPr txBox="1"/>
          <p:nvPr/>
        </p:nvSpPr>
        <p:spPr>
          <a:xfrm>
            <a:off x="11684156" y="3717224"/>
            <a:ext cx="525965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rgbClr val="9D65C9"/>
                </a:solidFill>
                <a:latin typeface="Arial"/>
                <a:ea typeface="Arial"/>
                <a:cs typeface="Arial"/>
                <a:sym typeface="Arial"/>
              </a:rPr>
              <a:t>다양한 규모 시장 환경</a:t>
            </a:r>
            <a:endParaRPr sz="2000" dirty="0">
              <a:solidFill>
                <a:srgbClr val="9D65C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58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0952" y="3052381"/>
            <a:ext cx="15923810" cy="63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58019" y="4613260"/>
            <a:ext cx="12846743" cy="4786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00876" y="6029927"/>
            <a:ext cx="9703886" cy="3370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96114" y="7506117"/>
            <a:ext cx="6608648" cy="1893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0800000">
            <a:off x="4198495" y="4519364"/>
            <a:ext cx="12916667" cy="16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10800000">
            <a:off x="7353257" y="5952698"/>
            <a:ext cx="9761905" cy="16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2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0800000">
            <a:off x="10460401" y="7428888"/>
            <a:ext cx="6654762" cy="168731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25"/>
          <p:cNvSpPr txBox="1"/>
          <p:nvPr/>
        </p:nvSpPr>
        <p:spPr>
          <a:xfrm>
            <a:off x="1175752" y="937440"/>
            <a:ext cx="14687028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5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개선점 및 발전 가능성</a:t>
            </a:r>
            <a:endParaRPr sz="55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5"/>
          <p:cNvSpPr txBox="1"/>
          <p:nvPr/>
        </p:nvSpPr>
        <p:spPr>
          <a:xfrm>
            <a:off x="1525580" y="3284147"/>
            <a:ext cx="982571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25"/>
          <p:cNvSpPr txBox="1"/>
          <p:nvPr/>
        </p:nvSpPr>
        <p:spPr>
          <a:xfrm>
            <a:off x="4638971" y="4899209"/>
            <a:ext cx="957645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25"/>
          <p:cNvSpPr txBox="1"/>
          <p:nvPr/>
        </p:nvSpPr>
        <p:spPr>
          <a:xfrm>
            <a:off x="1566686" y="5400729"/>
            <a:ext cx="356946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다양한 생존 조건에서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테스트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5"/>
          <p:cNvSpPr txBox="1"/>
          <p:nvPr/>
        </p:nvSpPr>
        <p:spPr>
          <a:xfrm>
            <a:off x="7781829" y="6392057"/>
            <a:ext cx="91172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9" name="Google Shape;599;p2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75752" y="865856"/>
            <a:ext cx="15934209" cy="57953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25"/>
          <p:cNvSpPr txBox="1"/>
          <p:nvPr/>
        </p:nvSpPr>
        <p:spPr>
          <a:xfrm>
            <a:off x="10888952" y="7785590"/>
            <a:ext cx="890711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1" name="Google Shape;601;p2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5400000">
            <a:off x="1912632" y="7015790"/>
            <a:ext cx="4691502" cy="76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2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5400000">
            <a:off x="5764881" y="7725182"/>
            <a:ext cx="3272718" cy="76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2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5400000">
            <a:off x="9614517" y="8479944"/>
            <a:ext cx="1763194" cy="76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2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rot="10800000">
            <a:off x="1120739" y="2968015"/>
            <a:ext cx="15994424" cy="168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2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 rot="5400000">
            <a:off x="-1926801" y="6243901"/>
            <a:ext cx="6235281" cy="76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2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75752" y="1972999"/>
            <a:ext cx="15934209" cy="57953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25"/>
          <p:cNvSpPr txBox="1"/>
          <p:nvPr/>
        </p:nvSpPr>
        <p:spPr>
          <a:xfrm>
            <a:off x="4638971" y="6443118"/>
            <a:ext cx="356946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투자 전략 세분화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25"/>
          <p:cNvSpPr txBox="1"/>
          <p:nvPr/>
        </p:nvSpPr>
        <p:spPr>
          <a:xfrm>
            <a:off x="7781829" y="7765422"/>
            <a:ext cx="356946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시장, 종목에 대한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분야별 최적화 전략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25"/>
          <p:cNvSpPr txBox="1"/>
          <p:nvPr/>
        </p:nvSpPr>
        <p:spPr>
          <a:xfrm>
            <a:off x="10888952" y="8578840"/>
            <a:ext cx="89071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추가적인 유전자 해 지표 개발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5"/>
          <p:cNvSpPr txBox="1"/>
          <p:nvPr/>
        </p:nvSpPr>
        <p:spPr>
          <a:xfrm>
            <a:off x="8324297" y="1080868"/>
            <a:ext cx="878568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결론</a:t>
            </a:r>
            <a:endParaRPr sz="21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6"/>
          <p:cNvSpPr txBox="1"/>
          <p:nvPr/>
        </p:nvSpPr>
        <p:spPr>
          <a:xfrm>
            <a:off x="1175752" y="2544633"/>
            <a:ext cx="1359968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사용자 맞춤형 주식 종목 추천 프로그램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6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5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사업화 아이디어</a:t>
            </a:r>
            <a:endParaRPr/>
          </a:p>
        </p:txBody>
      </p:sp>
      <p:pic>
        <p:nvPicPr>
          <p:cNvPr id="617" name="Google Shape;61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865856"/>
            <a:ext cx="15934209" cy="57953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26"/>
          <p:cNvSpPr txBox="1"/>
          <p:nvPr/>
        </p:nvSpPr>
        <p:spPr>
          <a:xfrm>
            <a:off x="8324297" y="1080868"/>
            <a:ext cx="878568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결론</a:t>
            </a:r>
            <a:endParaRPr sz="21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9" name="Google Shape;61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1972999"/>
            <a:ext cx="15934209" cy="5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68625" y="2687660"/>
            <a:ext cx="4041352" cy="75980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1" name="Google Shape;621;p26"/>
          <p:cNvGrpSpPr/>
          <p:nvPr/>
        </p:nvGrpSpPr>
        <p:grpSpPr>
          <a:xfrm>
            <a:off x="-403559" y="2127455"/>
            <a:ext cx="6684078" cy="9658010"/>
            <a:chOff x="-490067" y="2156492"/>
            <a:chExt cx="6684078" cy="9658010"/>
          </a:xfrm>
        </p:grpSpPr>
        <p:pic>
          <p:nvPicPr>
            <p:cNvPr id="622" name="Google Shape;622;p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490067" y="2156492"/>
              <a:ext cx="6684078" cy="96580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3" name="Google Shape;623;p2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80952" y="4570995"/>
              <a:ext cx="3342039" cy="48290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4" name="Google Shape;624;p26"/>
          <p:cNvGrpSpPr/>
          <p:nvPr/>
        </p:nvGrpSpPr>
        <p:grpSpPr>
          <a:xfrm>
            <a:off x="3420634" y="2177636"/>
            <a:ext cx="6684078" cy="9658010"/>
            <a:chOff x="3472490" y="2156492"/>
            <a:chExt cx="6684078" cy="9658010"/>
          </a:xfrm>
        </p:grpSpPr>
        <p:pic>
          <p:nvPicPr>
            <p:cNvPr id="625" name="Google Shape;625;p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472490" y="2156492"/>
              <a:ext cx="6684078" cy="96580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6" name="Google Shape;626;p2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143510" y="4570995"/>
              <a:ext cx="3342039" cy="48290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7" name="Google Shape;627;p26"/>
          <p:cNvGrpSpPr/>
          <p:nvPr/>
        </p:nvGrpSpPr>
        <p:grpSpPr>
          <a:xfrm>
            <a:off x="7304819" y="2233328"/>
            <a:ext cx="6684078" cy="9658010"/>
            <a:chOff x="7435048" y="2156492"/>
            <a:chExt cx="6684078" cy="9658010"/>
          </a:xfrm>
        </p:grpSpPr>
        <p:pic>
          <p:nvPicPr>
            <p:cNvPr id="628" name="Google Shape;628;p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435048" y="2156492"/>
              <a:ext cx="6684078" cy="96580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9" name="Google Shape;629;p2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06067" y="4570995"/>
              <a:ext cx="3342039" cy="48290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0" name="Google Shape;630;p26"/>
          <p:cNvSpPr txBox="1"/>
          <p:nvPr/>
        </p:nvSpPr>
        <p:spPr>
          <a:xfrm>
            <a:off x="657462" y="4891631"/>
            <a:ext cx="438902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지표 선택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26"/>
          <p:cNvSpPr txBox="1"/>
          <p:nvPr/>
        </p:nvSpPr>
        <p:spPr>
          <a:xfrm>
            <a:off x="4620020" y="4897980"/>
            <a:ext cx="438902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기업 추천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6"/>
          <p:cNvSpPr txBox="1"/>
          <p:nvPr/>
        </p:nvSpPr>
        <p:spPr>
          <a:xfrm>
            <a:off x="8452344" y="4968467"/>
            <a:ext cx="438902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예상 수익 제시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26"/>
          <p:cNvSpPr txBox="1"/>
          <p:nvPr/>
        </p:nvSpPr>
        <p:spPr>
          <a:xfrm>
            <a:off x="666974" y="8072090"/>
            <a:ext cx="44432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주식 관련 지표 중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사용자가 원하는 지표 선택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26"/>
          <p:cNvSpPr txBox="1"/>
          <p:nvPr/>
        </p:nvSpPr>
        <p:spPr>
          <a:xfrm>
            <a:off x="4541056" y="8065741"/>
            <a:ext cx="44432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선택된 지표와 값을 바탕으로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유전자 전략에 맞는 기업 추천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5" name="Google Shape;635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43510" y="5619048"/>
            <a:ext cx="3342039" cy="1828571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26"/>
          <p:cNvSpPr txBox="1"/>
          <p:nvPr/>
        </p:nvSpPr>
        <p:spPr>
          <a:xfrm>
            <a:off x="8443309" y="8172279"/>
            <a:ext cx="44432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과거 자료에 기반한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예상 수익 제시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7" name="Google Shape;637;p26" descr="SVG &gt; 선택 선택 - 무료 SVG 이미지 및 아이콘. | SVG Silh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7461" y="5621336"/>
            <a:ext cx="3342782" cy="181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26" descr="시장내 위상을 아는 쉬운 방법&quot;··· 순추천고객지수(NPS)의 이해 - CIO Korea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42029" y="5619047"/>
            <a:ext cx="3364816" cy="1904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26"/>
          <p:cNvPicPr preferRelativeResize="0"/>
          <p:nvPr/>
        </p:nvPicPr>
        <p:blipFill rotWithShape="1">
          <a:blip r:embed="rId10">
            <a:alphaModFix/>
          </a:blip>
          <a:srcRect l="34811" t="-261" r="28926" b="260"/>
          <a:stretch/>
        </p:blipFill>
        <p:spPr>
          <a:xfrm>
            <a:off x="13068609" y="2624812"/>
            <a:ext cx="4041352" cy="7620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26"/>
          <p:cNvPicPr preferRelativeResize="0"/>
          <p:nvPr/>
        </p:nvPicPr>
        <p:blipFill rotWithShape="1">
          <a:blip r:embed="rId11">
            <a:alphaModFix/>
          </a:blip>
          <a:srcRect l="42276" t="477" r="22527" b="-476"/>
          <a:stretch/>
        </p:blipFill>
        <p:spPr>
          <a:xfrm>
            <a:off x="13093374" y="2674313"/>
            <a:ext cx="4016587" cy="7607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26" descr="찾아내다 영어로하면? 제안하다/제시하다 영어로하면? :: 영어천재, 주식 부자로 가는 중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988460" y="5727958"/>
            <a:ext cx="3365328" cy="1872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64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5713" cy="102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27"/>
          <p:cNvSpPr txBox="1"/>
          <p:nvPr/>
        </p:nvSpPr>
        <p:spPr>
          <a:xfrm>
            <a:off x="1175752" y="942191"/>
            <a:ext cx="14687028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8" name="Google Shape;64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5752" y="865856"/>
            <a:ext cx="15934209" cy="5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5752" y="1972999"/>
            <a:ext cx="15934209" cy="57953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27"/>
          <p:cNvSpPr txBox="1"/>
          <p:nvPr/>
        </p:nvSpPr>
        <p:spPr>
          <a:xfrm>
            <a:off x="8324297" y="1242778"/>
            <a:ext cx="878568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2021 금융 아이디어 경진대회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86"/>
            <a:ext cx="18285713" cy="102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 txBox="1"/>
          <p:nvPr/>
        </p:nvSpPr>
        <p:spPr>
          <a:xfrm>
            <a:off x="1180952" y="3342037"/>
            <a:ext cx="11216813" cy="8248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1180952" y="858281"/>
            <a:ext cx="995476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2021 </a:t>
            </a:r>
            <a:r>
              <a:rPr lang="ko-KR" sz="2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금융아이디어</a:t>
            </a:r>
            <a:r>
              <a:rPr lang="ko-K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ko-KR" sz="2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경진대회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10173524" y="6091634"/>
            <a:ext cx="1039685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기획 의도와 배경</a:t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10173524" y="7920262"/>
            <a:ext cx="1038084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  기존 주식 예측 모델의 한계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  유전 알고리즘의 장점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73524" y="7466241"/>
            <a:ext cx="6931238" cy="5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73524" y="9370092"/>
            <a:ext cx="6931238" cy="5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4"/>
          <p:cNvGrpSpPr/>
          <p:nvPr/>
        </p:nvGrpSpPr>
        <p:grpSpPr>
          <a:xfrm>
            <a:off x="4570196" y="3453534"/>
            <a:ext cx="9332196" cy="7700309"/>
            <a:chOff x="-490067" y="4569091"/>
            <a:chExt cx="6684078" cy="7245411"/>
          </a:xfrm>
        </p:grpSpPr>
        <p:pic>
          <p:nvPicPr>
            <p:cNvPr id="140" name="Google Shape;140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90067" y="4569091"/>
              <a:ext cx="6684078" cy="72454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80952" y="4570995"/>
              <a:ext cx="3342039" cy="48290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4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5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기존 주식 예측 모델의 한계</a:t>
            </a:r>
            <a:endParaRPr sz="55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5752" y="865856"/>
            <a:ext cx="15934209" cy="5795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"/>
          <p:cNvSpPr txBox="1"/>
          <p:nvPr/>
        </p:nvSpPr>
        <p:spPr>
          <a:xfrm>
            <a:off x="8324297" y="1080868"/>
            <a:ext cx="878568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기획 의도와 배경</a:t>
            </a:r>
            <a:endParaRPr sz="21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5752" y="1972999"/>
            <a:ext cx="15934209" cy="5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068625" y="2687660"/>
            <a:ext cx="4041352" cy="75980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4"/>
          <p:cNvGrpSpPr/>
          <p:nvPr/>
        </p:nvGrpSpPr>
        <p:grpSpPr>
          <a:xfrm>
            <a:off x="-1007899" y="3453534"/>
            <a:ext cx="9332196" cy="7700309"/>
            <a:chOff x="-490067" y="4569091"/>
            <a:chExt cx="6684078" cy="7245411"/>
          </a:xfrm>
        </p:grpSpPr>
        <p:pic>
          <p:nvPicPr>
            <p:cNvPr id="148" name="Google Shape;148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490067" y="4569091"/>
              <a:ext cx="6684078" cy="72454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80952" y="4570995"/>
              <a:ext cx="3342039" cy="48290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4"/>
          <p:cNvSpPr txBox="1"/>
          <p:nvPr/>
        </p:nvSpPr>
        <p:spPr>
          <a:xfrm>
            <a:off x="631121" y="3734441"/>
            <a:ext cx="624251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단기적 관점에서</a:t>
            </a:r>
            <a:r>
              <a:rPr lang="ko-KR" sz="36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 주가 </a:t>
            </a:r>
            <a:r>
              <a:rPr lang="ko-KR" sz="28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예측</a:t>
            </a:r>
            <a:endParaRPr sz="2800" b="1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5886676" y="3708600"/>
            <a:ext cx="63259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이해</a:t>
            </a:r>
            <a:r>
              <a:rPr lang="ko-KR" sz="28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sz="36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불가능</a:t>
            </a:r>
            <a:r>
              <a:rPr lang="ko-KR" sz="28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한 결과</a:t>
            </a:r>
            <a:endParaRPr sz="2800" b="1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1171661" y="6995536"/>
            <a:ext cx="501760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단기간의 주가는 기업가치의 반영보다는  사람들의 심리적인 요인이나  다른  이유로  움직여 정확한 예측이 힘들다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25150" y="4596790"/>
            <a:ext cx="4666098" cy="194337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4"/>
          <p:cNvSpPr txBox="1"/>
          <p:nvPr/>
        </p:nvSpPr>
        <p:spPr>
          <a:xfrm>
            <a:off x="6629296" y="7000166"/>
            <a:ext cx="515600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사용자가 알고리즘이 종목을 추천한 이유를  알지 못하기 때문에 알고리즘에 대한 신뢰도가 낮아질 수 있다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4" descr="black flat screen computer monitor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402784" y="2687660"/>
            <a:ext cx="4692208" cy="7599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4"/>
          <p:cNvPicPr preferRelativeResize="0"/>
          <p:nvPr/>
        </p:nvPicPr>
        <p:blipFill rotWithShape="1">
          <a:blip r:embed="rId9">
            <a:alphaModFix/>
          </a:blip>
          <a:srcRect t="29182" b="20928"/>
          <a:stretch/>
        </p:blipFill>
        <p:spPr>
          <a:xfrm>
            <a:off x="6901094" y="4570805"/>
            <a:ext cx="4725985" cy="194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"/>
          <p:cNvSpPr txBox="1"/>
          <p:nvPr/>
        </p:nvSpPr>
        <p:spPr>
          <a:xfrm>
            <a:off x="2395250" y="2513238"/>
            <a:ext cx="8143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LSTM CNN 등 딥러닝 기반 예측 모델</a:t>
            </a:r>
            <a:endParaRPr sz="3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5" descr="DN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0399" y="2959993"/>
            <a:ext cx="5156351" cy="506847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4" name="Google Shape;16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8285" y="2384058"/>
            <a:ext cx="6171429" cy="617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09405" y="618383"/>
            <a:ext cx="10159153" cy="1015915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5"/>
          <p:cNvSpPr txBox="1"/>
          <p:nvPr/>
        </p:nvSpPr>
        <p:spPr>
          <a:xfrm>
            <a:off x="1175752" y="937440"/>
            <a:ext cx="14687028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5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투자 분야에서 유전 알고리즘의 장점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75752" y="865856"/>
            <a:ext cx="15934209" cy="5795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5"/>
          <p:cNvSpPr txBox="1"/>
          <p:nvPr/>
        </p:nvSpPr>
        <p:spPr>
          <a:xfrm>
            <a:off x="8324297" y="1247935"/>
            <a:ext cx="878568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75752" y="1972999"/>
            <a:ext cx="15934209" cy="57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"/>
          <p:cNvSpPr txBox="1"/>
          <p:nvPr/>
        </p:nvSpPr>
        <p:spPr>
          <a:xfrm>
            <a:off x="7156330" y="4980361"/>
            <a:ext cx="397533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유전 알고리즘</a:t>
            </a:r>
            <a:endParaRPr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9908095">
            <a:off x="4976568" y="2745209"/>
            <a:ext cx="2536251" cy="251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5"/>
          <p:cNvSpPr txBox="1"/>
          <p:nvPr/>
        </p:nvSpPr>
        <p:spPr>
          <a:xfrm>
            <a:off x="5016048" y="3483635"/>
            <a:ext cx="237038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장기적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관점 평가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10874243" y="3466893"/>
            <a:ext cx="201761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이해 가능한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결과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10780633" y="6860962"/>
            <a:ext cx="2017618" cy="613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장점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9908095">
            <a:off x="10805513" y="2672975"/>
            <a:ext cx="2536251" cy="251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5"/>
          <p:cNvSpPr txBox="1"/>
          <p:nvPr/>
        </p:nvSpPr>
        <p:spPr>
          <a:xfrm>
            <a:off x="10927290" y="3507366"/>
            <a:ext cx="237038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이해 가능한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결과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9908095">
            <a:off x="7846991" y="7102118"/>
            <a:ext cx="2536251" cy="251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5"/>
          <p:cNvSpPr txBox="1"/>
          <p:nvPr/>
        </p:nvSpPr>
        <p:spPr>
          <a:xfrm>
            <a:off x="7959949" y="7921931"/>
            <a:ext cx="237038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다양한 선택 제공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8324297" y="1080868"/>
            <a:ext cx="878568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기획 의도와 배경</a:t>
            </a:r>
            <a:endParaRPr sz="21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p5"/>
          <p:cNvCxnSpPr>
            <a:stCxn id="172" idx="1"/>
          </p:cNvCxnSpPr>
          <p:nvPr/>
        </p:nvCxnSpPr>
        <p:spPr>
          <a:xfrm flipH="1">
            <a:off x="3126348" y="3960689"/>
            <a:ext cx="1889700" cy="880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5"/>
          <p:cNvCxnSpPr/>
          <p:nvPr/>
        </p:nvCxnSpPr>
        <p:spPr>
          <a:xfrm flipH="1">
            <a:off x="5942700" y="8446450"/>
            <a:ext cx="1856100" cy="857100"/>
          </a:xfrm>
          <a:prstGeom prst="bentConnector3">
            <a:avLst>
              <a:gd name="adj1" fmla="val 5161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5"/>
          <p:cNvCxnSpPr>
            <a:stCxn id="176" idx="3"/>
          </p:cNvCxnSpPr>
          <p:nvPr/>
        </p:nvCxnSpPr>
        <p:spPr>
          <a:xfrm>
            <a:off x="13297676" y="3984420"/>
            <a:ext cx="1805100" cy="78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5"/>
          <p:cNvSpPr txBox="1"/>
          <p:nvPr/>
        </p:nvSpPr>
        <p:spPr>
          <a:xfrm>
            <a:off x="648800" y="4949450"/>
            <a:ext cx="36606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latin typeface="Calibri"/>
                <a:ea typeface="Calibri"/>
                <a:cs typeface="Calibri"/>
                <a:sym typeface="Calibri"/>
              </a:rPr>
              <a:t>5년간 코스피 시장에 대한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latin typeface="Calibri"/>
                <a:ea typeface="Calibri"/>
                <a:cs typeface="Calibri"/>
                <a:sym typeface="Calibri"/>
              </a:rPr>
              <a:t>투자 전략의 수익률 측정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"/>
          <p:cNvSpPr txBox="1"/>
          <p:nvPr/>
        </p:nvSpPr>
        <p:spPr>
          <a:xfrm>
            <a:off x="2240900" y="8428600"/>
            <a:ext cx="36606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latin typeface="Calibri"/>
                <a:ea typeface="Calibri"/>
                <a:cs typeface="Calibri"/>
                <a:sym typeface="Calibri"/>
              </a:rPr>
              <a:t>다양한 시장 조건에서 전략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latin typeface="Calibri"/>
                <a:ea typeface="Calibri"/>
                <a:cs typeface="Calibri"/>
                <a:sym typeface="Calibri"/>
              </a:rPr>
              <a:t>최적화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5"/>
          <p:cNvSpPr txBox="1"/>
          <p:nvPr/>
        </p:nvSpPr>
        <p:spPr>
          <a:xfrm>
            <a:off x="13627750" y="4949450"/>
            <a:ext cx="36606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latin typeface="Calibri"/>
                <a:ea typeface="Calibri"/>
                <a:cs typeface="Calibri"/>
                <a:sym typeface="Calibri"/>
              </a:rPr>
              <a:t>목적함수와 해를 바탕으로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300">
                <a:latin typeface="Calibri"/>
                <a:ea typeface="Calibri"/>
                <a:cs typeface="Calibri"/>
                <a:sym typeface="Calibri"/>
              </a:rPr>
              <a:t>결과 도출 과정 이해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5713" cy="102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6"/>
          <p:cNvSpPr txBox="1"/>
          <p:nvPr/>
        </p:nvSpPr>
        <p:spPr>
          <a:xfrm>
            <a:off x="1180952" y="5021395"/>
            <a:ext cx="11216813" cy="486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6"/>
          <p:cNvSpPr txBox="1"/>
          <p:nvPr/>
        </p:nvSpPr>
        <p:spPr>
          <a:xfrm>
            <a:off x="1180952" y="858281"/>
            <a:ext cx="995476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2021 </a:t>
            </a:r>
            <a:r>
              <a:rPr lang="ko-KR" sz="2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금융아이디어</a:t>
            </a:r>
            <a:r>
              <a:rPr lang="ko-K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ko-KR" sz="22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경진대회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6"/>
          <p:cNvSpPr txBox="1"/>
          <p:nvPr/>
        </p:nvSpPr>
        <p:spPr>
          <a:xfrm>
            <a:off x="10173524" y="6091634"/>
            <a:ext cx="1039685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/>
          </a:p>
        </p:txBody>
      </p:sp>
      <p:sp>
        <p:nvSpPr>
          <p:cNvPr id="195" name="Google Shape;195;p6"/>
          <p:cNvSpPr txBox="1"/>
          <p:nvPr/>
        </p:nvSpPr>
        <p:spPr>
          <a:xfrm>
            <a:off x="10173524" y="7920262"/>
            <a:ext cx="1038084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  데이터 수집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  데이터 가공</a:t>
            </a:r>
            <a:endParaRPr sz="3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73524" y="7466241"/>
            <a:ext cx="6931238" cy="5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73524" y="9370092"/>
            <a:ext cx="6931238" cy="5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5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데이터 수집</a:t>
            </a:r>
            <a:endParaRPr/>
          </a:p>
        </p:txBody>
      </p:sp>
      <p:pic>
        <p:nvPicPr>
          <p:cNvPr id="204" name="Google Shape;20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865856"/>
            <a:ext cx="15934209" cy="5795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7"/>
          <p:cNvSpPr txBox="1"/>
          <p:nvPr/>
        </p:nvSpPr>
        <p:spPr>
          <a:xfrm>
            <a:off x="8324297" y="1080868"/>
            <a:ext cx="878568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sz="21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1972999"/>
            <a:ext cx="15934209" cy="5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700000" flipH="1">
            <a:off x="12675849" y="6403683"/>
            <a:ext cx="1204890" cy="201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100000" flipH="1">
            <a:off x="4411078" y="6315759"/>
            <a:ext cx="1204890" cy="2010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7"/>
          <p:cNvGrpSpPr/>
          <p:nvPr/>
        </p:nvGrpSpPr>
        <p:grpSpPr>
          <a:xfrm>
            <a:off x="-1252065" y="757051"/>
            <a:ext cx="9790691" cy="6756550"/>
            <a:chOff x="345204" y="1094090"/>
            <a:chExt cx="9790691" cy="6756550"/>
          </a:xfrm>
        </p:grpSpPr>
        <p:grpSp>
          <p:nvGrpSpPr>
            <p:cNvPr id="210" name="Google Shape;210;p7"/>
            <p:cNvGrpSpPr/>
            <p:nvPr/>
          </p:nvGrpSpPr>
          <p:grpSpPr>
            <a:xfrm>
              <a:off x="345204" y="1094090"/>
              <a:ext cx="9790691" cy="6756550"/>
              <a:chOff x="-1266720" y="3248203"/>
              <a:chExt cx="9790691" cy="6756550"/>
            </a:xfrm>
          </p:grpSpPr>
          <p:grpSp>
            <p:nvGrpSpPr>
              <p:cNvPr id="211" name="Google Shape;211;p7"/>
              <p:cNvGrpSpPr/>
              <p:nvPr/>
            </p:nvGrpSpPr>
            <p:grpSpPr>
              <a:xfrm>
                <a:off x="-1266720" y="3248203"/>
                <a:ext cx="9790691" cy="6756550"/>
                <a:chOff x="-490067" y="2156492"/>
                <a:chExt cx="6684078" cy="9658010"/>
              </a:xfrm>
            </p:grpSpPr>
            <p:pic>
              <p:nvPicPr>
                <p:cNvPr id="212" name="Google Shape;212;p7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-490067" y="2156492"/>
                  <a:ext cx="6684078" cy="965801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13" name="Google Shape;213;p7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1180952" y="4570995"/>
                  <a:ext cx="3342039" cy="48290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14" name="Google Shape;214;p7"/>
              <p:cNvSpPr txBox="1"/>
              <p:nvPr/>
            </p:nvSpPr>
            <p:spPr>
              <a:xfrm>
                <a:off x="1170347" y="5045496"/>
                <a:ext cx="4901905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500">
                    <a:solidFill>
                      <a:srgbClr val="255994"/>
                    </a:solidFill>
                    <a:latin typeface="Arial"/>
                    <a:ea typeface="Arial"/>
                    <a:cs typeface="Arial"/>
                    <a:sym typeface="Arial"/>
                  </a:rPr>
                  <a:t>재무제표 정보 가져오기</a:t>
                </a:r>
                <a:endParaRPr sz="2500">
                  <a:solidFill>
                    <a:srgbClr val="25599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7"/>
              <p:cNvSpPr txBox="1"/>
              <p:nvPr/>
            </p:nvSpPr>
            <p:spPr>
              <a:xfrm>
                <a:off x="1175961" y="7613964"/>
                <a:ext cx="489750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전자공시시스템 DART의 open API를 이용,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 종목의 해당분기 재무제표 당기금액 추출 &amp; 병합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16" name="Google Shape;216;p7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1178170" y="6542269"/>
                <a:ext cx="4882660" cy="8073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" name="Google Shape;217;p7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1178170" y="5527826"/>
                <a:ext cx="4882660" cy="10044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8" name="Google Shape;218;p7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775439" y="4395922"/>
              <a:ext cx="4897315" cy="9969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9" name="Google Shape;219;p7"/>
          <p:cNvGrpSpPr/>
          <p:nvPr/>
        </p:nvGrpSpPr>
        <p:grpSpPr>
          <a:xfrm>
            <a:off x="9325394" y="735071"/>
            <a:ext cx="10376844" cy="6844474"/>
            <a:chOff x="7816048" y="1028148"/>
            <a:chExt cx="10376844" cy="6844474"/>
          </a:xfrm>
        </p:grpSpPr>
        <p:grpSp>
          <p:nvGrpSpPr>
            <p:cNvPr id="220" name="Google Shape;220;p7"/>
            <p:cNvGrpSpPr/>
            <p:nvPr/>
          </p:nvGrpSpPr>
          <p:grpSpPr>
            <a:xfrm>
              <a:off x="7816048" y="1028148"/>
              <a:ext cx="10376844" cy="6844474"/>
              <a:chOff x="5105088" y="3182261"/>
              <a:chExt cx="10376844" cy="6844474"/>
            </a:xfrm>
          </p:grpSpPr>
          <p:grpSp>
            <p:nvGrpSpPr>
              <p:cNvPr id="221" name="Google Shape;221;p7"/>
              <p:cNvGrpSpPr/>
              <p:nvPr/>
            </p:nvGrpSpPr>
            <p:grpSpPr>
              <a:xfrm>
                <a:off x="5105088" y="3182261"/>
                <a:ext cx="10376844" cy="6844474"/>
                <a:chOff x="7435048" y="2156492"/>
                <a:chExt cx="6684078" cy="9658010"/>
              </a:xfrm>
            </p:grpSpPr>
            <p:pic>
              <p:nvPicPr>
                <p:cNvPr id="222" name="Google Shape;222;p7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7435048" y="2156492"/>
                  <a:ext cx="6684078" cy="965801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3" name="Google Shape;223;p7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9106067" y="4570995"/>
                  <a:ext cx="3342039" cy="48290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24" name="Google Shape;224;p7"/>
              <p:cNvSpPr txBox="1"/>
              <p:nvPr/>
            </p:nvSpPr>
            <p:spPr>
              <a:xfrm>
                <a:off x="7703342" y="4942919"/>
                <a:ext cx="5194981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500">
                    <a:solidFill>
                      <a:srgbClr val="255994"/>
                    </a:solidFill>
                    <a:latin typeface="Arial"/>
                    <a:ea typeface="Arial"/>
                    <a:cs typeface="Arial"/>
                    <a:sym typeface="Arial"/>
                  </a:rPr>
                  <a:t>주가지표 가져오기</a:t>
                </a:r>
                <a:endParaRPr/>
              </a:p>
            </p:txBody>
          </p:sp>
          <p:sp>
            <p:nvSpPr>
              <p:cNvPr id="225" name="Google Shape;225;p7"/>
              <p:cNvSpPr txBox="1"/>
              <p:nvPr/>
            </p:nvSpPr>
            <p:spPr>
              <a:xfrm>
                <a:off x="7694307" y="7394976"/>
                <a:ext cx="5190576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파이썬 모듈 pykrx.stock을 이용,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KRX, NAVER 등에서 주가정보를 스크랩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종목별로 1일단위 주가정보와 시가총액 정보 추출 &amp; 병합</a:t>
                </a:r>
                <a:endParaRPr/>
              </a:p>
            </p:txBody>
          </p:sp>
          <p:pic>
            <p:nvPicPr>
              <p:cNvPr id="226" name="Google Shape;226;p7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8988668" y="5324304"/>
                <a:ext cx="2596662" cy="10891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7" name="Google Shape;227;p7" descr="텍스트이(가) 표시된 사진&#10;&#10;자동 생성된 설명"/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7713785" y="6493483"/>
                <a:ext cx="5175737" cy="8316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8" name="Google Shape;228;p7" descr="텍스트이(가) 표시된 사진&#10;&#10;자동 생성된 설명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0410092" y="4309979"/>
              <a:ext cx="5190392" cy="89038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9" name="Google Shape;229;p7"/>
          <p:cNvGrpSpPr/>
          <p:nvPr/>
        </p:nvGrpSpPr>
        <p:grpSpPr>
          <a:xfrm>
            <a:off x="2352782" y="5072607"/>
            <a:ext cx="13454153" cy="6199704"/>
            <a:chOff x="2411396" y="4764877"/>
            <a:chExt cx="13454153" cy="6199704"/>
          </a:xfrm>
        </p:grpSpPr>
        <p:grpSp>
          <p:nvGrpSpPr>
            <p:cNvPr id="230" name="Google Shape;230;p7"/>
            <p:cNvGrpSpPr/>
            <p:nvPr/>
          </p:nvGrpSpPr>
          <p:grpSpPr>
            <a:xfrm>
              <a:off x="2411396" y="4764877"/>
              <a:ext cx="13454153" cy="6199704"/>
              <a:chOff x="-490067" y="2156491"/>
              <a:chExt cx="6684078" cy="9658010"/>
            </a:xfrm>
          </p:grpSpPr>
          <p:pic>
            <p:nvPicPr>
              <p:cNvPr id="231" name="Google Shape;231;p7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-490067" y="2156491"/>
                <a:ext cx="6684078" cy="96580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2" name="Google Shape;232;p7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180952" y="4570994"/>
                <a:ext cx="3342039" cy="48290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33" name="Google Shape;233;p7"/>
            <p:cNvSpPr txBox="1"/>
            <p:nvPr/>
          </p:nvSpPr>
          <p:spPr>
            <a:xfrm>
              <a:off x="6885346" y="6283747"/>
              <a:ext cx="4389021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500">
                  <a:solidFill>
                    <a:srgbClr val="255994"/>
                  </a:solidFill>
                  <a:latin typeface="Arial"/>
                  <a:ea typeface="Arial"/>
                  <a:cs typeface="Arial"/>
                  <a:sym typeface="Arial"/>
                </a:rPr>
                <a:t>데이터 병합</a:t>
              </a:r>
              <a:endParaRPr/>
            </a:p>
          </p:txBody>
        </p:sp>
        <p:sp>
          <p:nvSpPr>
            <p:cNvPr id="234" name="Google Shape;234;p7"/>
            <p:cNvSpPr txBox="1"/>
            <p:nvPr/>
          </p:nvSpPr>
          <p:spPr>
            <a:xfrm>
              <a:off x="5821231" y="9013680"/>
              <a:ext cx="665596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일 단위로 재무제표 &amp; 주가지표 병합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5" name="Google Shape;235;p7" descr="텍스트이(가) 표시된 사진&#10;&#10;자동 생성된 설명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5750170" y="6748373"/>
              <a:ext cx="6714392" cy="21535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"/>
          <p:cNvSpPr txBox="1"/>
          <p:nvPr/>
        </p:nvSpPr>
        <p:spPr>
          <a:xfrm>
            <a:off x="1122337" y="2664295"/>
            <a:ext cx="13599687" cy="6878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데이터 쓰레기 값 제거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데이터 값 중 미표시(-)처리된 값 제거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사용할 데이터 선택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각 항목 시가 총액으로 나누기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학습용 데이터, 검증용 데이터 나누기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8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5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데이터 가공</a:t>
            </a:r>
            <a:endParaRPr sz="55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865856"/>
            <a:ext cx="15934209" cy="5795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8"/>
          <p:cNvSpPr txBox="1"/>
          <p:nvPr/>
        </p:nvSpPr>
        <p:spPr>
          <a:xfrm>
            <a:off x="8324297" y="1080868"/>
            <a:ext cx="878568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sz="21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1972999"/>
            <a:ext cx="15934209" cy="5795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6" name="Google Shape;246;p8"/>
          <p:cNvGraphicFramePr/>
          <p:nvPr/>
        </p:nvGraphicFramePr>
        <p:xfrm>
          <a:off x="5641730" y="2447192"/>
          <a:ext cx="11386700" cy="3939940"/>
        </p:xfrm>
        <a:graphic>
          <a:graphicData uri="http://schemas.openxmlformats.org/drawingml/2006/table">
            <a:tbl>
              <a:tblPr firstRow="1" bandRow="1">
                <a:noFill/>
                <a:tableStyleId>{7AF07E27-0FA4-49A4-A602-365A9B34C6BE}</a:tableStyleId>
              </a:tblPr>
              <a:tblGrid>
                <a:gridCol w="99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1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7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순서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분기 + 기업코드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유동자산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비유동자산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。。。</a:t>
                      </a:r>
                      <a:endParaRPr sz="1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시가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종가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시가총액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20183000020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227887463293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226382730762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9190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9340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260879929800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20183000020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227887463293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226382730762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9340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9170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256131579900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...</a:t>
                      </a:r>
                      <a:endParaRPr sz="1800" b="0" i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...</a:t>
                      </a:r>
                      <a:endParaRPr sz="1800" b="0" i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20190000020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223482121952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223274873371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9390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9420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263114447400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62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20190000020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223482121952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223274873371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9460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9390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262276503300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1237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20210008700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-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567238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20211378850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202599434388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195154645718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5690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5830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110732822090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247" name="Google Shape;247;p8"/>
          <p:cNvCxnSpPr/>
          <p:nvPr/>
        </p:nvCxnSpPr>
        <p:spPr>
          <a:xfrm rot="10800000" flipH="1">
            <a:off x="5646129" y="5660782"/>
            <a:ext cx="11386036" cy="14653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8" name="Google Shape;248;p8"/>
          <p:cNvCxnSpPr/>
          <p:nvPr/>
        </p:nvCxnSpPr>
        <p:spPr>
          <a:xfrm>
            <a:off x="5646128" y="5309087"/>
            <a:ext cx="11386036" cy="43964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9" name="Google Shape;249;p8"/>
          <p:cNvCxnSpPr/>
          <p:nvPr/>
        </p:nvCxnSpPr>
        <p:spPr>
          <a:xfrm>
            <a:off x="5642462" y="5290770"/>
            <a:ext cx="2" cy="38100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0" name="Google Shape;250;p8"/>
          <p:cNvCxnSpPr/>
          <p:nvPr/>
        </p:nvCxnSpPr>
        <p:spPr>
          <a:xfrm>
            <a:off x="17028500" y="5364038"/>
            <a:ext cx="2" cy="322385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1" name="Google Shape;251;p8"/>
          <p:cNvCxnSpPr/>
          <p:nvPr/>
        </p:nvCxnSpPr>
        <p:spPr>
          <a:xfrm rot="10800000" flipH="1">
            <a:off x="17024838" y="5292874"/>
            <a:ext cx="533400" cy="258000"/>
          </a:xfrm>
          <a:prstGeom prst="curvedConnector3">
            <a:avLst>
              <a:gd name="adj1" fmla="val 50000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2" name="Google Shape;252;p8"/>
          <p:cNvSpPr txBox="1"/>
          <p:nvPr/>
        </p:nvSpPr>
        <p:spPr>
          <a:xfrm>
            <a:off x="17220466" y="5556004"/>
            <a:ext cx="7063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제거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"/>
          <p:cNvSpPr txBox="1"/>
          <p:nvPr/>
        </p:nvSpPr>
        <p:spPr>
          <a:xfrm>
            <a:off x="1122337" y="2664295"/>
            <a:ext cx="13599687" cy="6878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데이터 쓰레기 값 제거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사용할 데이터 선택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ko-KR" sz="2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연결재무제표 지표 중 사용할 지표 선택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- </a:t>
            </a:r>
            <a:r>
              <a:rPr lang="ko-K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주가지표 중 시가, 시가총액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각 항목 시가 총액으로 나누기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학습용 데이터, 검증용 데이터 나누기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9"/>
          <p:cNvSpPr txBox="1"/>
          <p:nvPr/>
        </p:nvSpPr>
        <p:spPr>
          <a:xfrm>
            <a:off x="1175752" y="939811"/>
            <a:ext cx="14687028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5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데이터 가공</a:t>
            </a:r>
            <a:endParaRPr sz="55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865856"/>
            <a:ext cx="15934209" cy="57953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9"/>
          <p:cNvSpPr txBox="1"/>
          <p:nvPr/>
        </p:nvSpPr>
        <p:spPr>
          <a:xfrm>
            <a:off x="8324297" y="1080868"/>
            <a:ext cx="878568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sz="2100">
              <a:solidFill>
                <a:srgbClr val="2559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5994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752" y="1972999"/>
            <a:ext cx="15934209" cy="5795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3" name="Google Shape;263;p9"/>
          <p:cNvGraphicFramePr/>
          <p:nvPr/>
        </p:nvGraphicFramePr>
        <p:xfrm>
          <a:off x="5641730" y="2447192"/>
          <a:ext cx="11386700" cy="3219625"/>
        </p:xfrm>
        <a:graphic>
          <a:graphicData uri="http://schemas.openxmlformats.org/drawingml/2006/table">
            <a:tbl>
              <a:tblPr firstRow="1" bandRow="1">
                <a:noFill/>
                <a:tableStyleId>{7AF07E27-0FA4-49A4-A602-365A9B34C6BE}</a:tableStyleId>
              </a:tblPr>
              <a:tblGrid>
                <a:gridCol w="99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1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7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순서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분기 + 기업코드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유동자산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비유동자산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。。。</a:t>
                      </a:r>
                      <a:endParaRPr sz="1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시가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종가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시가총액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20183000020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227887463293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226382730762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9190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9340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260879929800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20183000020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227887463293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226382730762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9340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9170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256131579900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...</a:t>
                      </a:r>
                      <a:endParaRPr sz="1800" b="0" i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...</a:t>
                      </a:r>
                      <a:endParaRPr sz="1800" b="0" i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20190000020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223482121952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223274873371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9390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9420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263114447400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62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20190000020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223482121952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223274873371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9460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9390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262276503300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551147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20211378850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202599434388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195154645718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5690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5830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110732822090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64" name="Google Shape;264;p9"/>
          <p:cNvCxnSpPr/>
          <p:nvPr/>
        </p:nvCxnSpPr>
        <p:spPr>
          <a:xfrm>
            <a:off x="13456628" y="5675435"/>
            <a:ext cx="923191" cy="14654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9"/>
          <p:cNvCxnSpPr/>
          <p:nvPr/>
        </p:nvCxnSpPr>
        <p:spPr>
          <a:xfrm>
            <a:off x="13412667" y="2436932"/>
            <a:ext cx="923191" cy="4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p9"/>
          <p:cNvCxnSpPr/>
          <p:nvPr/>
        </p:nvCxnSpPr>
        <p:spPr>
          <a:xfrm>
            <a:off x="15240731" y="2433272"/>
            <a:ext cx="29309" cy="3253153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7" name="Google Shape;267;p9"/>
          <p:cNvCxnSpPr/>
          <p:nvPr/>
        </p:nvCxnSpPr>
        <p:spPr>
          <a:xfrm>
            <a:off x="17013847" y="2433270"/>
            <a:ext cx="29309" cy="3253152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8" name="Google Shape;268;p9"/>
          <p:cNvCxnSpPr/>
          <p:nvPr/>
        </p:nvCxnSpPr>
        <p:spPr>
          <a:xfrm>
            <a:off x="13438308" y="2433272"/>
            <a:ext cx="29309" cy="3253153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9" name="Google Shape;269;p9"/>
          <p:cNvCxnSpPr/>
          <p:nvPr/>
        </p:nvCxnSpPr>
        <p:spPr>
          <a:xfrm>
            <a:off x="14317539" y="2433271"/>
            <a:ext cx="29309" cy="3253153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0" name="Google Shape;270;p9"/>
          <p:cNvCxnSpPr/>
          <p:nvPr/>
        </p:nvCxnSpPr>
        <p:spPr>
          <a:xfrm>
            <a:off x="6668231" y="2433272"/>
            <a:ext cx="29309" cy="3253153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1" name="Google Shape;271;p9"/>
          <p:cNvCxnSpPr/>
          <p:nvPr/>
        </p:nvCxnSpPr>
        <p:spPr>
          <a:xfrm>
            <a:off x="10639423" y="2418617"/>
            <a:ext cx="29309" cy="3253153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" name="Google Shape;272;p9"/>
          <p:cNvCxnSpPr/>
          <p:nvPr/>
        </p:nvCxnSpPr>
        <p:spPr>
          <a:xfrm rot="10800000" flipH="1">
            <a:off x="6686551" y="5660782"/>
            <a:ext cx="3971191" cy="43961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3" name="Google Shape;273;p9"/>
          <p:cNvCxnSpPr/>
          <p:nvPr/>
        </p:nvCxnSpPr>
        <p:spPr>
          <a:xfrm>
            <a:off x="15259050" y="5675435"/>
            <a:ext cx="1773114" cy="14654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4" name="Google Shape;274;p9"/>
          <p:cNvCxnSpPr/>
          <p:nvPr/>
        </p:nvCxnSpPr>
        <p:spPr>
          <a:xfrm>
            <a:off x="6686550" y="2436936"/>
            <a:ext cx="3971191" cy="1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5" name="Google Shape;275;p9"/>
          <p:cNvCxnSpPr/>
          <p:nvPr/>
        </p:nvCxnSpPr>
        <p:spPr>
          <a:xfrm>
            <a:off x="15259050" y="2480896"/>
            <a:ext cx="1773114" cy="14654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276" name="Google Shape;276;p9"/>
          <p:cNvGraphicFramePr/>
          <p:nvPr/>
        </p:nvGraphicFramePr>
        <p:xfrm>
          <a:off x="6520961" y="6579576"/>
          <a:ext cx="10504775" cy="3220205"/>
        </p:xfrm>
        <a:graphic>
          <a:graphicData uri="http://schemas.openxmlformats.org/drawingml/2006/table">
            <a:tbl>
              <a:tblPr firstRow="1" bandRow="1">
                <a:noFill/>
                <a:tableStyleId>{7AF07E27-0FA4-49A4-A602-365A9B34C6BE}</a:tableStyleId>
              </a:tblPr>
              <a:tblGrid>
                <a:gridCol w="99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순서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분기 + 기업코드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유동자산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자산총계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。。。</a:t>
                      </a:r>
                      <a:endParaRPr sz="1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시가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시가총액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20183000020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227887463293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142711779500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9190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260879929800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20183000020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227887463293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142711779500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9340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256131579900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...</a:t>
                      </a:r>
                      <a:endParaRPr sz="1800" b="0" i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...</a:t>
                      </a:r>
                      <a:endParaRPr sz="1800" b="0" i="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20190000020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223482121952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148788683342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9390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263114447400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62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20190000020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223482121952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148788683342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u="none" strike="noStrike" cap="none"/>
                        <a:t>9460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262276503300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551147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20211378850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202599434388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195154645718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ko-KR" sz="1800" b="0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5690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ko-KR" sz="1800" b="0" i="0" u="none" strike="noStrike" cap="none"/>
                        <a:t>110732822090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77" name="Google Shape;277;p9"/>
          <p:cNvCxnSpPr/>
          <p:nvPr/>
        </p:nvCxnSpPr>
        <p:spPr>
          <a:xfrm flipH="1">
            <a:off x="11506197" y="5887914"/>
            <a:ext cx="8794" cy="518745"/>
          </a:xfrm>
          <a:prstGeom prst="straightConnector1">
            <a:avLst/>
          </a:prstGeom>
          <a:noFill/>
          <a:ln w="57150" cap="flat" cmpd="sng">
            <a:solidFill>
              <a:srgbClr val="9D65C9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1279</Words>
  <Application>Microsoft Office PowerPoint</Application>
  <PresentationFormat>사용자 지정</PresentationFormat>
  <Paragraphs>627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Malgun Gothic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전 병국</cp:lastModifiedBy>
  <cp:revision>3</cp:revision>
  <dcterms:created xsi:type="dcterms:W3CDTF">2021-12-01T16:53:49Z</dcterms:created>
  <dcterms:modified xsi:type="dcterms:W3CDTF">2021-12-15T14:45:56Z</dcterms:modified>
</cp:coreProperties>
</file>