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2"/>
  </p:notesMasterIdLst>
  <p:sldIdLst>
    <p:sldId id="256" r:id="rId3"/>
    <p:sldId id="257" r:id="rId4"/>
    <p:sldId id="258" r:id="rId5"/>
    <p:sldId id="292" r:id="rId6"/>
    <p:sldId id="296" r:id="rId7"/>
    <p:sldId id="295" r:id="rId8"/>
    <p:sldId id="297" r:id="rId9"/>
    <p:sldId id="261" r:id="rId10"/>
    <p:sldId id="29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A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10" autoAdjust="0"/>
  </p:normalViewPr>
  <p:slideViewPr>
    <p:cSldViewPr snapToGrid="0" showGuides="1">
      <p:cViewPr varScale="1">
        <p:scale>
          <a:sx n="69" d="100"/>
          <a:sy n="69" d="100"/>
        </p:scale>
        <p:origin x="75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21506-E7AF-4701-BDB3-878A93893EBC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50DB5-9035-416F-9A0C-E53125E295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177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0DB5-9035-416F-9A0C-E53125E295C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277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15FB-CC51-4495-921B-48AC07192475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190F-E7F0-4E37-9861-6A26B2B561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2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15FB-CC51-4495-921B-48AC07192475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190F-E7F0-4E37-9861-6A26B2B561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69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15FB-CC51-4495-921B-48AC07192475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190F-E7F0-4E37-9861-6A26B2B561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63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15FB-CC51-4495-921B-48AC07192475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190F-E7F0-4E37-9861-6A26B2B561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25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15FB-CC51-4495-921B-48AC07192475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190F-E7F0-4E37-9861-6A26B2B561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1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15FB-CC51-4495-921B-48AC07192475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190F-E7F0-4E37-9861-6A26B2B561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21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15FB-CC51-4495-921B-48AC07192475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190F-E7F0-4E37-9861-6A26B2B561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24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15FB-CC51-4495-921B-48AC07192475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190F-E7F0-4E37-9861-6A26B2B561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11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15FB-CC51-4495-921B-48AC07192475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190F-E7F0-4E37-9861-6A26B2B561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95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15FB-CC51-4495-921B-48AC07192475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190F-E7F0-4E37-9861-6A26B2B561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63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15FB-CC51-4495-921B-48AC07192475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190F-E7F0-4E37-9861-6A26B2B561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55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115FB-CC51-4495-921B-48AC07192475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6190F-E7F0-4E37-9861-6A26B2B5618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 dirty="0"/>
          </a:p>
        </p:txBody>
      </p:sp>
    </p:spTree>
    <p:extLst>
      <p:ext uri="{BB962C8B-B14F-4D97-AF65-F5344CB8AC3E}">
        <p14:creationId xmlns:p14="http://schemas.microsoft.com/office/powerpoint/2010/main" val="154506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7d195523061f1c0bbd9d495056f6756baae99e8e5eccdb0B69E8BECE2F25FA34DA9A3791886F1952D5C6B90E974387B5DDCCBCEBC70127B5F7576CBB260879D9064EC41CFD6AF7F7958B54E7616B7D1ACFF694983D84E03CDCC7BF51094A37502078CAE91607CF5CB75EEE68D8B4A139266D7F907B7339335B5782CF8D48DCE0F7FA41C1C4951B4B5D6CE70B5D56BF6869B566C3227A46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2" y="-1"/>
            <a:ext cx="12199622" cy="68757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 descr="e7d195523061f1c0e47ffc70844bb6f75fcb03b75858c49c480C64385E58A9406A784D96DFB0659D141F23C21B5D92CEF93DE268DCD659DE2284C54467FC4D0C40898BA465CB317FBA32D1D63CA472647FD4A79118919FAE3E38B85F62050A8EA630ECDC6995FFBDDD78D2D3E888F4E086519FD56723EEF81F0C3F1F562D4F2BA6864FEE349F5E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1591">
            <a:off x="-442730" y="2919736"/>
            <a:ext cx="4272695" cy="5364273"/>
          </a:xfrm>
          <a:prstGeom prst="rect">
            <a:avLst/>
          </a:prstGeom>
        </p:spPr>
      </p:pic>
      <p:pic>
        <p:nvPicPr>
          <p:cNvPr id="8" name="图片 7" descr="e7d195523061f1c0e47ffc70844bb6f75fcb03b75858c49c480C64385E58A9406A784D96DFB0659D141F23C21B5D92CEF93DE268DCD659DE2284C54467FC4D0C40898BA465CB317FBA32D1D63CA472647FD4A79118919FAE3E38B85F62050A8EA630ECDC6995FFBDDD78D2D3E888F4E086519FD56723EEF81F0C3F1F562D4F2BA6864FEE349F5E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41591">
            <a:off x="8354413" y="-1187923"/>
            <a:ext cx="4272695" cy="5364273"/>
          </a:xfrm>
          <a:prstGeom prst="rect">
            <a:avLst/>
          </a:prstGeom>
        </p:spPr>
      </p:pic>
      <p:sp>
        <p:nvSpPr>
          <p:cNvPr id="10" name="文本框 9" descr="e7d195523061f1c0e47ffc70844bb6f75fcb03b75858c49c480C64385E58A9406A784D96DFB0659D141F23C21B5D92CEF93DE268DCD659DE2284C54467FC4D0C40898BA465CB317FBA32D1D63CA4726462398BE2C3E8C50DFA8B6EB42BA65841761B40159A2980760C941597A91A8B07ACF0E727C261B16758F3EBC6F937F2C40167AF4C42C526D9"/>
          <p:cNvSpPr txBox="1"/>
          <p:nvPr/>
        </p:nvSpPr>
        <p:spPr>
          <a:xfrm>
            <a:off x="1919118" y="2066463"/>
            <a:ext cx="82445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云盾网力</a:t>
            </a:r>
            <a:endParaRPr lang="en-US" altLang="zh-CN" sz="6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  <a:r>
              <a:rPr lang="zh-CN" altLang="en-US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年总结</a:t>
            </a:r>
            <a:r>
              <a:rPr lang="en-US" altLang="zh-CN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r>
              <a:rPr lang="zh-CN" altLang="en-US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年计划</a:t>
            </a:r>
            <a:endParaRPr lang="en-US" altLang="zh-CN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组合 15" descr="e7d195523061f1c0e47ffc70844bb6f75fcb03b75858c49c480C64385E58A9406A784D96DFB0659D141F23C21B5D92CEF93DE268DCD659DE2284C54467FC4D0C40898BA465CB317FBA32D1D63CA472647FD4A79118919FAE3E38B85F62050A8EA630ECDC6995FFBDDD78D2D3E888F4E086519FD56723EEF81F0C3F1F562D4F2BA6864FEE349F5E55"/>
          <p:cNvGrpSpPr/>
          <p:nvPr/>
        </p:nvGrpSpPr>
        <p:grpSpPr>
          <a:xfrm>
            <a:off x="5354607" y="4461219"/>
            <a:ext cx="1522411" cy="439919"/>
            <a:chOff x="5340320" y="4025284"/>
            <a:chExt cx="1522411" cy="439919"/>
          </a:xfrm>
        </p:grpSpPr>
        <p:sp>
          <p:nvSpPr>
            <p:cNvPr id="11" name="圆角矩形 10" descr="e7d195523061f1c0e47ffc70844bb6f75fcb03b75858c49c480C64385E58A9406A784D96DFB0659D141F23C21B5D92CEF93DE268DCD659DE2284C54467FC4D0C40898BA465CB317FBA32D1D63CA4726462398BE2C3E8C50DFA8B6EB42BA65841761B40159A2980760C941597A91A8B07ACF0E727C261B16758F3EBC6F937F2C40167AF4C42C526D9"/>
            <p:cNvSpPr/>
            <p:nvPr/>
          </p:nvSpPr>
          <p:spPr>
            <a:xfrm>
              <a:off x="5340320" y="4025284"/>
              <a:ext cx="1522411" cy="4399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bg1"/>
                </a:solidFill>
              </a:endParaRPr>
            </a:p>
          </p:txBody>
        </p:sp>
        <p:sp>
          <p:nvSpPr>
            <p:cNvPr id="12" name="矩形 11" descr="e7d195523061f1c0e47ffc70844bb6f75fcb03b75858c49c480C64385E58A9406A784D96DFB0659D141F23C21B5D92CEF93DE268DCD659DE2284C54467FC4D0C40898BA465CB317FBA32D1D63CA4726462398BE2C3E8C50DFA8B6EB42BA65841761B40159A2980760C941597A91A8B07ACF0E727C261B16758F3EBC6F937F2C40167AF4C42C526D9"/>
            <p:cNvSpPr/>
            <p:nvPr/>
          </p:nvSpPr>
          <p:spPr>
            <a:xfrm>
              <a:off x="5563614" y="4091354"/>
              <a:ext cx="11721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r>
                <a:rPr lang="en-US" altLang="zh-CN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/>
                  <a:ea typeface="微软雅黑"/>
                  <a:cs typeface="微软雅黑"/>
                </a:rPr>
                <a:t>018.01.10</a:t>
              </a:r>
              <a:endPara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2" name="e7d195523061f1c0" descr="e7d195523061f1c0e47ffc70844bb6f75fcb03b75858c49c480C64385E58A9406A784D96DFB0659D141F23C21B5D92CEF93DE268DCD659DE2284C54467FC4D0C40898BA465CB317FBA32D1D63CA472647FD4A79118919FAE3E38B85F62050A8EA630ECDC6995FFBDDD78D2D3E888F4E086519FD56723EEF81F0C3F1F562D4F2BA6864FEE349F5E55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e7d195523061f1c0e47ffc70844bb6f75fcb03b75858c49c480C64385E58A9406A784D96DFB0659D141F23C21B5D92CEF93DE268DCD659DE2284C54467FC4D0C40898BA465CB317FBA32D1D63CA472647FD4A79118919FAE3E38B85F62050A8EA630ECDC6995FFBDDD78D2D3E888F4E086519FD56723EEF81F0C3F1F562D4F2BA6864FEE349F5E55</a:t>
            </a:r>
            <a:endParaRPr lang="zh-CN" altLang="en-US" sz="100"/>
          </a:p>
        </p:txBody>
      </p:sp>
      <p:grpSp>
        <p:nvGrpSpPr>
          <p:cNvPr id="17" name="组合 3"/>
          <p:cNvGrpSpPr/>
          <p:nvPr/>
        </p:nvGrpSpPr>
        <p:grpSpPr>
          <a:xfrm>
            <a:off x="8747618" y="6142061"/>
            <a:ext cx="3942634" cy="593725"/>
            <a:chOff x="12778" y="9486"/>
            <a:chExt cx="6209" cy="935"/>
          </a:xfrm>
        </p:grpSpPr>
        <p:sp>
          <p:nvSpPr>
            <p:cNvPr id="18" name="TextBox 12"/>
            <p:cNvSpPr txBox="1"/>
            <p:nvPr/>
          </p:nvSpPr>
          <p:spPr>
            <a:xfrm>
              <a:off x="12778" y="9949"/>
              <a:ext cx="5963" cy="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科技助力消防，安全创造价值</a:t>
              </a:r>
            </a:p>
          </p:txBody>
        </p:sp>
        <p:sp>
          <p:nvSpPr>
            <p:cNvPr id="19" name="TextBox 6"/>
            <p:cNvSpPr txBox="1"/>
            <p:nvPr/>
          </p:nvSpPr>
          <p:spPr>
            <a:xfrm>
              <a:off x="13654" y="9486"/>
              <a:ext cx="5333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kern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辽宁云盾网力科技有限公司</a:t>
              </a: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1" y="9526"/>
              <a:ext cx="788" cy="8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11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7d195523061f1c0bbd9d495056f6756baae99e8e5eccdb0B69E8BECE2F25FA34DA9A3791886F1952D5C6B90E974387B5DDCCBCEBC70127B5F7576CBB260879D9064EC41CFD6AF7F7958B54E7616B7D1ACFF694983D84E03CDCC7BF51094A37502078CAE91607CF5CB75EEE68D8B4A139266D7F907B7339335B5782CF8D48DCE0F7FA41C1C4951B4B5D6CE70B5D56BF6869B566C3227A46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2" y="13647"/>
            <a:ext cx="12199622" cy="68757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 descr="e7d195523061f1c0e47ffc70844bb6f75fcb03b75858c49c480C64385E58A9406A784D96DFB0659D141F23C21B5D92CEF93DE268DCD659DE2284C54467FC4D0C40898BA465CB317FBA32D1D63CA472647FD4A79118919FAE3E38B85F62050A8EA630ECDC6995FFBDDD78D2D3E888F4E086519FD56723EEF81F0C3F1F562D4F2BA6864FEE349F5E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55279">
            <a:off x="-1966487" y="-1436950"/>
            <a:ext cx="5814431" cy="7299888"/>
          </a:xfrm>
          <a:prstGeom prst="rect">
            <a:avLst/>
          </a:prstGeom>
        </p:spPr>
      </p:pic>
      <p:sp>
        <p:nvSpPr>
          <p:cNvPr id="6" name="文本框 5" descr="e7d195523061f1c0e47ffc70844bb6f75fcb03b75858c49c480C64385E58A9406A784D96DFB0659D141F23C21B5D92CEF93DE268DCD659DE2284C54467FC4D0C40898BA465CB317FBA32D1D63CA4726462398BE2C3E8C50DFA8B6EB42BA65841761B40159A2980760C941597A91A8B07ACF0E727C261B16758F3EBC6F937F2C40167AF4C42C526D9"/>
          <p:cNvSpPr txBox="1"/>
          <p:nvPr/>
        </p:nvSpPr>
        <p:spPr>
          <a:xfrm>
            <a:off x="2365761" y="3005614"/>
            <a:ext cx="31598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US" altLang="zh-CN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组合 36" descr="e7d195523061f1c0e47ffc70844bb6f75fcb03b75858c49c480C64385E58A9406A784D96DFB0659D141F23C21B5D92CEF93DE268DCD659DE2284C54467FC4D0C40898BA465CB317FBA32D1D63CA472647FD4A79118919FAE3E38B85F62050A8EA630ECDC6995FFBDDD78D2D3E888F4E086519FD56723EEF81F0C3F1F562D4F2BA6864FEE349F5E55"/>
          <p:cNvGrpSpPr/>
          <p:nvPr/>
        </p:nvGrpSpPr>
        <p:grpSpPr>
          <a:xfrm>
            <a:off x="6718299" y="2585332"/>
            <a:ext cx="4229101" cy="1859668"/>
            <a:chOff x="7502794" y="3192031"/>
            <a:chExt cx="2500191" cy="1220824"/>
          </a:xfrm>
        </p:grpSpPr>
        <p:grpSp>
          <p:nvGrpSpPr>
            <p:cNvPr id="28" name="组合 27" descr="e7d195523061f1c0e47ffc70844bb6f75fcb03b75858c49c480C64385E58A9406A784D96DFB0659D141F23C21B5D92CEF93DE268DCD659DE2284C54467FC4D0C40898BA465CB317FBA32D1D63CA4726462398BE2C3E8C50D45645F49C1B7B171B5CA5D2DF34906CE36CC222DB16B5A64766B794DADC6678E7BCE0C11BBF334CBA0A9342E4D841886"/>
            <p:cNvGrpSpPr/>
            <p:nvPr/>
          </p:nvGrpSpPr>
          <p:grpSpPr>
            <a:xfrm>
              <a:off x="7502794" y="3192031"/>
              <a:ext cx="2500191" cy="457200"/>
              <a:chOff x="7502793" y="1537855"/>
              <a:chExt cx="2500190" cy="457200"/>
            </a:xfrm>
          </p:grpSpPr>
          <p:sp>
            <p:nvSpPr>
              <p:cNvPr id="29" name="圆角矩形 28"/>
              <p:cNvSpPr/>
              <p:nvPr/>
            </p:nvSpPr>
            <p:spPr>
              <a:xfrm>
                <a:off x="7502793" y="1537855"/>
                <a:ext cx="2500190" cy="4572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400" b="1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7783488" y="1603982"/>
                <a:ext cx="1702213" cy="3030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 smtClean="0">
                    <a:latin typeface="微软雅黑"/>
                    <a:ea typeface="微软雅黑"/>
                    <a:cs typeface="微软雅黑"/>
                  </a:rPr>
                  <a:t>一</a:t>
                </a:r>
                <a:r>
                  <a:rPr lang="en-US" altLang="zh-CN" sz="2400" b="1" dirty="0" smtClean="0">
                    <a:latin typeface="微软雅黑"/>
                    <a:ea typeface="微软雅黑"/>
                    <a:cs typeface="微软雅黑"/>
                  </a:rPr>
                  <a:t> </a:t>
                </a:r>
                <a:r>
                  <a:rPr lang="zh-CN" altLang="en-US" sz="2400" b="1" dirty="0" smtClean="0">
                    <a:latin typeface="微软雅黑"/>
                    <a:ea typeface="微软雅黑"/>
                    <a:cs typeface="微软雅黑"/>
                  </a:rPr>
                  <a:t>2</a:t>
                </a:r>
                <a:r>
                  <a:rPr lang="en-US" altLang="zh-CN" sz="2400" b="1" dirty="0" smtClean="0">
                    <a:latin typeface="微软雅黑"/>
                    <a:ea typeface="微软雅黑"/>
                    <a:cs typeface="微软雅黑"/>
                  </a:rPr>
                  <a:t>017</a:t>
                </a:r>
                <a:r>
                  <a:rPr lang="zh-CN" altLang="en-US" sz="2400" b="1" dirty="0" smtClean="0">
                    <a:latin typeface="微软雅黑"/>
                    <a:ea typeface="微软雅黑"/>
                    <a:cs typeface="微软雅黑"/>
                  </a:rPr>
                  <a:t>年工作总结</a:t>
                </a:r>
                <a:endParaRPr lang="en-US" altLang="zh-CN" sz="2400" b="1" dirty="0"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grpSp>
          <p:nvGrpSpPr>
            <p:cNvPr id="31" name="组合 30" descr="e7d195523061f1c0e47ffc70844bb6f75fcb03b75858c49c480C64385E58A9406A784D96DFB0659D141F23C21B5D92CEF93DE268DCD659DE2284C54467FC4D0C40898BA465CB317FBA32D1D63CA4726462398BE2C3E8C50D45645F49C1B7B171B5CA5D2DF34906CE36CC222DB16B5A64766B794DADC6678E7BCE0C11BBF334CBA0A9342E4D841886"/>
            <p:cNvGrpSpPr/>
            <p:nvPr/>
          </p:nvGrpSpPr>
          <p:grpSpPr>
            <a:xfrm>
              <a:off x="7502794" y="3955655"/>
              <a:ext cx="2500191" cy="457200"/>
              <a:chOff x="7502793" y="1537855"/>
              <a:chExt cx="2500190" cy="457200"/>
            </a:xfrm>
          </p:grpSpPr>
          <p:sp>
            <p:nvSpPr>
              <p:cNvPr id="32" name="圆角矩形 31"/>
              <p:cNvSpPr/>
              <p:nvPr/>
            </p:nvSpPr>
            <p:spPr>
              <a:xfrm>
                <a:off x="7502793" y="1537855"/>
                <a:ext cx="2500190" cy="4572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400" b="1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7783488" y="1603982"/>
                <a:ext cx="1702213" cy="3030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latin typeface="微软雅黑"/>
                    <a:ea typeface="微软雅黑"/>
                    <a:cs typeface="微软雅黑"/>
                  </a:rPr>
                  <a:t>二</a:t>
                </a:r>
                <a:r>
                  <a:rPr lang="en-US" altLang="zh-CN" sz="2400" b="1" dirty="0" smtClean="0">
                    <a:latin typeface="微软雅黑"/>
                    <a:ea typeface="微软雅黑"/>
                    <a:cs typeface="微软雅黑"/>
                  </a:rPr>
                  <a:t> </a:t>
                </a:r>
                <a:r>
                  <a:rPr lang="zh-CN" altLang="en-US" sz="2400" b="1" dirty="0" smtClean="0">
                    <a:latin typeface="微软雅黑"/>
                    <a:ea typeface="微软雅黑"/>
                    <a:cs typeface="微软雅黑"/>
                  </a:rPr>
                  <a:t>2</a:t>
                </a:r>
                <a:r>
                  <a:rPr lang="en-US" altLang="zh-CN" sz="2400" b="1" dirty="0" smtClean="0">
                    <a:latin typeface="微软雅黑"/>
                    <a:ea typeface="微软雅黑"/>
                    <a:cs typeface="微软雅黑"/>
                  </a:rPr>
                  <a:t>018</a:t>
                </a:r>
                <a:r>
                  <a:rPr lang="zh-CN" altLang="en-US" sz="2400" b="1" dirty="0" smtClean="0">
                    <a:latin typeface="微软雅黑"/>
                    <a:ea typeface="微软雅黑"/>
                    <a:cs typeface="微软雅黑"/>
                  </a:rPr>
                  <a:t>年工作计划</a:t>
                </a:r>
                <a:endParaRPr lang="en-US" altLang="zh-CN" sz="2400" b="1" dirty="0">
                  <a:latin typeface="微软雅黑"/>
                  <a:ea typeface="微软雅黑"/>
                  <a:cs typeface="微软雅黑"/>
                </a:endParaRPr>
              </a:p>
            </p:txBody>
          </p:sp>
        </p:grpSp>
      </p:grpSp>
      <p:sp>
        <p:nvSpPr>
          <p:cNvPr id="2" name="e7d195523061f1c0" descr="e7d195523061f1c0e47ffc70844bb6f75fcb03b75858c49c480C64385E58A9406A784D96DFB0659D141F23C21B5D92CEF93DE268DCD659DE2284C54467FC4D0C40898BA465CB317FBA32D1D63CA472647FD4A79118919FAE3E38B85F62050A8EA630ECDC6995FFBDDD78D2D3E888F4E086519FD56723EEF81F0C3F1F562D4F2BA6864FEE349F5E55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e7d195523061f1c0e47ffc70844bb6f75fcb03b75858c49c480C64385E58A9406A784D96DFB0659D141F23C21B5D92CEF93DE268DCD659DE2284C54467FC4D0C40898BA465CB317FBA32D1D63CA472647FD4A79118919FAE3E38B85F62050A8EA630ECDC6995FFBDDD78D2D3E888F4E086519FD56723EEF81F0C3F1F562D4F2BA6864FEE349F5E55</a:t>
            </a:r>
            <a:endParaRPr lang="zh-CN" altLang="en-US" sz="100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471" y="452461"/>
            <a:ext cx="500370" cy="5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8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7d195523061f1c0bbd9d495056f6756baae99e8e5eccdb0B69E8BECE2F25FA34DA9A3791886F1952D5C6B90E974387B5DDCCBCEBC70127B5F7576CBB260879D9064EC41CFD6AF7F7958B54E7616B7D1ACFF694983D84E03CDCC7BF51094A37502078CAE91607CF5CB75EEE68D8B4A139266D7F907B7339335B5782CF8D48DCE0F7FA41C1C4951B4B5D6CE70B5D56BF6869B566C3227A46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2" y="-1"/>
            <a:ext cx="12199622" cy="68757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 descr="e7d195523061f1c0e47ffc70844bb6f75fcb03b75858c49c480C64385E58A9406A784D96DFB0659D141F23C21B5D92CEF93DE268DCD659DE2284C54467FC4D0C40898BA465CB317FBA32D1D63CA472647FD4A79118919FAE3E38B85F62050A8EA630ECDC6995FFBDDD78D2D3E888F4E086519FD56723EEF81F0C3F1F562D4F2BA6864FEE349F5E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59834">
            <a:off x="4300964" y="-3021296"/>
            <a:ext cx="5814431" cy="7299888"/>
          </a:xfrm>
          <a:prstGeom prst="rect">
            <a:avLst/>
          </a:prstGeom>
        </p:spPr>
      </p:pic>
      <p:pic>
        <p:nvPicPr>
          <p:cNvPr id="6" name="图片 5" descr="e7d195523061f1c0e47ffc70844bb6f75fcb03b75858c49c480C64385E58A9406A784D96DFB0659D141F23C21B5D92CEF93DE268DCD659DE2284C54467FC4D0C40898BA465CB317FBA32D1D63CA472647FD4A79118919FAE3E38B85F62050A8EA630ECDC6995FFBDDD78D2D3E888F4E086519FD56723EEF81F0C3F1F562D4F2BA6864FEE349F5E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63339">
            <a:off x="7751250" y="1839528"/>
            <a:ext cx="5814431" cy="7299888"/>
          </a:xfrm>
          <a:prstGeom prst="rect">
            <a:avLst/>
          </a:prstGeom>
        </p:spPr>
      </p:pic>
      <p:sp>
        <p:nvSpPr>
          <p:cNvPr id="9" name="椭圆 8" descr="e7d195523061f1c0e47ffc70844bb6f75fcb03b75858c49c480C64385E58A9406A784D96DFB0659D141F23C21B5D92CEF93DE268DCD659DE2284C54467FC4D0C40898BA465CB317FBA32D1D63CA472647FD4A79118919FAE3E38B85F62050A8EA630ECDC6995FFBDDD78D2D3E888F4E086519FD56723EEF81F0C3F1F562D4F2BA6864FEE349F5E55"/>
          <p:cNvSpPr/>
          <p:nvPr/>
        </p:nvSpPr>
        <p:spPr>
          <a:xfrm>
            <a:off x="492816" y="5734050"/>
            <a:ext cx="843088" cy="843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reeform 300" descr="e7d195523061f1c0e47ffc70844bb6f75fcb03b75858c49c480C64385E58A9406A784D96DFB0659D141F23C21B5D92CEF93DE268DCD659DE2284C54467FC4D0C40898BA465CB317FBA32D1D63CA472647FD4A79118919FAE3E38B85F62050A8EA630ECDC6995FFBDDD78D2D3E888F4E086519FD56723EEF81F0C3F1F562D4F2BA6864FEE349F5E55"/>
          <p:cNvSpPr>
            <a:spLocks noEditPoints="1"/>
          </p:cNvSpPr>
          <p:nvPr/>
        </p:nvSpPr>
        <p:spPr bwMode="auto">
          <a:xfrm>
            <a:off x="708788" y="5949344"/>
            <a:ext cx="411143" cy="412500"/>
          </a:xfrm>
          <a:custGeom>
            <a:avLst/>
            <a:gdLst>
              <a:gd name="T0" fmla="*/ 114 w 128"/>
              <a:gd name="T1" fmla="*/ 29 h 128"/>
              <a:gd name="T2" fmla="*/ 112 w 128"/>
              <a:gd name="T3" fmla="*/ 8 h 128"/>
              <a:gd name="T4" fmla="*/ 24 w 128"/>
              <a:gd name="T5" fmla="*/ 0 h 128"/>
              <a:gd name="T6" fmla="*/ 16 w 128"/>
              <a:gd name="T7" fmla="*/ 27 h 128"/>
              <a:gd name="T8" fmla="*/ 2 w 128"/>
              <a:gd name="T9" fmla="*/ 45 h 128"/>
              <a:gd name="T10" fmla="*/ 0 w 128"/>
              <a:gd name="T11" fmla="*/ 56 h 128"/>
              <a:gd name="T12" fmla="*/ 12 w 128"/>
              <a:gd name="T13" fmla="*/ 68 h 128"/>
              <a:gd name="T14" fmla="*/ 20 w 128"/>
              <a:gd name="T15" fmla="*/ 128 h 128"/>
              <a:gd name="T16" fmla="*/ 116 w 128"/>
              <a:gd name="T17" fmla="*/ 120 h 128"/>
              <a:gd name="T18" fmla="*/ 116 w 128"/>
              <a:gd name="T19" fmla="*/ 68 h 128"/>
              <a:gd name="T20" fmla="*/ 128 w 128"/>
              <a:gd name="T21" fmla="*/ 52 h 128"/>
              <a:gd name="T22" fmla="*/ 104 w 128"/>
              <a:gd name="T23" fmla="*/ 8 h 128"/>
              <a:gd name="T24" fmla="*/ 24 w 128"/>
              <a:gd name="T25" fmla="*/ 24 h 128"/>
              <a:gd name="T26" fmla="*/ 24 w 128"/>
              <a:gd name="T27" fmla="*/ 8 h 128"/>
              <a:gd name="T28" fmla="*/ 41 w 128"/>
              <a:gd name="T29" fmla="*/ 60 h 128"/>
              <a:gd name="T30" fmla="*/ 40 w 128"/>
              <a:gd name="T31" fmla="*/ 32 h 128"/>
              <a:gd name="T32" fmla="*/ 41 w 128"/>
              <a:gd name="T33" fmla="*/ 60 h 128"/>
              <a:gd name="T34" fmla="*/ 62 w 128"/>
              <a:gd name="T35" fmla="*/ 32 h 128"/>
              <a:gd name="T36" fmla="*/ 45 w 128"/>
              <a:gd name="T37" fmla="*/ 60 h 128"/>
              <a:gd name="T38" fmla="*/ 66 w 128"/>
              <a:gd name="T39" fmla="*/ 32 h 128"/>
              <a:gd name="T40" fmla="*/ 83 w 128"/>
              <a:gd name="T41" fmla="*/ 60 h 128"/>
              <a:gd name="T42" fmla="*/ 66 w 128"/>
              <a:gd name="T43" fmla="*/ 32 h 128"/>
              <a:gd name="T44" fmla="*/ 88 w 128"/>
              <a:gd name="T45" fmla="*/ 32 h 128"/>
              <a:gd name="T46" fmla="*/ 87 w 128"/>
              <a:gd name="T47" fmla="*/ 60 h 128"/>
              <a:gd name="T48" fmla="*/ 8 w 128"/>
              <a:gd name="T49" fmla="*/ 56 h 128"/>
              <a:gd name="T50" fmla="*/ 9 w 128"/>
              <a:gd name="T51" fmla="*/ 50 h 128"/>
              <a:gd name="T52" fmla="*/ 24 w 128"/>
              <a:gd name="T53" fmla="*/ 32 h 128"/>
              <a:gd name="T54" fmla="*/ 19 w 128"/>
              <a:gd name="T55" fmla="*/ 60 h 128"/>
              <a:gd name="T56" fmla="*/ 8 w 128"/>
              <a:gd name="T57" fmla="*/ 56 h 128"/>
              <a:gd name="T58" fmla="*/ 50 w 128"/>
              <a:gd name="T59" fmla="*/ 120 h 128"/>
              <a:gd name="T60" fmla="*/ 80 w 128"/>
              <a:gd name="T61" fmla="*/ 80 h 128"/>
              <a:gd name="T62" fmla="*/ 108 w 128"/>
              <a:gd name="T63" fmla="*/ 120 h 128"/>
              <a:gd name="T64" fmla="*/ 84 w 128"/>
              <a:gd name="T65" fmla="*/ 80 h 128"/>
              <a:gd name="T66" fmla="*/ 50 w 128"/>
              <a:gd name="T67" fmla="*/ 76 h 128"/>
              <a:gd name="T68" fmla="*/ 46 w 128"/>
              <a:gd name="T69" fmla="*/ 120 h 128"/>
              <a:gd name="T70" fmla="*/ 20 w 128"/>
              <a:gd name="T71" fmla="*/ 68 h 128"/>
              <a:gd name="T72" fmla="*/ 108 w 128"/>
              <a:gd name="T73" fmla="*/ 120 h 128"/>
              <a:gd name="T74" fmla="*/ 116 w 128"/>
              <a:gd name="T75" fmla="*/ 60 h 128"/>
              <a:gd name="T76" fmla="*/ 93 w 128"/>
              <a:gd name="T77" fmla="*/ 32 h 128"/>
              <a:gd name="T78" fmla="*/ 104 w 128"/>
              <a:gd name="T79" fmla="*/ 32 h 128"/>
              <a:gd name="T80" fmla="*/ 119 w 128"/>
              <a:gd name="T81" fmla="*/ 50 h 128"/>
              <a:gd name="T82" fmla="*/ 120 w 128"/>
              <a:gd name="T83" fmla="*/ 5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8" h="128">
                <a:moveTo>
                  <a:pt x="126" y="45"/>
                </a:moveTo>
                <a:cubicBezTo>
                  <a:pt x="114" y="29"/>
                  <a:pt x="114" y="29"/>
                  <a:pt x="114" y="29"/>
                </a:cubicBezTo>
                <a:cubicBezTo>
                  <a:pt x="113" y="28"/>
                  <a:pt x="113" y="28"/>
                  <a:pt x="112" y="27"/>
                </a:cubicBezTo>
                <a:cubicBezTo>
                  <a:pt x="112" y="8"/>
                  <a:pt x="112" y="8"/>
                  <a:pt x="112" y="8"/>
                </a:cubicBezTo>
                <a:cubicBezTo>
                  <a:pt x="112" y="4"/>
                  <a:pt x="108" y="0"/>
                  <a:pt x="10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6" y="4"/>
                  <a:pt x="16" y="8"/>
                </a:cubicBezTo>
                <a:cubicBezTo>
                  <a:pt x="16" y="27"/>
                  <a:pt x="16" y="27"/>
                  <a:pt x="16" y="27"/>
                </a:cubicBezTo>
                <a:cubicBezTo>
                  <a:pt x="15" y="28"/>
                  <a:pt x="15" y="28"/>
                  <a:pt x="14" y="29"/>
                </a:cubicBezTo>
                <a:cubicBezTo>
                  <a:pt x="2" y="45"/>
                  <a:pt x="2" y="45"/>
                  <a:pt x="2" y="45"/>
                </a:cubicBezTo>
                <a:cubicBezTo>
                  <a:pt x="1" y="47"/>
                  <a:pt x="0" y="49"/>
                  <a:pt x="0" y="52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3"/>
                  <a:pt x="5" y="68"/>
                  <a:pt x="12" y="68"/>
                </a:cubicBezTo>
                <a:cubicBezTo>
                  <a:pt x="12" y="68"/>
                  <a:pt x="12" y="68"/>
                  <a:pt x="12" y="68"/>
                </a:cubicBezTo>
                <a:cubicBezTo>
                  <a:pt x="12" y="120"/>
                  <a:pt x="12" y="120"/>
                  <a:pt x="12" y="120"/>
                </a:cubicBezTo>
                <a:cubicBezTo>
                  <a:pt x="12" y="124"/>
                  <a:pt x="16" y="128"/>
                  <a:pt x="20" y="128"/>
                </a:cubicBezTo>
                <a:cubicBezTo>
                  <a:pt x="108" y="128"/>
                  <a:pt x="108" y="128"/>
                  <a:pt x="108" y="128"/>
                </a:cubicBezTo>
                <a:cubicBezTo>
                  <a:pt x="112" y="128"/>
                  <a:pt x="116" y="124"/>
                  <a:pt x="116" y="120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23" y="68"/>
                  <a:pt x="128" y="63"/>
                  <a:pt x="128" y="56"/>
                </a:cubicBezTo>
                <a:cubicBezTo>
                  <a:pt x="128" y="52"/>
                  <a:pt x="128" y="52"/>
                  <a:pt x="128" y="52"/>
                </a:cubicBezTo>
                <a:cubicBezTo>
                  <a:pt x="128" y="49"/>
                  <a:pt x="127" y="47"/>
                  <a:pt x="126" y="45"/>
                </a:cubicBezTo>
                <a:close/>
                <a:moveTo>
                  <a:pt x="104" y="8"/>
                </a:moveTo>
                <a:cubicBezTo>
                  <a:pt x="104" y="24"/>
                  <a:pt x="104" y="24"/>
                  <a:pt x="10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8"/>
                  <a:pt x="24" y="8"/>
                  <a:pt x="24" y="8"/>
                </a:cubicBezTo>
                <a:lnTo>
                  <a:pt x="104" y="8"/>
                </a:lnTo>
                <a:close/>
                <a:moveTo>
                  <a:pt x="41" y="60"/>
                </a:moveTo>
                <a:cubicBezTo>
                  <a:pt x="24" y="60"/>
                  <a:pt x="24" y="60"/>
                  <a:pt x="24" y="60"/>
                </a:cubicBezTo>
                <a:cubicBezTo>
                  <a:pt x="40" y="32"/>
                  <a:pt x="40" y="32"/>
                  <a:pt x="40" y="32"/>
                </a:cubicBezTo>
                <a:cubicBezTo>
                  <a:pt x="49" y="32"/>
                  <a:pt x="49" y="32"/>
                  <a:pt x="49" y="32"/>
                </a:cubicBezTo>
                <a:lnTo>
                  <a:pt x="41" y="60"/>
                </a:lnTo>
                <a:close/>
                <a:moveTo>
                  <a:pt x="53" y="32"/>
                </a:moveTo>
                <a:cubicBezTo>
                  <a:pt x="62" y="32"/>
                  <a:pt x="62" y="32"/>
                  <a:pt x="62" y="32"/>
                </a:cubicBezTo>
                <a:cubicBezTo>
                  <a:pt x="62" y="60"/>
                  <a:pt x="62" y="60"/>
                  <a:pt x="62" y="60"/>
                </a:cubicBezTo>
                <a:cubicBezTo>
                  <a:pt x="45" y="60"/>
                  <a:pt x="45" y="60"/>
                  <a:pt x="45" y="60"/>
                </a:cubicBezTo>
                <a:lnTo>
                  <a:pt x="53" y="32"/>
                </a:lnTo>
                <a:close/>
                <a:moveTo>
                  <a:pt x="66" y="32"/>
                </a:moveTo>
                <a:cubicBezTo>
                  <a:pt x="75" y="32"/>
                  <a:pt x="75" y="32"/>
                  <a:pt x="75" y="32"/>
                </a:cubicBezTo>
                <a:cubicBezTo>
                  <a:pt x="83" y="60"/>
                  <a:pt x="83" y="60"/>
                  <a:pt x="83" y="60"/>
                </a:cubicBezTo>
                <a:cubicBezTo>
                  <a:pt x="66" y="60"/>
                  <a:pt x="66" y="60"/>
                  <a:pt x="66" y="60"/>
                </a:cubicBezTo>
                <a:lnTo>
                  <a:pt x="66" y="32"/>
                </a:lnTo>
                <a:close/>
                <a:moveTo>
                  <a:pt x="79" y="32"/>
                </a:moveTo>
                <a:cubicBezTo>
                  <a:pt x="88" y="32"/>
                  <a:pt x="88" y="32"/>
                  <a:pt x="88" y="32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87" y="60"/>
                  <a:pt x="87" y="60"/>
                  <a:pt x="87" y="60"/>
                </a:cubicBezTo>
                <a:lnTo>
                  <a:pt x="79" y="32"/>
                </a:lnTo>
                <a:close/>
                <a:moveTo>
                  <a:pt x="8" y="56"/>
                </a:moveTo>
                <a:cubicBezTo>
                  <a:pt x="8" y="52"/>
                  <a:pt x="8" y="52"/>
                  <a:pt x="8" y="52"/>
                </a:cubicBezTo>
                <a:cubicBezTo>
                  <a:pt x="8" y="51"/>
                  <a:pt x="8" y="50"/>
                  <a:pt x="9" y="50"/>
                </a:cubicBezTo>
                <a:cubicBezTo>
                  <a:pt x="21" y="34"/>
                  <a:pt x="21" y="34"/>
                  <a:pt x="21" y="34"/>
                </a:cubicBezTo>
                <a:cubicBezTo>
                  <a:pt x="22" y="33"/>
                  <a:pt x="23" y="32"/>
                  <a:pt x="24" y="32"/>
                </a:cubicBezTo>
                <a:cubicBezTo>
                  <a:pt x="35" y="32"/>
                  <a:pt x="35" y="32"/>
                  <a:pt x="35" y="32"/>
                </a:cubicBezTo>
                <a:cubicBezTo>
                  <a:pt x="19" y="60"/>
                  <a:pt x="19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0" y="60"/>
                  <a:pt x="8" y="58"/>
                  <a:pt x="8" y="56"/>
                </a:cubicBezTo>
                <a:close/>
                <a:moveTo>
                  <a:pt x="80" y="120"/>
                </a:moveTo>
                <a:cubicBezTo>
                  <a:pt x="50" y="120"/>
                  <a:pt x="50" y="120"/>
                  <a:pt x="50" y="120"/>
                </a:cubicBezTo>
                <a:cubicBezTo>
                  <a:pt x="50" y="80"/>
                  <a:pt x="50" y="80"/>
                  <a:pt x="50" y="80"/>
                </a:cubicBezTo>
                <a:cubicBezTo>
                  <a:pt x="80" y="80"/>
                  <a:pt x="80" y="80"/>
                  <a:pt x="80" y="80"/>
                </a:cubicBezTo>
                <a:lnTo>
                  <a:pt x="80" y="120"/>
                </a:lnTo>
                <a:close/>
                <a:moveTo>
                  <a:pt x="108" y="120"/>
                </a:moveTo>
                <a:cubicBezTo>
                  <a:pt x="84" y="120"/>
                  <a:pt x="84" y="120"/>
                  <a:pt x="84" y="120"/>
                </a:cubicBezTo>
                <a:cubicBezTo>
                  <a:pt x="84" y="80"/>
                  <a:pt x="84" y="80"/>
                  <a:pt x="84" y="80"/>
                </a:cubicBezTo>
                <a:cubicBezTo>
                  <a:pt x="84" y="78"/>
                  <a:pt x="82" y="76"/>
                  <a:pt x="80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48" y="76"/>
                  <a:pt x="46" y="78"/>
                  <a:pt x="46" y="80"/>
                </a:cubicBezTo>
                <a:cubicBezTo>
                  <a:pt x="46" y="120"/>
                  <a:pt x="46" y="120"/>
                  <a:pt x="46" y="120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0" y="68"/>
                  <a:pt x="20" y="68"/>
                  <a:pt x="20" y="68"/>
                </a:cubicBezTo>
                <a:cubicBezTo>
                  <a:pt x="108" y="68"/>
                  <a:pt x="108" y="68"/>
                  <a:pt x="108" y="68"/>
                </a:cubicBezTo>
                <a:lnTo>
                  <a:pt x="108" y="120"/>
                </a:lnTo>
                <a:close/>
                <a:moveTo>
                  <a:pt x="120" y="56"/>
                </a:moveTo>
                <a:cubicBezTo>
                  <a:pt x="120" y="58"/>
                  <a:pt x="118" y="60"/>
                  <a:pt x="116" y="60"/>
                </a:cubicBezTo>
                <a:cubicBezTo>
                  <a:pt x="109" y="60"/>
                  <a:pt x="109" y="60"/>
                  <a:pt x="109" y="60"/>
                </a:cubicBezTo>
                <a:cubicBezTo>
                  <a:pt x="93" y="32"/>
                  <a:pt x="93" y="32"/>
                  <a:pt x="93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5" y="32"/>
                  <a:pt x="106" y="33"/>
                  <a:pt x="107" y="34"/>
                </a:cubicBezTo>
                <a:cubicBezTo>
                  <a:pt x="119" y="50"/>
                  <a:pt x="119" y="50"/>
                  <a:pt x="119" y="50"/>
                </a:cubicBezTo>
                <a:cubicBezTo>
                  <a:pt x="120" y="50"/>
                  <a:pt x="120" y="51"/>
                  <a:pt x="120" y="52"/>
                </a:cubicBezTo>
                <a:lnTo>
                  <a:pt x="120" y="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" name="矩形 11" descr="e7d195523061f1c0e47ffc70844bb6f75fcb03b75858c49c480C64385E58A9406A784D96DFB0659D141F23C21B5D92CEF93DE268DCD659DE2284C54467FC4D0C40898BA465CB317FBA32D1D63CA472647FD4A79118919FAE3E38B85F62050A8EA630ECDC6995FFBDDD78D2D3E888F4E086519FD56723EEF81F0C3F1F562D4F2BA6864FEE349F5E55"/>
          <p:cNvSpPr/>
          <p:nvPr/>
        </p:nvSpPr>
        <p:spPr>
          <a:xfrm>
            <a:off x="1551876" y="6025544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2</a:t>
            </a: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017</a:t>
            </a: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年总结 </a:t>
            </a: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- 1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e7d195523061f1c0" descr="e7d195523061f1c0e47ffc70844bb6f75fcb03b75858c49c480C64385E58A9406A784D96DFB0659D141F23C21B5D92CEF93DE268DCD659DE2284C54467FC4D0C40898BA465CB317FBA32D1D63CA472647FD4A79118919FAE3E38B85F62050A8EA630ECDC6995FFBDDD78D2D3E888F4E086519FD56723EEF81F0C3F1F562D4F2BA6864FEE349F5E55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e7d195523061f1c0e47ffc70844bb6f75fcb03b75858c49c480C64385E58A9406A784D96DFB0659D141F23C21B5D92CEF93DE268DCD659DE2284C54467FC4D0C40898BA465CB317FBA32D1D63CA472647FD4A79118919FAE3E38B85F62050A8EA630ECDC6995FFBDDD78D2D3E888F4E086519FD56723EEF81F0C3F1F562D4F2BA6864FEE349F5E55</a:t>
            </a:r>
            <a:endParaRPr lang="zh-CN" altLang="en-US" sz="100"/>
          </a:p>
        </p:txBody>
      </p:sp>
      <p:sp>
        <p:nvSpPr>
          <p:cNvPr id="3" name="文本框 2"/>
          <p:cNvSpPr txBox="1"/>
          <p:nvPr/>
        </p:nvSpPr>
        <p:spPr>
          <a:xfrm>
            <a:off x="-7622" y="161994"/>
            <a:ext cx="12192000" cy="5701561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 rtlCol="0" anchor="ctr" anchorCtr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云盾网力</a:t>
            </a:r>
            <a:r>
              <a:rPr kumimoji="1" lang="zh-CN" altLang="zh-CN" dirty="0" smtClean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017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年产品研发目标基本完成，品牌形象及推广工作有一定进步，市场推进与既定目标存在较大差距，新客户开发能力严重缺乏。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indent="457200">
              <a:lnSpc>
                <a:spcPct val="150000"/>
              </a:lnSpc>
            </a:pP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2018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年将把以下内容为工作重点。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产品研发：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完成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3C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用户信息传输装置研发、生产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扩大消控主机适配能力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优化各产品线功能和体验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围绕社会单位、监管部门、技术服务机构三大用户群体打造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云盾开放性消防物联网平台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和应用平台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市场推进：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以推进高新消防示范区项目、大连地铁项目、广东粤海酒店项目为主要业务目标。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加强已有用户粘性、提升云盾用户价值、增强用户满意度。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积极营销新客户、建立成熟的营销、实施、售后跟踪闭环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indent="457200">
              <a:lnSpc>
                <a:spcPct val="150000"/>
              </a:lnSpc>
            </a:pP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0" indent="457200">
              <a:lnSpc>
                <a:spcPct val="150000"/>
              </a:lnSpc>
            </a:pPr>
            <a:endParaRPr lang="en-US" altLang="zh-CN" sz="9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18702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7d195523061f1c0bbd9d495056f6756baae99e8e5eccdb0B69E8BECE2F25FA34DA9A3791886F1952D5C6B90E974387B5DDCCBCEBC70127B5F7576CBB260879D9064EC41CFD6AF7F7958B54E7616B7D1ACFF694983D84E03CDCC7BF51094A37502078CAE91607CF5CB75EEE68D8B4A139266D7F907B7339335B5782CF8D48DCE0F7FA41C1C4951B4B5D6CE70B5D56BF6869B566C3227A46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18" y="-17793"/>
            <a:ext cx="12199622" cy="68757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 descr="e7d195523061f1c0e47ffc70844bb6f75fcb03b75858c49c480C64385E58A9406A784D96DFB0659D141F23C21B5D92CEF93DE268DCD659DE2284C54467FC4D0C40898BA465CB317FBA32D1D63CA472647FD4A79118919FAE3E38B85F62050A8EA630ECDC6995FFBDDD78D2D3E888F4E086519FD56723EEF81F0C3F1F562D4F2BA6864FEE349F5E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59834">
            <a:off x="4300964" y="-3021296"/>
            <a:ext cx="5814431" cy="7299888"/>
          </a:xfrm>
          <a:prstGeom prst="rect">
            <a:avLst/>
          </a:prstGeom>
        </p:spPr>
      </p:pic>
      <p:pic>
        <p:nvPicPr>
          <p:cNvPr id="6" name="图片 5" descr="e7d195523061f1c0e47ffc70844bb6f75fcb03b75858c49c480C64385E58A9406A784D96DFB0659D141F23C21B5D92CEF93DE268DCD659DE2284C54467FC4D0C40898BA465CB317FBA32D1D63CA472647FD4A79118919FAE3E38B85F62050A8EA630ECDC6995FFBDDD78D2D3E888F4E086519FD56723EEF81F0C3F1F562D4F2BA6864FEE349F5E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63339">
            <a:off x="7751250" y="1839528"/>
            <a:ext cx="5814431" cy="7299888"/>
          </a:xfrm>
          <a:prstGeom prst="rect">
            <a:avLst/>
          </a:prstGeom>
        </p:spPr>
      </p:pic>
      <p:sp>
        <p:nvSpPr>
          <p:cNvPr id="9" name="椭圆 8" descr="e7d195523061f1c0e47ffc70844bb6f75fcb03b75858c49c480C64385E58A9406A784D96DFB0659D141F23C21B5D92CEF93DE268DCD659DE2284C54467FC4D0C40898BA465CB317FBA32D1D63CA472647FD4A79118919FAE3E38B85F62050A8EA630ECDC6995FFBDDD78D2D3E888F4E086519FD56723EEF81F0C3F1F562D4F2BA6864FEE349F5E55"/>
          <p:cNvSpPr/>
          <p:nvPr/>
        </p:nvSpPr>
        <p:spPr>
          <a:xfrm>
            <a:off x="492816" y="5734050"/>
            <a:ext cx="843088" cy="843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reeform 300" descr="e7d195523061f1c0e47ffc70844bb6f75fcb03b75858c49c480C64385E58A9406A784D96DFB0659D141F23C21B5D92CEF93DE268DCD659DE2284C54467FC4D0C40898BA465CB317FBA32D1D63CA472647FD4A79118919FAE3E38B85F62050A8EA630ECDC6995FFBDDD78D2D3E888F4E086519FD56723EEF81F0C3F1F562D4F2BA6864FEE349F5E55"/>
          <p:cNvSpPr>
            <a:spLocks noEditPoints="1"/>
          </p:cNvSpPr>
          <p:nvPr/>
        </p:nvSpPr>
        <p:spPr bwMode="auto">
          <a:xfrm>
            <a:off x="708788" y="5949344"/>
            <a:ext cx="411143" cy="412500"/>
          </a:xfrm>
          <a:custGeom>
            <a:avLst/>
            <a:gdLst>
              <a:gd name="T0" fmla="*/ 114 w 128"/>
              <a:gd name="T1" fmla="*/ 29 h 128"/>
              <a:gd name="T2" fmla="*/ 112 w 128"/>
              <a:gd name="T3" fmla="*/ 8 h 128"/>
              <a:gd name="T4" fmla="*/ 24 w 128"/>
              <a:gd name="T5" fmla="*/ 0 h 128"/>
              <a:gd name="T6" fmla="*/ 16 w 128"/>
              <a:gd name="T7" fmla="*/ 27 h 128"/>
              <a:gd name="T8" fmla="*/ 2 w 128"/>
              <a:gd name="T9" fmla="*/ 45 h 128"/>
              <a:gd name="T10" fmla="*/ 0 w 128"/>
              <a:gd name="T11" fmla="*/ 56 h 128"/>
              <a:gd name="T12" fmla="*/ 12 w 128"/>
              <a:gd name="T13" fmla="*/ 68 h 128"/>
              <a:gd name="T14" fmla="*/ 20 w 128"/>
              <a:gd name="T15" fmla="*/ 128 h 128"/>
              <a:gd name="T16" fmla="*/ 116 w 128"/>
              <a:gd name="T17" fmla="*/ 120 h 128"/>
              <a:gd name="T18" fmla="*/ 116 w 128"/>
              <a:gd name="T19" fmla="*/ 68 h 128"/>
              <a:gd name="T20" fmla="*/ 128 w 128"/>
              <a:gd name="T21" fmla="*/ 52 h 128"/>
              <a:gd name="T22" fmla="*/ 104 w 128"/>
              <a:gd name="T23" fmla="*/ 8 h 128"/>
              <a:gd name="T24" fmla="*/ 24 w 128"/>
              <a:gd name="T25" fmla="*/ 24 h 128"/>
              <a:gd name="T26" fmla="*/ 24 w 128"/>
              <a:gd name="T27" fmla="*/ 8 h 128"/>
              <a:gd name="T28" fmla="*/ 41 w 128"/>
              <a:gd name="T29" fmla="*/ 60 h 128"/>
              <a:gd name="T30" fmla="*/ 40 w 128"/>
              <a:gd name="T31" fmla="*/ 32 h 128"/>
              <a:gd name="T32" fmla="*/ 41 w 128"/>
              <a:gd name="T33" fmla="*/ 60 h 128"/>
              <a:gd name="T34" fmla="*/ 62 w 128"/>
              <a:gd name="T35" fmla="*/ 32 h 128"/>
              <a:gd name="T36" fmla="*/ 45 w 128"/>
              <a:gd name="T37" fmla="*/ 60 h 128"/>
              <a:gd name="T38" fmla="*/ 66 w 128"/>
              <a:gd name="T39" fmla="*/ 32 h 128"/>
              <a:gd name="T40" fmla="*/ 83 w 128"/>
              <a:gd name="T41" fmla="*/ 60 h 128"/>
              <a:gd name="T42" fmla="*/ 66 w 128"/>
              <a:gd name="T43" fmla="*/ 32 h 128"/>
              <a:gd name="T44" fmla="*/ 88 w 128"/>
              <a:gd name="T45" fmla="*/ 32 h 128"/>
              <a:gd name="T46" fmla="*/ 87 w 128"/>
              <a:gd name="T47" fmla="*/ 60 h 128"/>
              <a:gd name="T48" fmla="*/ 8 w 128"/>
              <a:gd name="T49" fmla="*/ 56 h 128"/>
              <a:gd name="T50" fmla="*/ 9 w 128"/>
              <a:gd name="T51" fmla="*/ 50 h 128"/>
              <a:gd name="T52" fmla="*/ 24 w 128"/>
              <a:gd name="T53" fmla="*/ 32 h 128"/>
              <a:gd name="T54" fmla="*/ 19 w 128"/>
              <a:gd name="T55" fmla="*/ 60 h 128"/>
              <a:gd name="T56" fmla="*/ 8 w 128"/>
              <a:gd name="T57" fmla="*/ 56 h 128"/>
              <a:gd name="T58" fmla="*/ 50 w 128"/>
              <a:gd name="T59" fmla="*/ 120 h 128"/>
              <a:gd name="T60" fmla="*/ 80 w 128"/>
              <a:gd name="T61" fmla="*/ 80 h 128"/>
              <a:gd name="T62" fmla="*/ 108 w 128"/>
              <a:gd name="T63" fmla="*/ 120 h 128"/>
              <a:gd name="T64" fmla="*/ 84 w 128"/>
              <a:gd name="T65" fmla="*/ 80 h 128"/>
              <a:gd name="T66" fmla="*/ 50 w 128"/>
              <a:gd name="T67" fmla="*/ 76 h 128"/>
              <a:gd name="T68" fmla="*/ 46 w 128"/>
              <a:gd name="T69" fmla="*/ 120 h 128"/>
              <a:gd name="T70" fmla="*/ 20 w 128"/>
              <a:gd name="T71" fmla="*/ 68 h 128"/>
              <a:gd name="T72" fmla="*/ 108 w 128"/>
              <a:gd name="T73" fmla="*/ 120 h 128"/>
              <a:gd name="T74" fmla="*/ 116 w 128"/>
              <a:gd name="T75" fmla="*/ 60 h 128"/>
              <a:gd name="T76" fmla="*/ 93 w 128"/>
              <a:gd name="T77" fmla="*/ 32 h 128"/>
              <a:gd name="T78" fmla="*/ 104 w 128"/>
              <a:gd name="T79" fmla="*/ 32 h 128"/>
              <a:gd name="T80" fmla="*/ 119 w 128"/>
              <a:gd name="T81" fmla="*/ 50 h 128"/>
              <a:gd name="T82" fmla="*/ 120 w 128"/>
              <a:gd name="T83" fmla="*/ 5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8" h="128">
                <a:moveTo>
                  <a:pt x="126" y="45"/>
                </a:moveTo>
                <a:cubicBezTo>
                  <a:pt x="114" y="29"/>
                  <a:pt x="114" y="29"/>
                  <a:pt x="114" y="29"/>
                </a:cubicBezTo>
                <a:cubicBezTo>
                  <a:pt x="113" y="28"/>
                  <a:pt x="113" y="28"/>
                  <a:pt x="112" y="27"/>
                </a:cubicBezTo>
                <a:cubicBezTo>
                  <a:pt x="112" y="8"/>
                  <a:pt x="112" y="8"/>
                  <a:pt x="112" y="8"/>
                </a:cubicBezTo>
                <a:cubicBezTo>
                  <a:pt x="112" y="4"/>
                  <a:pt x="108" y="0"/>
                  <a:pt x="10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6" y="4"/>
                  <a:pt x="16" y="8"/>
                </a:cubicBezTo>
                <a:cubicBezTo>
                  <a:pt x="16" y="27"/>
                  <a:pt x="16" y="27"/>
                  <a:pt x="16" y="27"/>
                </a:cubicBezTo>
                <a:cubicBezTo>
                  <a:pt x="15" y="28"/>
                  <a:pt x="15" y="28"/>
                  <a:pt x="14" y="29"/>
                </a:cubicBezTo>
                <a:cubicBezTo>
                  <a:pt x="2" y="45"/>
                  <a:pt x="2" y="45"/>
                  <a:pt x="2" y="45"/>
                </a:cubicBezTo>
                <a:cubicBezTo>
                  <a:pt x="1" y="47"/>
                  <a:pt x="0" y="49"/>
                  <a:pt x="0" y="52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3"/>
                  <a:pt x="5" y="68"/>
                  <a:pt x="12" y="68"/>
                </a:cubicBezTo>
                <a:cubicBezTo>
                  <a:pt x="12" y="68"/>
                  <a:pt x="12" y="68"/>
                  <a:pt x="12" y="68"/>
                </a:cubicBezTo>
                <a:cubicBezTo>
                  <a:pt x="12" y="120"/>
                  <a:pt x="12" y="120"/>
                  <a:pt x="12" y="120"/>
                </a:cubicBezTo>
                <a:cubicBezTo>
                  <a:pt x="12" y="124"/>
                  <a:pt x="16" y="128"/>
                  <a:pt x="20" y="128"/>
                </a:cubicBezTo>
                <a:cubicBezTo>
                  <a:pt x="108" y="128"/>
                  <a:pt x="108" y="128"/>
                  <a:pt x="108" y="128"/>
                </a:cubicBezTo>
                <a:cubicBezTo>
                  <a:pt x="112" y="128"/>
                  <a:pt x="116" y="124"/>
                  <a:pt x="116" y="120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23" y="68"/>
                  <a:pt x="128" y="63"/>
                  <a:pt x="128" y="56"/>
                </a:cubicBezTo>
                <a:cubicBezTo>
                  <a:pt x="128" y="52"/>
                  <a:pt x="128" y="52"/>
                  <a:pt x="128" y="52"/>
                </a:cubicBezTo>
                <a:cubicBezTo>
                  <a:pt x="128" y="49"/>
                  <a:pt x="127" y="47"/>
                  <a:pt x="126" y="45"/>
                </a:cubicBezTo>
                <a:close/>
                <a:moveTo>
                  <a:pt x="104" y="8"/>
                </a:moveTo>
                <a:cubicBezTo>
                  <a:pt x="104" y="24"/>
                  <a:pt x="104" y="24"/>
                  <a:pt x="10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8"/>
                  <a:pt x="24" y="8"/>
                  <a:pt x="24" y="8"/>
                </a:cubicBezTo>
                <a:lnTo>
                  <a:pt x="104" y="8"/>
                </a:lnTo>
                <a:close/>
                <a:moveTo>
                  <a:pt x="41" y="60"/>
                </a:moveTo>
                <a:cubicBezTo>
                  <a:pt x="24" y="60"/>
                  <a:pt x="24" y="60"/>
                  <a:pt x="24" y="60"/>
                </a:cubicBezTo>
                <a:cubicBezTo>
                  <a:pt x="40" y="32"/>
                  <a:pt x="40" y="32"/>
                  <a:pt x="40" y="32"/>
                </a:cubicBezTo>
                <a:cubicBezTo>
                  <a:pt x="49" y="32"/>
                  <a:pt x="49" y="32"/>
                  <a:pt x="49" y="32"/>
                </a:cubicBezTo>
                <a:lnTo>
                  <a:pt x="41" y="60"/>
                </a:lnTo>
                <a:close/>
                <a:moveTo>
                  <a:pt x="53" y="32"/>
                </a:moveTo>
                <a:cubicBezTo>
                  <a:pt x="62" y="32"/>
                  <a:pt x="62" y="32"/>
                  <a:pt x="62" y="32"/>
                </a:cubicBezTo>
                <a:cubicBezTo>
                  <a:pt x="62" y="60"/>
                  <a:pt x="62" y="60"/>
                  <a:pt x="62" y="60"/>
                </a:cubicBezTo>
                <a:cubicBezTo>
                  <a:pt x="45" y="60"/>
                  <a:pt x="45" y="60"/>
                  <a:pt x="45" y="60"/>
                </a:cubicBezTo>
                <a:lnTo>
                  <a:pt x="53" y="32"/>
                </a:lnTo>
                <a:close/>
                <a:moveTo>
                  <a:pt x="66" y="32"/>
                </a:moveTo>
                <a:cubicBezTo>
                  <a:pt x="75" y="32"/>
                  <a:pt x="75" y="32"/>
                  <a:pt x="75" y="32"/>
                </a:cubicBezTo>
                <a:cubicBezTo>
                  <a:pt x="83" y="60"/>
                  <a:pt x="83" y="60"/>
                  <a:pt x="83" y="60"/>
                </a:cubicBezTo>
                <a:cubicBezTo>
                  <a:pt x="66" y="60"/>
                  <a:pt x="66" y="60"/>
                  <a:pt x="66" y="60"/>
                </a:cubicBezTo>
                <a:lnTo>
                  <a:pt x="66" y="32"/>
                </a:lnTo>
                <a:close/>
                <a:moveTo>
                  <a:pt x="79" y="32"/>
                </a:moveTo>
                <a:cubicBezTo>
                  <a:pt x="88" y="32"/>
                  <a:pt x="88" y="32"/>
                  <a:pt x="88" y="32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87" y="60"/>
                  <a:pt x="87" y="60"/>
                  <a:pt x="87" y="60"/>
                </a:cubicBezTo>
                <a:lnTo>
                  <a:pt x="79" y="32"/>
                </a:lnTo>
                <a:close/>
                <a:moveTo>
                  <a:pt x="8" y="56"/>
                </a:moveTo>
                <a:cubicBezTo>
                  <a:pt x="8" y="52"/>
                  <a:pt x="8" y="52"/>
                  <a:pt x="8" y="52"/>
                </a:cubicBezTo>
                <a:cubicBezTo>
                  <a:pt x="8" y="51"/>
                  <a:pt x="8" y="50"/>
                  <a:pt x="9" y="50"/>
                </a:cubicBezTo>
                <a:cubicBezTo>
                  <a:pt x="21" y="34"/>
                  <a:pt x="21" y="34"/>
                  <a:pt x="21" y="34"/>
                </a:cubicBezTo>
                <a:cubicBezTo>
                  <a:pt x="22" y="33"/>
                  <a:pt x="23" y="32"/>
                  <a:pt x="24" y="32"/>
                </a:cubicBezTo>
                <a:cubicBezTo>
                  <a:pt x="35" y="32"/>
                  <a:pt x="35" y="32"/>
                  <a:pt x="35" y="32"/>
                </a:cubicBezTo>
                <a:cubicBezTo>
                  <a:pt x="19" y="60"/>
                  <a:pt x="19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0" y="60"/>
                  <a:pt x="8" y="58"/>
                  <a:pt x="8" y="56"/>
                </a:cubicBezTo>
                <a:close/>
                <a:moveTo>
                  <a:pt x="80" y="120"/>
                </a:moveTo>
                <a:cubicBezTo>
                  <a:pt x="50" y="120"/>
                  <a:pt x="50" y="120"/>
                  <a:pt x="50" y="120"/>
                </a:cubicBezTo>
                <a:cubicBezTo>
                  <a:pt x="50" y="80"/>
                  <a:pt x="50" y="80"/>
                  <a:pt x="50" y="80"/>
                </a:cubicBezTo>
                <a:cubicBezTo>
                  <a:pt x="80" y="80"/>
                  <a:pt x="80" y="80"/>
                  <a:pt x="80" y="80"/>
                </a:cubicBezTo>
                <a:lnTo>
                  <a:pt x="80" y="120"/>
                </a:lnTo>
                <a:close/>
                <a:moveTo>
                  <a:pt x="108" y="120"/>
                </a:moveTo>
                <a:cubicBezTo>
                  <a:pt x="84" y="120"/>
                  <a:pt x="84" y="120"/>
                  <a:pt x="84" y="120"/>
                </a:cubicBezTo>
                <a:cubicBezTo>
                  <a:pt x="84" y="80"/>
                  <a:pt x="84" y="80"/>
                  <a:pt x="84" y="80"/>
                </a:cubicBezTo>
                <a:cubicBezTo>
                  <a:pt x="84" y="78"/>
                  <a:pt x="82" y="76"/>
                  <a:pt x="80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48" y="76"/>
                  <a:pt x="46" y="78"/>
                  <a:pt x="46" y="80"/>
                </a:cubicBezTo>
                <a:cubicBezTo>
                  <a:pt x="46" y="120"/>
                  <a:pt x="46" y="120"/>
                  <a:pt x="46" y="120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0" y="68"/>
                  <a:pt x="20" y="68"/>
                  <a:pt x="20" y="68"/>
                </a:cubicBezTo>
                <a:cubicBezTo>
                  <a:pt x="108" y="68"/>
                  <a:pt x="108" y="68"/>
                  <a:pt x="108" y="68"/>
                </a:cubicBezTo>
                <a:lnTo>
                  <a:pt x="108" y="120"/>
                </a:lnTo>
                <a:close/>
                <a:moveTo>
                  <a:pt x="120" y="56"/>
                </a:moveTo>
                <a:cubicBezTo>
                  <a:pt x="120" y="58"/>
                  <a:pt x="118" y="60"/>
                  <a:pt x="116" y="60"/>
                </a:cubicBezTo>
                <a:cubicBezTo>
                  <a:pt x="109" y="60"/>
                  <a:pt x="109" y="60"/>
                  <a:pt x="109" y="60"/>
                </a:cubicBezTo>
                <a:cubicBezTo>
                  <a:pt x="93" y="32"/>
                  <a:pt x="93" y="32"/>
                  <a:pt x="93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5" y="32"/>
                  <a:pt x="106" y="33"/>
                  <a:pt x="107" y="34"/>
                </a:cubicBezTo>
                <a:cubicBezTo>
                  <a:pt x="119" y="50"/>
                  <a:pt x="119" y="50"/>
                  <a:pt x="119" y="50"/>
                </a:cubicBezTo>
                <a:cubicBezTo>
                  <a:pt x="120" y="50"/>
                  <a:pt x="120" y="51"/>
                  <a:pt x="120" y="52"/>
                </a:cubicBezTo>
                <a:lnTo>
                  <a:pt x="120" y="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" name="矩形 11" descr="e7d195523061f1c0e47ffc70844bb6f75fcb03b75858c49c480C64385E58A9406A784D96DFB0659D141F23C21B5D92CEF93DE268DCD659DE2284C54467FC4D0C40898BA465CB317FBA32D1D63CA472647FD4A79118919FAE3E38B85F62050A8EA630ECDC6995FFBDDD78D2D3E888F4E086519FD56723EEF81F0C3F1F562D4F2BA6864FEE349F5E55"/>
          <p:cNvSpPr/>
          <p:nvPr/>
        </p:nvSpPr>
        <p:spPr>
          <a:xfrm>
            <a:off x="1551876" y="6025544"/>
            <a:ext cx="1794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2</a:t>
            </a: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017</a:t>
            </a: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年总结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e7d195523061f1c0" descr="e7d195523061f1c0e47ffc70844bb6f75fcb03b75858c49c480C64385E58A9406A784D96DFB0659D141F23C21B5D92CEF93DE268DCD659DE2284C54467FC4D0C40898BA465CB317FBA32D1D63CA472647FD4A79118919FAE3E38B85F62050A8EA630ECDC6995FFBDDD78D2D3E888F4E086519FD56723EEF81F0C3F1F562D4F2BA6864FEE349F5E55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e7d195523061f1c0e47ffc70844bb6f75fcb03b75858c49c480C64385E58A9406A784D96DFB0659D141F23C21B5D92CEF93DE268DCD659DE2284C54467FC4D0C40898BA465CB317FBA32D1D63CA472647FD4A79118919FAE3E38B85F62050A8EA630ECDC6995FFBDDD78D2D3E888F4E086519FD56723EEF81F0C3F1F562D4F2BA6864FEE349F5E55</a:t>
            </a:r>
            <a:endParaRPr lang="zh-CN" altLang="en-US" sz="100"/>
          </a:p>
        </p:txBody>
      </p:sp>
      <p:sp>
        <p:nvSpPr>
          <p:cNvPr id="3" name="文本框 2"/>
          <p:cNvSpPr txBox="1"/>
          <p:nvPr/>
        </p:nvSpPr>
        <p:spPr>
          <a:xfrm>
            <a:off x="-7618" y="1052775"/>
            <a:ext cx="12192000" cy="4524315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 rtlCol="0" anchor="ctr" anchorCtr="0">
            <a:spAutoFit/>
          </a:bodyPr>
          <a:lstStyle/>
          <a:p>
            <a:pPr indent="457200">
              <a:lnSpc>
                <a:spcPct val="200000"/>
              </a:lnSpc>
            </a:pPr>
            <a:r>
              <a:rPr kumimoji="1" lang="en-US" altLang="zh-CN" b="1" dirty="0" smtClean="0">
                <a:latin typeface="微软雅黑"/>
                <a:ea typeface="微软雅黑"/>
                <a:cs typeface="微软雅黑"/>
              </a:rPr>
              <a:t>2017</a:t>
            </a:r>
            <a:r>
              <a:rPr kumimoji="1" lang="zh-CN" altLang="en-US" b="1" dirty="0" smtClean="0">
                <a:latin typeface="微软雅黑"/>
                <a:ea typeface="微软雅黑"/>
                <a:cs typeface="微软雅黑"/>
              </a:rPr>
              <a:t>年研发部门取得的主要工作成绩：</a:t>
            </a:r>
            <a:endParaRPr kumimoji="1" lang="en-US" altLang="zh-CN" b="1" dirty="0" smtClean="0">
              <a:latin typeface="微软雅黑"/>
              <a:ea typeface="微软雅黑"/>
              <a:cs typeface="微软雅黑"/>
            </a:endParaRP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完成新产品线“云盾精灵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—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独立式火灾报警系统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”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的产品研发与上线。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完成水系统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液位、压力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)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、安全用电系统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剩余电流、温度、电流强度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)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的实时监测预警功能。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完成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APP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于第三方视频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系统集成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的功能。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完成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NFC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电子标签签到功能。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完成既定的监管端监控大屏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UI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及交互的重新设计和产品升级功能。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成功实现云盾数据平台与公安内网数据平台的接入。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重新设计的云盾智慧消防平台和监管端系统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PC+APP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完成主体功能，正在进行内部测试和优化。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152" y="345949"/>
            <a:ext cx="500370" cy="5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8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7d195523061f1c0bbd9d495056f6756baae99e8e5eccdb0B69E8BECE2F25FA34DA9A3791886F1952D5C6B90E974387B5DDCCBCEBC70127B5F7576CBB260879D9064EC41CFD6AF7F7958B54E7616B7D1ACFF694983D84E03CDCC7BF51094A37502078CAE91607CF5CB75EEE68D8B4A139266D7F907B7339335B5782CF8D48DCE0F7FA41C1C4951B4B5D6CE70B5D56BF6869B566C3227A46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18" y="-17793"/>
            <a:ext cx="12199622" cy="68757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 descr="e7d195523061f1c0e47ffc70844bb6f75fcb03b75858c49c480C64385E58A9406A784D96DFB0659D141F23C21B5D92CEF93DE268DCD659DE2284C54467FC4D0C40898BA465CB317FBA32D1D63CA472647FD4A79118919FAE3E38B85F62050A8EA630ECDC6995FFBDDD78D2D3E888F4E086519FD56723EEF81F0C3F1F562D4F2BA6864FEE349F5E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59834">
            <a:off x="4300964" y="-3021296"/>
            <a:ext cx="5814431" cy="7299888"/>
          </a:xfrm>
          <a:prstGeom prst="rect">
            <a:avLst/>
          </a:prstGeom>
        </p:spPr>
      </p:pic>
      <p:pic>
        <p:nvPicPr>
          <p:cNvPr id="6" name="图片 5" descr="e7d195523061f1c0e47ffc70844bb6f75fcb03b75858c49c480C64385E58A9406A784D96DFB0659D141F23C21B5D92CEF93DE268DCD659DE2284C54467FC4D0C40898BA465CB317FBA32D1D63CA472647FD4A79118919FAE3E38B85F62050A8EA630ECDC6995FFBDDD78D2D3E888F4E086519FD56723EEF81F0C3F1F562D4F2BA6864FEE349F5E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63339">
            <a:off x="7751250" y="1839528"/>
            <a:ext cx="5814431" cy="7299888"/>
          </a:xfrm>
          <a:prstGeom prst="rect">
            <a:avLst/>
          </a:prstGeom>
        </p:spPr>
      </p:pic>
      <p:sp>
        <p:nvSpPr>
          <p:cNvPr id="9" name="椭圆 8" descr="e7d195523061f1c0e47ffc70844bb6f75fcb03b75858c49c480C64385E58A9406A784D96DFB0659D141F23C21B5D92CEF93DE268DCD659DE2284C54467FC4D0C40898BA465CB317FBA32D1D63CA472647FD4A79118919FAE3E38B85F62050A8EA630ECDC6995FFBDDD78D2D3E888F4E086519FD56723EEF81F0C3F1F562D4F2BA6864FEE349F5E55"/>
          <p:cNvSpPr/>
          <p:nvPr/>
        </p:nvSpPr>
        <p:spPr>
          <a:xfrm>
            <a:off x="492816" y="5734050"/>
            <a:ext cx="843088" cy="843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reeform 300" descr="e7d195523061f1c0e47ffc70844bb6f75fcb03b75858c49c480C64385E58A9406A784D96DFB0659D141F23C21B5D92CEF93DE268DCD659DE2284C54467FC4D0C40898BA465CB317FBA32D1D63CA472647FD4A79118919FAE3E38B85F62050A8EA630ECDC6995FFBDDD78D2D3E888F4E086519FD56723EEF81F0C3F1F562D4F2BA6864FEE349F5E55"/>
          <p:cNvSpPr>
            <a:spLocks noEditPoints="1"/>
          </p:cNvSpPr>
          <p:nvPr/>
        </p:nvSpPr>
        <p:spPr bwMode="auto">
          <a:xfrm>
            <a:off x="708788" y="5949344"/>
            <a:ext cx="411143" cy="412500"/>
          </a:xfrm>
          <a:custGeom>
            <a:avLst/>
            <a:gdLst>
              <a:gd name="T0" fmla="*/ 114 w 128"/>
              <a:gd name="T1" fmla="*/ 29 h 128"/>
              <a:gd name="T2" fmla="*/ 112 w 128"/>
              <a:gd name="T3" fmla="*/ 8 h 128"/>
              <a:gd name="T4" fmla="*/ 24 w 128"/>
              <a:gd name="T5" fmla="*/ 0 h 128"/>
              <a:gd name="T6" fmla="*/ 16 w 128"/>
              <a:gd name="T7" fmla="*/ 27 h 128"/>
              <a:gd name="T8" fmla="*/ 2 w 128"/>
              <a:gd name="T9" fmla="*/ 45 h 128"/>
              <a:gd name="T10" fmla="*/ 0 w 128"/>
              <a:gd name="T11" fmla="*/ 56 h 128"/>
              <a:gd name="T12" fmla="*/ 12 w 128"/>
              <a:gd name="T13" fmla="*/ 68 h 128"/>
              <a:gd name="T14" fmla="*/ 20 w 128"/>
              <a:gd name="T15" fmla="*/ 128 h 128"/>
              <a:gd name="T16" fmla="*/ 116 w 128"/>
              <a:gd name="T17" fmla="*/ 120 h 128"/>
              <a:gd name="T18" fmla="*/ 116 w 128"/>
              <a:gd name="T19" fmla="*/ 68 h 128"/>
              <a:gd name="T20" fmla="*/ 128 w 128"/>
              <a:gd name="T21" fmla="*/ 52 h 128"/>
              <a:gd name="T22" fmla="*/ 104 w 128"/>
              <a:gd name="T23" fmla="*/ 8 h 128"/>
              <a:gd name="T24" fmla="*/ 24 w 128"/>
              <a:gd name="T25" fmla="*/ 24 h 128"/>
              <a:gd name="T26" fmla="*/ 24 w 128"/>
              <a:gd name="T27" fmla="*/ 8 h 128"/>
              <a:gd name="T28" fmla="*/ 41 w 128"/>
              <a:gd name="T29" fmla="*/ 60 h 128"/>
              <a:gd name="T30" fmla="*/ 40 w 128"/>
              <a:gd name="T31" fmla="*/ 32 h 128"/>
              <a:gd name="T32" fmla="*/ 41 w 128"/>
              <a:gd name="T33" fmla="*/ 60 h 128"/>
              <a:gd name="T34" fmla="*/ 62 w 128"/>
              <a:gd name="T35" fmla="*/ 32 h 128"/>
              <a:gd name="T36" fmla="*/ 45 w 128"/>
              <a:gd name="T37" fmla="*/ 60 h 128"/>
              <a:gd name="T38" fmla="*/ 66 w 128"/>
              <a:gd name="T39" fmla="*/ 32 h 128"/>
              <a:gd name="T40" fmla="*/ 83 w 128"/>
              <a:gd name="T41" fmla="*/ 60 h 128"/>
              <a:gd name="T42" fmla="*/ 66 w 128"/>
              <a:gd name="T43" fmla="*/ 32 h 128"/>
              <a:gd name="T44" fmla="*/ 88 w 128"/>
              <a:gd name="T45" fmla="*/ 32 h 128"/>
              <a:gd name="T46" fmla="*/ 87 w 128"/>
              <a:gd name="T47" fmla="*/ 60 h 128"/>
              <a:gd name="T48" fmla="*/ 8 w 128"/>
              <a:gd name="T49" fmla="*/ 56 h 128"/>
              <a:gd name="T50" fmla="*/ 9 w 128"/>
              <a:gd name="T51" fmla="*/ 50 h 128"/>
              <a:gd name="T52" fmla="*/ 24 w 128"/>
              <a:gd name="T53" fmla="*/ 32 h 128"/>
              <a:gd name="T54" fmla="*/ 19 w 128"/>
              <a:gd name="T55" fmla="*/ 60 h 128"/>
              <a:gd name="T56" fmla="*/ 8 w 128"/>
              <a:gd name="T57" fmla="*/ 56 h 128"/>
              <a:gd name="T58" fmla="*/ 50 w 128"/>
              <a:gd name="T59" fmla="*/ 120 h 128"/>
              <a:gd name="T60" fmla="*/ 80 w 128"/>
              <a:gd name="T61" fmla="*/ 80 h 128"/>
              <a:gd name="T62" fmla="*/ 108 w 128"/>
              <a:gd name="T63" fmla="*/ 120 h 128"/>
              <a:gd name="T64" fmla="*/ 84 w 128"/>
              <a:gd name="T65" fmla="*/ 80 h 128"/>
              <a:gd name="T66" fmla="*/ 50 w 128"/>
              <a:gd name="T67" fmla="*/ 76 h 128"/>
              <a:gd name="T68" fmla="*/ 46 w 128"/>
              <a:gd name="T69" fmla="*/ 120 h 128"/>
              <a:gd name="T70" fmla="*/ 20 w 128"/>
              <a:gd name="T71" fmla="*/ 68 h 128"/>
              <a:gd name="T72" fmla="*/ 108 w 128"/>
              <a:gd name="T73" fmla="*/ 120 h 128"/>
              <a:gd name="T74" fmla="*/ 116 w 128"/>
              <a:gd name="T75" fmla="*/ 60 h 128"/>
              <a:gd name="T76" fmla="*/ 93 w 128"/>
              <a:gd name="T77" fmla="*/ 32 h 128"/>
              <a:gd name="T78" fmla="*/ 104 w 128"/>
              <a:gd name="T79" fmla="*/ 32 h 128"/>
              <a:gd name="T80" fmla="*/ 119 w 128"/>
              <a:gd name="T81" fmla="*/ 50 h 128"/>
              <a:gd name="T82" fmla="*/ 120 w 128"/>
              <a:gd name="T83" fmla="*/ 5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8" h="128">
                <a:moveTo>
                  <a:pt x="126" y="45"/>
                </a:moveTo>
                <a:cubicBezTo>
                  <a:pt x="114" y="29"/>
                  <a:pt x="114" y="29"/>
                  <a:pt x="114" y="29"/>
                </a:cubicBezTo>
                <a:cubicBezTo>
                  <a:pt x="113" y="28"/>
                  <a:pt x="113" y="28"/>
                  <a:pt x="112" y="27"/>
                </a:cubicBezTo>
                <a:cubicBezTo>
                  <a:pt x="112" y="8"/>
                  <a:pt x="112" y="8"/>
                  <a:pt x="112" y="8"/>
                </a:cubicBezTo>
                <a:cubicBezTo>
                  <a:pt x="112" y="4"/>
                  <a:pt x="108" y="0"/>
                  <a:pt x="10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6" y="4"/>
                  <a:pt x="16" y="8"/>
                </a:cubicBezTo>
                <a:cubicBezTo>
                  <a:pt x="16" y="27"/>
                  <a:pt x="16" y="27"/>
                  <a:pt x="16" y="27"/>
                </a:cubicBezTo>
                <a:cubicBezTo>
                  <a:pt x="15" y="28"/>
                  <a:pt x="15" y="28"/>
                  <a:pt x="14" y="29"/>
                </a:cubicBezTo>
                <a:cubicBezTo>
                  <a:pt x="2" y="45"/>
                  <a:pt x="2" y="45"/>
                  <a:pt x="2" y="45"/>
                </a:cubicBezTo>
                <a:cubicBezTo>
                  <a:pt x="1" y="47"/>
                  <a:pt x="0" y="49"/>
                  <a:pt x="0" y="52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3"/>
                  <a:pt x="5" y="68"/>
                  <a:pt x="12" y="68"/>
                </a:cubicBezTo>
                <a:cubicBezTo>
                  <a:pt x="12" y="68"/>
                  <a:pt x="12" y="68"/>
                  <a:pt x="12" y="68"/>
                </a:cubicBezTo>
                <a:cubicBezTo>
                  <a:pt x="12" y="120"/>
                  <a:pt x="12" y="120"/>
                  <a:pt x="12" y="120"/>
                </a:cubicBezTo>
                <a:cubicBezTo>
                  <a:pt x="12" y="124"/>
                  <a:pt x="16" y="128"/>
                  <a:pt x="20" y="128"/>
                </a:cubicBezTo>
                <a:cubicBezTo>
                  <a:pt x="108" y="128"/>
                  <a:pt x="108" y="128"/>
                  <a:pt x="108" y="128"/>
                </a:cubicBezTo>
                <a:cubicBezTo>
                  <a:pt x="112" y="128"/>
                  <a:pt x="116" y="124"/>
                  <a:pt x="116" y="120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23" y="68"/>
                  <a:pt x="128" y="63"/>
                  <a:pt x="128" y="56"/>
                </a:cubicBezTo>
                <a:cubicBezTo>
                  <a:pt x="128" y="52"/>
                  <a:pt x="128" y="52"/>
                  <a:pt x="128" y="52"/>
                </a:cubicBezTo>
                <a:cubicBezTo>
                  <a:pt x="128" y="49"/>
                  <a:pt x="127" y="47"/>
                  <a:pt x="126" y="45"/>
                </a:cubicBezTo>
                <a:close/>
                <a:moveTo>
                  <a:pt x="104" y="8"/>
                </a:moveTo>
                <a:cubicBezTo>
                  <a:pt x="104" y="24"/>
                  <a:pt x="104" y="24"/>
                  <a:pt x="10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8"/>
                  <a:pt x="24" y="8"/>
                  <a:pt x="24" y="8"/>
                </a:cubicBezTo>
                <a:lnTo>
                  <a:pt x="104" y="8"/>
                </a:lnTo>
                <a:close/>
                <a:moveTo>
                  <a:pt x="41" y="60"/>
                </a:moveTo>
                <a:cubicBezTo>
                  <a:pt x="24" y="60"/>
                  <a:pt x="24" y="60"/>
                  <a:pt x="24" y="60"/>
                </a:cubicBezTo>
                <a:cubicBezTo>
                  <a:pt x="40" y="32"/>
                  <a:pt x="40" y="32"/>
                  <a:pt x="40" y="32"/>
                </a:cubicBezTo>
                <a:cubicBezTo>
                  <a:pt x="49" y="32"/>
                  <a:pt x="49" y="32"/>
                  <a:pt x="49" y="32"/>
                </a:cubicBezTo>
                <a:lnTo>
                  <a:pt x="41" y="60"/>
                </a:lnTo>
                <a:close/>
                <a:moveTo>
                  <a:pt x="53" y="32"/>
                </a:moveTo>
                <a:cubicBezTo>
                  <a:pt x="62" y="32"/>
                  <a:pt x="62" y="32"/>
                  <a:pt x="62" y="32"/>
                </a:cubicBezTo>
                <a:cubicBezTo>
                  <a:pt x="62" y="60"/>
                  <a:pt x="62" y="60"/>
                  <a:pt x="62" y="60"/>
                </a:cubicBezTo>
                <a:cubicBezTo>
                  <a:pt x="45" y="60"/>
                  <a:pt x="45" y="60"/>
                  <a:pt x="45" y="60"/>
                </a:cubicBezTo>
                <a:lnTo>
                  <a:pt x="53" y="32"/>
                </a:lnTo>
                <a:close/>
                <a:moveTo>
                  <a:pt x="66" y="32"/>
                </a:moveTo>
                <a:cubicBezTo>
                  <a:pt x="75" y="32"/>
                  <a:pt x="75" y="32"/>
                  <a:pt x="75" y="32"/>
                </a:cubicBezTo>
                <a:cubicBezTo>
                  <a:pt x="83" y="60"/>
                  <a:pt x="83" y="60"/>
                  <a:pt x="83" y="60"/>
                </a:cubicBezTo>
                <a:cubicBezTo>
                  <a:pt x="66" y="60"/>
                  <a:pt x="66" y="60"/>
                  <a:pt x="66" y="60"/>
                </a:cubicBezTo>
                <a:lnTo>
                  <a:pt x="66" y="32"/>
                </a:lnTo>
                <a:close/>
                <a:moveTo>
                  <a:pt x="79" y="32"/>
                </a:moveTo>
                <a:cubicBezTo>
                  <a:pt x="88" y="32"/>
                  <a:pt x="88" y="32"/>
                  <a:pt x="88" y="32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87" y="60"/>
                  <a:pt x="87" y="60"/>
                  <a:pt x="87" y="60"/>
                </a:cubicBezTo>
                <a:lnTo>
                  <a:pt x="79" y="32"/>
                </a:lnTo>
                <a:close/>
                <a:moveTo>
                  <a:pt x="8" y="56"/>
                </a:moveTo>
                <a:cubicBezTo>
                  <a:pt x="8" y="52"/>
                  <a:pt x="8" y="52"/>
                  <a:pt x="8" y="52"/>
                </a:cubicBezTo>
                <a:cubicBezTo>
                  <a:pt x="8" y="51"/>
                  <a:pt x="8" y="50"/>
                  <a:pt x="9" y="50"/>
                </a:cubicBezTo>
                <a:cubicBezTo>
                  <a:pt x="21" y="34"/>
                  <a:pt x="21" y="34"/>
                  <a:pt x="21" y="34"/>
                </a:cubicBezTo>
                <a:cubicBezTo>
                  <a:pt x="22" y="33"/>
                  <a:pt x="23" y="32"/>
                  <a:pt x="24" y="32"/>
                </a:cubicBezTo>
                <a:cubicBezTo>
                  <a:pt x="35" y="32"/>
                  <a:pt x="35" y="32"/>
                  <a:pt x="35" y="32"/>
                </a:cubicBezTo>
                <a:cubicBezTo>
                  <a:pt x="19" y="60"/>
                  <a:pt x="19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0" y="60"/>
                  <a:pt x="8" y="58"/>
                  <a:pt x="8" y="56"/>
                </a:cubicBezTo>
                <a:close/>
                <a:moveTo>
                  <a:pt x="80" y="120"/>
                </a:moveTo>
                <a:cubicBezTo>
                  <a:pt x="50" y="120"/>
                  <a:pt x="50" y="120"/>
                  <a:pt x="50" y="120"/>
                </a:cubicBezTo>
                <a:cubicBezTo>
                  <a:pt x="50" y="80"/>
                  <a:pt x="50" y="80"/>
                  <a:pt x="50" y="80"/>
                </a:cubicBezTo>
                <a:cubicBezTo>
                  <a:pt x="80" y="80"/>
                  <a:pt x="80" y="80"/>
                  <a:pt x="80" y="80"/>
                </a:cubicBezTo>
                <a:lnTo>
                  <a:pt x="80" y="120"/>
                </a:lnTo>
                <a:close/>
                <a:moveTo>
                  <a:pt x="108" y="120"/>
                </a:moveTo>
                <a:cubicBezTo>
                  <a:pt x="84" y="120"/>
                  <a:pt x="84" y="120"/>
                  <a:pt x="84" y="120"/>
                </a:cubicBezTo>
                <a:cubicBezTo>
                  <a:pt x="84" y="80"/>
                  <a:pt x="84" y="80"/>
                  <a:pt x="84" y="80"/>
                </a:cubicBezTo>
                <a:cubicBezTo>
                  <a:pt x="84" y="78"/>
                  <a:pt x="82" y="76"/>
                  <a:pt x="80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48" y="76"/>
                  <a:pt x="46" y="78"/>
                  <a:pt x="46" y="80"/>
                </a:cubicBezTo>
                <a:cubicBezTo>
                  <a:pt x="46" y="120"/>
                  <a:pt x="46" y="120"/>
                  <a:pt x="46" y="120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0" y="68"/>
                  <a:pt x="20" y="68"/>
                  <a:pt x="20" y="68"/>
                </a:cubicBezTo>
                <a:cubicBezTo>
                  <a:pt x="108" y="68"/>
                  <a:pt x="108" y="68"/>
                  <a:pt x="108" y="68"/>
                </a:cubicBezTo>
                <a:lnTo>
                  <a:pt x="108" y="120"/>
                </a:lnTo>
                <a:close/>
                <a:moveTo>
                  <a:pt x="120" y="56"/>
                </a:moveTo>
                <a:cubicBezTo>
                  <a:pt x="120" y="58"/>
                  <a:pt x="118" y="60"/>
                  <a:pt x="116" y="60"/>
                </a:cubicBezTo>
                <a:cubicBezTo>
                  <a:pt x="109" y="60"/>
                  <a:pt x="109" y="60"/>
                  <a:pt x="109" y="60"/>
                </a:cubicBezTo>
                <a:cubicBezTo>
                  <a:pt x="93" y="32"/>
                  <a:pt x="93" y="32"/>
                  <a:pt x="93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5" y="32"/>
                  <a:pt x="106" y="33"/>
                  <a:pt x="107" y="34"/>
                </a:cubicBezTo>
                <a:cubicBezTo>
                  <a:pt x="119" y="50"/>
                  <a:pt x="119" y="50"/>
                  <a:pt x="119" y="50"/>
                </a:cubicBezTo>
                <a:cubicBezTo>
                  <a:pt x="120" y="50"/>
                  <a:pt x="120" y="51"/>
                  <a:pt x="120" y="52"/>
                </a:cubicBezTo>
                <a:lnTo>
                  <a:pt x="120" y="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" name="矩形 11" descr="e7d195523061f1c0e47ffc70844bb6f75fcb03b75858c49c480C64385E58A9406A784D96DFB0659D141F23C21B5D92CEF93DE268DCD659DE2284C54467FC4D0C40898BA465CB317FBA32D1D63CA472647FD4A79118919FAE3E38B85F62050A8EA630ECDC6995FFBDDD78D2D3E888F4E086519FD56723EEF81F0C3F1F562D4F2BA6864FEE349F5E55"/>
          <p:cNvSpPr/>
          <p:nvPr/>
        </p:nvSpPr>
        <p:spPr>
          <a:xfrm>
            <a:off x="1551876" y="6025544"/>
            <a:ext cx="1794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2</a:t>
            </a: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017</a:t>
            </a: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年总结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e7d195523061f1c0" descr="e7d195523061f1c0e47ffc70844bb6f75fcb03b75858c49c480C64385E58A9406A784D96DFB0659D141F23C21B5D92CEF93DE268DCD659DE2284C54467FC4D0C40898BA465CB317FBA32D1D63CA472647FD4A79118919FAE3E38B85F62050A8EA630ECDC6995FFBDDD78D2D3E888F4E086519FD56723EEF81F0C3F1F562D4F2BA6864FEE349F5E55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e7d195523061f1c0e47ffc70844bb6f75fcb03b75858c49c480C64385E58A9406A784D96DFB0659D141F23C21B5D92CEF93DE268DCD659DE2284C54467FC4D0C40898BA465CB317FBA32D1D63CA472647FD4A79118919FAE3E38B85F62050A8EA630ECDC6995FFBDDD78D2D3E888F4E086519FD56723EEF81F0C3F1F562D4F2BA6864FEE349F5E55</a:t>
            </a:r>
            <a:endParaRPr lang="zh-CN" altLang="en-US" sz="100"/>
          </a:p>
        </p:txBody>
      </p:sp>
      <p:sp>
        <p:nvSpPr>
          <p:cNvPr id="3" name="文本框 2"/>
          <p:cNvSpPr txBox="1"/>
          <p:nvPr/>
        </p:nvSpPr>
        <p:spPr>
          <a:xfrm>
            <a:off x="-7618" y="775776"/>
            <a:ext cx="12192000" cy="5078313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 rtlCol="0" anchor="ctr" anchorCtr="0">
            <a:spAutoFit/>
          </a:bodyPr>
          <a:lstStyle/>
          <a:p>
            <a:pPr indent="457200">
              <a:lnSpc>
                <a:spcPct val="200000"/>
              </a:lnSpc>
            </a:pPr>
            <a:r>
              <a:rPr kumimoji="1" lang="en-US" altLang="zh-CN" b="1" dirty="0" smtClean="0">
                <a:latin typeface="微软雅黑"/>
                <a:ea typeface="微软雅黑"/>
                <a:cs typeface="微软雅黑"/>
              </a:rPr>
              <a:t>2017</a:t>
            </a:r>
            <a:r>
              <a:rPr kumimoji="1" lang="zh-CN" altLang="en-US" b="1" dirty="0" smtClean="0">
                <a:latin typeface="微软雅黑"/>
                <a:ea typeface="微软雅黑"/>
                <a:cs typeface="微软雅黑"/>
              </a:rPr>
              <a:t>年管理、市场</a:t>
            </a:r>
            <a:r>
              <a:rPr kumimoji="1" lang="zh-CN" altLang="en-US" b="1" dirty="0">
                <a:latin typeface="微软雅黑"/>
                <a:ea typeface="微软雅黑"/>
                <a:cs typeface="微软雅黑"/>
              </a:rPr>
              <a:t>、</a:t>
            </a:r>
            <a:r>
              <a:rPr kumimoji="1" lang="zh-CN" altLang="en-US" b="1" dirty="0" smtClean="0">
                <a:latin typeface="微软雅黑"/>
                <a:ea typeface="微软雅黑"/>
                <a:cs typeface="微软雅黑"/>
              </a:rPr>
              <a:t>运营部门取得的主要工作成绩：</a:t>
            </a:r>
            <a:endParaRPr kumimoji="1" lang="en-US" altLang="zh-CN" b="1" dirty="0" smtClean="0">
              <a:latin typeface="微软雅黑"/>
              <a:ea typeface="微软雅黑"/>
              <a:cs typeface="微软雅黑"/>
            </a:endParaRP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成功获取高新企业资质认定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庙岭中心社区示范项目成功实施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葫芦岛兴城铁路疗养院项目成功实施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官方微信公众号发布文章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88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篇。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产品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VI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统一化逐步完成、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对外宣传物料重新设计并制作完成、各类解决方案、汇报材料的模板化、标准化程度较高。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高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新园区智慧消防示范区项目有所推进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在两个示范项目的实施过程中，实施团队的流程和配合度得到了锻炼。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152" y="345949"/>
            <a:ext cx="500370" cy="5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7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7d195523061f1c0bbd9d495056f6756baae99e8e5eccdb0B69E8BECE2F25FA34DA9A3791886F1952D5C6B90E974387B5DDCCBCEBC70127B5F7576CBB260879D9064EC41CFD6AF7F7958B54E7616B7D1ACFF694983D84E03CDCC7BF51094A37502078CAE91607CF5CB75EEE68D8B4A139266D7F907B7339335B5782CF8D48DCE0F7FA41C1C4951B4B5D6CE70B5D56BF6869B566C3227A46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18" y="-17793"/>
            <a:ext cx="12199622" cy="68757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 descr="e7d195523061f1c0e47ffc70844bb6f75fcb03b75858c49c480C64385E58A9406A784D96DFB0659D141F23C21B5D92CEF93DE268DCD659DE2284C54467FC4D0C40898BA465CB317FBA32D1D63CA472647FD4A79118919FAE3E38B85F62050A8EA630ECDC6995FFBDDD78D2D3E888F4E086519FD56723EEF81F0C3F1F562D4F2BA6864FEE349F5E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59834">
            <a:off x="4300964" y="-3021296"/>
            <a:ext cx="5814431" cy="7299888"/>
          </a:xfrm>
          <a:prstGeom prst="rect">
            <a:avLst/>
          </a:prstGeom>
        </p:spPr>
      </p:pic>
      <p:pic>
        <p:nvPicPr>
          <p:cNvPr id="6" name="图片 5" descr="e7d195523061f1c0e47ffc70844bb6f75fcb03b75858c49c480C64385E58A9406A784D96DFB0659D141F23C21B5D92CEF93DE268DCD659DE2284C54467FC4D0C40898BA465CB317FBA32D1D63CA472647FD4A79118919FAE3E38B85F62050A8EA630ECDC6995FFBDDD78D2D3E888F4E086519FD56723EEF81F0C3F1F562D4F2BA6864FEE349F5E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63339">
            <a:off x="7751250" y="1839528"/>
            <a:ext cx="5814431" cy="7299888"/>
          </a:xfrm>
          <a:prstGeom prst="rect">
            <a:avLst/>
          </a:prstGeom>
        </p:spPr>
      </p:pic>
      <p:sp>
        <p:nvSpPr>
          <p:cNvPr id="9" name="椭圆 8" descr="e7d195523061f1c0e47ffc70844bb6f75fcb03b75858c49c480C64385E58A9406A784D96DFB0659D141F23C21B5D92CEF93DE268DCD659DE2284C54467FC4D0C40898BA465CB317FBA32D1D63CA472647FD4A79118919FAE3E38B85F62050A8EA630ECDC6995FFBDDD78D2D3E888F4E086519FD56723EEF81F0C3F1F562D4F2BA6864FEE349F5E55"/>
          <p:cNvSpPr/>
          <p:nvPr/>
        </p:nvSpPr>
        <p:spPr>
          <a:xfrm>
            <a:off x="492816" y="5734050"/>
            <a:ext cx="843088" cy="843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reeform 300" descr="e7d195523061f1c0e47ffc70844bb6f75fcb03b75858c49c480C64385E58A9406A784D96DFB0659D141F23C21B5D92CEF93DE268DCD659DE2284C54467FC4D0C40898BA465CB317FBA32D1D63CA472647FD4A79118919FAE3E38B85F62050A8EA630ECDC6995FFBDDD78D2D3E888F4E086519FD56723EEF81F0C3F1F562D4F2BA6864FEE349F5E55"/>
          <p:cNvSpPr>
            <a:spLocks noEditPoints="1"/>
          </p:cNvSpPr>
          <p:nvPr/>
        </p:nvSpPr>
        <p:spPr bwMode="auto">
          <a:xfrm>
            <a:off x="708788" y="5949344"/>
            <a:ext cx="411143" cy="412500"/>
          </a:xfrm>
          <a:custGeom>
            <a:avLst/>
            <a:gdLst>
              <a:gd name="T0" fmla="*/ 114 w 128"/>
              <a:gd name="T1" fmla="*/ 29 h 128"/>
              <a:gd name="T2" fmla="*/ 112 w 128"/>
              <a:gd name="T3" fmla="*/ 8 h 128"/>
              <a:gd name="T4" fmla="*/ 24 w 128"/>
              <a:gd name="T5" fmla="*/ 0 h 128"/>
              <a:gd name="T6" fmla="*/ 16 w 128"/>
              <a:gd name="T7" fmla="*/ 27 h 128"/>
              <a:gd name="T8" fmla="*/ 2 w 128"/>
              <a:gd name="T9" fmla="*/ 45 h 128"/>
              <a:gd name="T10" fmla="*/ 0 w 128"/>
              <a:gd name="T11" fmla="*/ 56 h 128"/>
              <a:gd name="T12" fmla="*/ 12 w 128"/>
              <a:gd name="T13" fmla="*/ 68 h 128"/>
              <a:gd name="T14" fmla="*/ 20 w 128"/>
              <a:gd name="T15" fmla="*/ 128 h 128"/>
              <a:gd name="T16" fmla="*/ 116 w 128"/>
              <a:gd name="T17" fmla="*/ 120 h 128"/>
              <a:gd name="T18" fmla="*/ 116 w 128"/>
              <a:gd name="T19" fmla="*/ 68 h 128"/>
              <a:gd name="T20" fmla="*/ 128 w 128"/>
              <a:gd name="T21" fmla="*/ 52 h 128"/>
              <a:gd name="T22" fmla="*/ 104 w 128"/>
              <a:gd name="T23" fmla="*/ 8 h 128"/>
              <a:gd name="T24" fmla="*/ 24 w 128"/>
              <a:gd name="T25" fmla="*/ 24 h 128"/>
              <a:gd name="T26" fmla="*/ 24 w 128"/>
              <a:gd name="T27" fmla="*/ 8 h 128"/>
              <a:gd name="T28" fmla="*/ 41 w 128"/>
              <a:gd name="T29" fmla="*/ 60 h 128"/>
              <a:gd name="T30" fmla="*/ 40 w 128"/>
              <a:gd name="T31" fmla="*/ 32 h 128"/>
              <a:gd name="T32" fmla="*/ 41 w 128"/>
              <a:gd name="T33" fmla="*/ 60 h 128"/>
              <a:gd name="T34" fmla="*/ 62 w 128"/>
              <a:gd name="T35" fmla="*/ 32 h 128"/>
              <a:gd name="T36" fmla="*/ 45 w 128"/>
              <a:gd name="T37" fmla="*/ 60 h 128"/>
              <a:gd name="T38" fmla="*/ 66 w 128"/>
              <a:gd name="T39" fmla="*/ 32 h 128"/>
              <a:gd name="T40" fmla="*/ 83 w 128"/>
              <a:gd name="T41" fmla="*/ 60 h 128"/>
              <a:gd name="T42" fmla="*/ 66 w 128"/>
              <a:gd name="T43" fmla="*/ 32 h 128"/>
              <a:gd name="T44" fmla="*/ 88 w 128"/>
              <a:gd name="T45" fmla="*/ 32 h 128"/>
              <a:gd name="T46" fmla="*/ 87 w 128"/>
              <a:gd name="T47" fmla="*/ 60 h 128"/>
              <a:gd name="T48" fmla="*/ 8 w 128"/>
              <a:gd name="T49" fmla="*/ 56 h 128"/>
              <a:gd name="T50" fmla="*/ 9 w 128"/>
              <a:gd name="T51" fmla="*/ 50 h 128"/>
              <a:gd name="T52" fmla="*/ 24 w 128"/>
              <a:gd name="T53" fmla="*/ 32 h 128"/>
              <a:gd name="T54" fmla="*/ 19 w 128"/>
              <a:gd name="T55" fmla="*/ 60 h 128"/>
              <a:gd name="T56" fmla="*/ 8 w 128"/>
              <a:gd name="T57" fmla="*/ 56 h 128"/>
              <a:gd name="T58" fmla="*/ 50 w 128"/>
              <a:gd name="T59" fmla="*/ 120 h 128"/>
              <a:gd name="T60" fmla="*/ 80 w 128"/>
              <a:gd name="T61" fmla="*/ 80 h 128"/>
              <a:gd name="T62" fmla="*/ 108 w 128"/>
              <a:gd name="T63" fmla="*/ 120 h 128"/>
              <a:gd name="T64" fmla="*/ 84 w 128"/>
              <a:gd name="T65" fmla="*/ 80 h 128"/>
              <a:gd name="T66" fmla="*/ 50 w 128"/>
              <a:gd name="T67" fmla="*/ 76 h 128"/>
              <a:gd name="T68" fmla="*/ 46 w 128"/>
              <a:gd name="T69" fmla="*/ 120 h 128"/>
              <a:gd name="T70" fmla="*/ 20 w 128"/>
              <a:gd name="T71" fmla="*/ 68 h 128"/>
              <a:gd name="T72" fmla="*/ 108 w 128"/>
              <a:gd name="T73" fmla="*/ 120 h 128"/>
              <a:gd name="T74" fmla="*/ 116 w 128"/>
              <a:gd name="T75" fmla="*/ 60 h 128"/>
              <a:gd name="T76" fmla="*/ 93 w 128"/>
              <a:gd name="T77" fmla="*/ 32 h 128"/>
              <a:gd name="T78" fmla="*/ 104 w 128"/>
              <a:gd name="T79" fmla="*/ 32 h 128"/>
              <a:gd name="T80" fmla="*/ 119 w 128"/>
              <a:gd name="T81" fmla="*/ 50 h 128"/>
              <a:gd name="T82" fmla="*/ 120 w 128"/>
              <a:gd name="T83" fmla="*/ 5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8" h="128">
                <a:moveTo>
                  <a:pt x="126" y="45"/>
                </a:moveTo>
                <a:cubicBezTo>
                  <a:pt x="114" y="29"/>
                  <a:pt x="114" y="29"/>
                  <a:pt x="114" y="29"/>
                </a:cubicBezTo>
                <a:cubicBezTo>
                  <a:pt x="113" y="28"/>
                  <a:pt x="113" y="28"/>
                  <a:pt x="112" y="27"/>
                </a:cubicBezTo>
                <a:cubicBezTo>
                  <a:pt x="112" y="8"/>
                  <a:pt x="112" y="8"/>
                  <a:pt x="112" y="8"/>
                </a:cubicBezTo>
                <a:cubicBezTo>
                  <a:pt x="112" y="4"/>
                  <a:pt x="108" y="0"/>
                  <a:pt x="10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6" y="4"/>
                  <a:pt x="16" y="8"/>
                </a:cubicBezTo>
                <a:cubicBezTo>
                  <a:pt x="16" y="27"/>
                  <a:pt x="16" y="27"/>
                  <a:pt x="16" y="27"/>
                </a:cubicBezTo>
                <a:cubicBezTo>
                  <a:pt x="15" y="28"/>
                  <a:pt x="15" y="28"/>
                  <a:pt x="14" y="29"/>
                </a:cubicBezTo>
                <a:cubicBezTo>
                  <a:pt x="2" y="45"/>
                  <a:pt x="2" y="45"/>
                  <a:pt x="2" y="45"/>
                </a:cubicBezTo>
                <a:cubicBezTo>
                  <a:pt x="1" y="47"/>
                  <a:pt x="0" y="49"/>
                  <a:pt x="0" y="52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3"/>
                  <a:pt x="5" y="68"/>
                  <a:pt x="12" y="68"/>
                </a:cubicBezTo>
                <a:cubicBezTo>
                  <a:pt x="12" y="68"/>
                  <a:pt x="12" y="68"/>
                  <a:pt x="12" y="68"/>
                </a:cubicBezTo>
                <a:cubicBezTo>
                  <a:pt x="12" y="120"/>
                  <a:pt x="12" y="120"/>
                  <a:pt x="12" y="120"/>
                </a:cubicBezTo>
                <a:cubicBezTo>
                  <a:pt x="12" y="124"/>
                  <a:pt x="16" y="128"/>
                  <a:pt x="20" y="128"/>
                </a:cubicBezTo>
                <a:cubicBezTo>
                  <a:pt x="108" y="128"/>
                  <a:pt x="108" y="128"/>
                  <a:pt x="108" y="128"/>
                </a:cubicBezTo>
                <a:cubicBezTo>
                  <a:pt x="112" y="128"/>
                  <a:pt x="116" y="124"/>
                  <a:pt x="116" y="120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23" y="68"/>
                  <a:pt x="128" y="63"/>
                  <a:pt x="128" y="56"/>
                </a:cubicBezTo>
                <a:cubicBezTo>
                  <a:pt x="128" y="52"/>
                  <a:pt x="128" y="52"/>
                  <a:pt x="128" y="52"/>
                </a:cubicBezTo>
                <a:cubicBezTo>
                  <a:pt x="128" y="49"/>
                  <a:pt x="127" y="47"/>
                  <a:pt x="126" y="45"/>
                </a:cubicBezTo>
                <a:close/>
                <a:moveTo>
                  <a:pt x="104" y="8"/>
                </a:moveTo>
                <a:cubicBezTo>
                  <a:pt x="104" y="24"/>
                  <a:pt x="104" y="24"/>
                  <a:pt x="10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8"/>
                  <a:pt x="24" y="8"/>
                  <a:pt x="24" y="8"/>
                </a:cubicBezTo>
                <a:lnTo>
                  <a:pt x="104" y="8"/>
                </a:lnTo>
                <a:close/>
                <a:moveTo>
                  <a:pt x="41" y="60"/>
                </a:moveTo>
                <a:cubicBezTo>
                  <a:pt x="24" y="60"/>
                  <a:pt x="24" y="60"/>
                  <a:pt x="24" y="60"/>
                </a:cubicBezTo>
                <a:cubicBezTo>
                  <a:pt x="40" y="32"/>
                  <a:pt x="40" y="32"/>
                  <a:pt x="40" y="32"/>
                </a:cubicBezTo>
                <a:cubicBezTo>
                  <a:pt x="49" y="32"/>
                  <a:pt x="49" y="32"/>
                  <a:pt x="49" y="32"/>
                </a:cubicBezTo>
                <a:lnTo>
                  <a:pt x="41" y="60"/>
                </a:lnTo>
                <a:close/>
                <a:moveTo>
                  <a:pt x="53" y="32"/>
                </a:moveTo>
                <a:cubicBezTo>
                  <a:pt x="62" y="32"/>
                  <a:pt x="62" y="32"/>
                  <a:pt x="62" y="32"/>
                </a:cubicBezTo>
                <a:cubicBezTo>
                  <a:pt x="62" y="60"/>
                  <a:pt x="62" y="60"/>
                  <a:pt x="62" y="60"/>
                </a:cubicBezTo>
                <a:cubicBezTo>
                  <a:pt x="45" y="60"/>
                  <a:pt x="45" y="60"/>
                  <a:pt x="45" y="60"/>
                </a:cubicBezTo>
                <a:lnTo>
                  <a:pt x="53" y="32"/>
                </a:lnTo>
                <a:close/>
                <a:moveTo>
                  <a:pt x="66" y="32"/>
                </a:moveTo>
                <a:cubicBezTo>
                  <a:pt x="75" y="32"/>
                  <a:pt x="75" y="32"/>
                  <a:pt x="75" y="32"/>
                </a:cubicBezTo>
                <a:cubicBezTo>
                  <a:pt x="83" y="60"/>
                  <a:pt x="83" y="60"/>
                  <a:pt x="83" y="60"/>
                </a:cubicBezTo>
                <a:cubicBezTo>
                  <a:pt x="66" y="60"/>
                  <a:pt x="66" y="60"/>
                  <a:pt x="66" y="60"/>
                </a:cubicBezTo>
                <a:lnTo>
                  <a:pt x="66" y="32"/>
                </a:lnTo>
                <a:close/>
                <a:moveTo>
                  <a:pt x="79" y="32"/>
                </a:moveTo>
                <a:cubicBezTo>
                  <a:pt x="88" y="32"/>
                  <a:pt x="88" y="32"/>
                  <a:pt x="88" y="32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87" y="60"/>
                  <a:pt x="87" y="60"/>
                  <a:pt x="87" y="60"/>
                </a:cubicBezTo>
                <a:lnTo>
                  <a:pt x="79" y="32"/>
                </a:lnTo>
                <a:close/>
                <a:moveTo>
                  <a:pt x="8" y="56"/>
                </a:moveTo>
                <a:cubicBezTo>
                  <a:pt x="8" y="52"/>
                  <a:pt x="8" y="52"/>
                  <a:pt x="8" y="52"/>
                </a:cubicBezTo>
                <a:cubicBezTo>
                  <a:pt x="8" y="51"/>
                  <a:pt x="8" y="50"/>
                  <a:pt x="9" y="50"/>
                </a:cubicBezTo>
                <a:cubicBezTo>
                  <a:pt x="21" y="34"/>
                  <a:pt x="21" y="34"/>
                  <a:pt x="21" y="34"/>
                </a:cubicBezTo>
                <a:cubicBezTo>
                  <a:pt x="22" y="33"/>
                  <a:pt x="23" y="32"/>
                  <a:pt x="24" y="32"/>
                </a:cubicBezTo>
                <a:cubicBezTo>
                  <a:pt x="35" y="32"/>
                  <a:pt x="35" y="32"/>
                  <a:pt x="35" y="32"/>
                </a:cubicBezTo>
                <a:cubicBezTo>
                  <a:pt x="19" y="60"/>
                  <a:pt x="19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0" y="60"/>
                  <a:pt x="8" y="58"/>
                  <a:pt x="8" y="56"/>
                </a:cubicBezTo>
                <a:close/>
                <a:moveTo>
                  <a:pt x="80" y="120"/>
                </a:moveTo>
                <a:cubicBezTo>
                  <a:pt x="50" y="120"/>
                  <a:pt x="50" y="120"/>
                  <a:pt x="50" y="120"/>
                </a:cubicBezTo>
                <a:cubicBezTo>
                  <a:pt x="50" y="80"/>
                  <a:pt x="50" y="80"/>
                  <a:pt x="50" y="80"/>
                </a:cubicBezTo>
                <a:cubicBezTo>
                  <a:pt x="80" y="80"/>
                  <a:pt x="80" y="80"/>
                  <a:pt x="80" y="80"/>
                </a:cubicBezTo>
                <a:lnTo>
                  <a:pt x="80" y="120"/>
                </a:lnTo>
                <a:close/>
                <a:moveTo>
                  <a:pt x="108" y="120"/>
                </a:moveTo>
                <a:cubicBezTo>
                  <a:pt x="84" y="120"/>
                  <a:pt x="84" y="120"/>
                  <a:pt x="84" y="120"/>
                </a:cubicBezTo>
                <a:cubicBezTo>
                  <a:pt x="84" y="80"/>
                  <a:pt x="84" y="80"/>
                  <a:pt x="84" y="80"/>
                </a:cubicBezTo>
                <a:cubicBezTo>
                  <a:pt x="84" y="78"/>
                  <a:pt x="82" y="76"/>
                  <a:pt x="80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48" y="76"/>
                  <a:pt x="46" y="78"/>
                  <a:pt x="46" y="80"/>
                </a:cubicBezTo>
                <a:cubicBezTo>
                  <a:pt x="46" y="120"/>
                  <a:pt x="46" y="120"/>
                  <a:pt x="46" y="120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0" y="68"/>
                  <a:pt x="20" y="68"/>
                  <a:pt x="20" y="68"/>
                </a:cubicBezTo>
                <a:cubicBezTo>
                  <a:pt x="108" y="68"/>
                  <a:pt x="108" y="68"/>
                  <a:pt x="108" y="68"/>
                </a:cubicBezTo>
                <a:lnTo>
                  <a:pt x="108" y="120"/>
                </a:lnTo>
                <a:close/>
                <a:moveTo>
                  <a:pt x="120" y="56"/>
                </a:moveTo>
                <a:cubicBezTo>
                  <a:pt x="120" y="58"/>
                  <a:pt x="118" y="60"/>
                  <a:pt x="116" y="60"/>
                </a:cubicBezTo>
                <a:cubicBezTo>
                  <a:pt x="109" y="60"/>
                  <a:pt x="109" y="60"/>
                  <a:pt x="109" y="60"/>
                </a:cubicBezTo>
                <a:cubicBezTo>
                  <a:pt x="93" y="32"/>
                  <a:pt x="93" y="32"/>
                  <a:pt x="93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5" y="32"/>
                  <a:pt x="106" y="33"/>
                  <a:pt x="107" y="34"/>
                </a:cubicBezTo>
                <a:cubicBezTo>
                  <a:pt x="119" y="50"/>
                  <a:pt x="119" y="50"/>
                  <a:pt x="119" y="50"/>
                </a:cubicBezTo>
                <a:cubicBezTo>
                  <a:pt x="120" y="50"/>
                  <a:pt x="120" y="51"/>
                  <a:pt x="120" y="52"/>
                </a:cubicBezTo>
                <a:lnTo>
                  <a:pt x="120" y="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" name="矩形 11" descr="e7d195523061f1c0e47ffc70844bb6f75fcb03b75858c49c480C64385E58A9406A784D96DFB0659D141F23C21B5D92CEF93DE268DCD659DE2284C54467FC4D0C40898BA465CB317FBA32D1D63CA472647FD4A79118919FAE3E38B85F62050A8EA630ECDC6995FFBDDD78D2D3E888F4E086519FD56723EEF81F0C3F1F562D4F2BA6864FEE349F5E55"/>
          <p:cNvSpPr/>
          <p:nvPr/>
        </p:nvSpPr>
        <p:spPr>
          <a:xfrm>
            <a:off x="1551876" y="6025544"/>
            <a:ext cx="1794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2</a:t>
            </a: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017</a:t>
            </a: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年总结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e7d195523061f1c0" descr="e7d195523061f1c0e47ffc70844bb6f75fcb03b75858c49c480C64385E58A9406A784D96DFB0659D141F23C21B5D92CEF93DE268DCD659DE2284C54467FC4D0C40898BA465CB317FBA32D1D63CA472647FD4A79118919FAE3E38B85F62050A8EA630ECDC6995FFBDDD78D2D3E888F4E086519FD56723EEF81F0C3F1F562D4F2BA6864FEE349F5E55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e7d195523061f1c0e47ffc70844bb6f75fcb03b75858c49c480C64385E58A9406A784D96DFB0659D141F23C21B5D92CEF93DE268DCD659DE2284C54467FC4D0C40898BA465CB317FBA32D1D63CA472647FD4A79118919FAE3E38B85F62050A8EA630ECDC6995FFBDDD78D2D3E888F4E086519FD56723EEF81F0C3F1F562D4F2BA6864FEE349F5E55</a:t>
            </a:r>
            <a:endParaRPr lang="zh-CN" altLang="en-US" sz="100"/>
          </a:p>
        </p:txBody>
      </p:sp>
      <p:sp>
        <p:nvSpPr>
          <p:cNvPr id="3" name="文本框 2"/>
          <p:cNvSpPr txBox="1"/>
          <p:nvPr/>
        </p:nvSpPr>
        <p:spPr>
          <a:xfrm>
            <a:off x="-7618" y="1260524"/>
            <a:ext cx="12192000" cy="4108817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 rtlCol="0" anchor="ctr" anchorCtr="0">
            <a:spAutoFit/>
          </a:bodyPr>
          <a:lstStyle/>
          <a:p>
            <a:pPr indent="457200">
              <a:lnSpc>
                <a:spcPct val="200000"/>
              </a:lnSpc>
            </a:pPr>
            <a:r>
              <a:rPr kumimoji="1" lang="zh-CN" altLang="en-US" b="1" dirty="0" smtClean="0">
                <a:latin typeface="微软雅黑"/>
                <a:ea typeface="微软雅黑"/>
                <a:cs typeface="微软雅黑"/>
              </a:rPr>
              <a:t>产品研发工作中存在的主要问题：</a:t>
            </a:r>
            <a:endParaRPr kumimoji="1" lang="en-US" altLang="zh-CN" b="1" dirty="0" smtClean="0">
              <a:latin typeface="微软雅黑"/>
              <a:ea typeface="微软雅黑"/>
              <a:cs typeface="微软雅黑"/>
            </a:endParaRP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缺乏硬件研发的能力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1257300" lvl="2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可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适配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的火灾自动报警主机型号依旧偏少。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pPr marL="1257300" lvl="2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自有团队不具备新类型主机适配所需的嵌入式软件开发能力，适配工作高度依赖李志刚。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1257300" lvl="2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符合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3C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标准的用户信息传输装置研发项目推进缓慢，进度严重落后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arabicPeriod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软件团队产品思维比较欠缺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1257300" lvl="2" indent="-342900">
              <a:lnSpc>
                <a:spcPct val="150000"/>
              </a:lnSpc>
              <a:buFont typeface="+mj-ea"/>
              <a:buAutoNum type="arabicPeriod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能够较好的实现设计好的功能点，但是缺乏对整个产品线的大局观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1257300" lvl="2" indent="-342900">
              <a:lnSpc>
                <a:spcPct val="150000"/>
              </a:lnSpc>
              <a:buFont typeface="+mj-ea"/>
              <a:buAutoNum type="arabicPeriod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新产品整体方案、架构设计能力需要提高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1257300" lvl="2" indent="-342900">
              <a:lnSpc>
                <a:spcPct val="150000"/>
              </a:lnSpc>
              <a:buFont typeface="+mj-ea"/>
              <a:buAutoNum type="arabicPeriod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功能、交互设计能力需要提高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152" y="345949"/>
            <a:ext cx="500370" cy="5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9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7d195523061f1c0bbd9d495056f6756baae99e8e5eccdb0B69E8BECE2F25FA34DA9A3791886F1952D5C6B90E974387B5DDCCBCEBC70127B5F7576CBB260879D9064EC41CFD6AF7F7958B54E7616B7D1ACFF694983D84E03CDCC7BF51094A37502078CAE91607CF5CB75EEE68D8B4A139266D7F907B7339335B5782CF8D48DCE0F7FA41C1C4951B4B5D6CE70B5D56BF6869B566C3227A46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18" y="-17793"/>
            <a:ext cx="12199622" cy="68757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 descr="e7d195523061f1c0e47ffc70844bb6f75fcb03b75858c49c480C64385E58A9406A784D96DFB0659D141F23C21B5D92CEF93DE268DCD659DE2284C54467FC4D0C40898BA465CB317FBA32D1D63CA472647FD4A79118919FAE3E38B85F62050A8EA630ECDC6995FFBDDD78D2D3E888F4E086519FD56723EEF81F0C3F1F562D4F2BA6864FEE349F5E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59834">
            <a:off x="4300964" y="-3021296"/>
            <a:ext cx="5814431" cy="7299888"/>
          </a:xfrm>
          <a:prstGeom prst="rect">
            <a:avLst/>
          </a:prstGeom>
        </p:spPr>
      </p:pic>
      <p:pic>
        <p:nvPicPr>
          <p:cNvPr id="6" name="图片 5" descr="e7d195523061f1c0e47ffc70844bb6f75fcb03b75858c49c480C64385E58A9406A784D96DFB0659D141F23C21B5D92CEF93DE268DCD659DE2284C54467FC4D0C40898BA465CB317FBA32D1D63CA472647FD4A79118919FAE3E38B85F62050A8EA630ECDC6995FFBDDD78D2D3E888F4E086519FD56723EEF81F0C3F1F562D4F2BA6864FEE349F5E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63339">
            <a:off x="7751250" y="1839528"/>
            <a:ext cx="5814431" cy="7299888"/>
          </a:xfrm>
          <a:prstGeom prst="rect">
            <a:avLst/>
          </a:prstGeom>
        </p:spPr>
      </p:pic>
      <p:sp>
        <p:nvSpPr>
          <p:cNvPr id="9" name="椭圆 8" descr="e7d195523061f1c0e47ffc70844bb6f75fcb03b75858c49c480C64385E58A9406A784D96DFB0659D141F23C21B5D92CEF93DE268DCD659DE2284C54467FC4D0C40898BA465CB317FBA32D1D63CA472647FD4A79118919FAE3E38B85F62050A8EA630ECDC6995FFBDDD78D2D3E888F4E086519FD56723EEF81F0C3F1F562D4F2BA6864FEE349F5E55"/>
          <p:cNvSpPr/>
          <p:nvPr/>
        </p:nvSpPr>
        <p:spPr>
          <a:xfrm>
            <a:off x="492816" y="5734050"/>
            <a:ext cx="843088" cy="843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reeform 300" descr="e7d195523061f1c0e47ffc70844bb6f75fcb03b75858c49c480C64385E58A9406A784D96DFB0659D141F23C21B5D92CEF93DE268DCD659DE2284C54467FC4D0C40898BA465CB317FBA32D1D63CA472647FD4A79118919FAE3E38B85F62050A8EA630ECDC6995FFBDDD78D2D3E888F4E086519FD56723EEF81F0C3F1F562D4F2BA6864FEE349F5E55"/>
          <p:cNvSpPr>
            <a:spLocks noEditPoints="1"/>
          </p:cNvSpPr>
          <p:nvPr/>
        </p:nvSpPr>
        <p:spPr bwMode="auto">
          <a:xfrm>
            <a:off x="708788" y="5949344"/>
            <a:ext cx="411143" cy="412500"/>
          </a:xfrm>
          <a:custGeom>
            <a:avLst/>
            <a:gdLst>
              <a:gd name="T0" fmla="*/ 114 w 128"/>
              <a:gd name="T1" fmla="*/ 29 h 128"/>
              <a:gd name="T2" fmla="*/ 112 w 128"/>
              <a:gd name="T3" fmla="*/ 8 h 128"/>
              <a:gd name="T4" fmla="*/ 24 w 128"/>
              <a:gd name="T5" fmla="*/ 0 h 128"/>
              <a:gd name="T6" fmla="*/ 16 w 128"/>
              <a:gd name="T7" fmla="*/ 27 h 128"/>
              <a:gd name="T8" fmla="*/ 2 w 128"/>
              <a:gd name="T9" fmla="*/ 45 h 128"/>
              <a:gd name="T10" fmla="*/ 0 w 128"/>
              <a:gd name="T11" fmla="*/ 56 h 128"/>
              <a:gd name="T12" fmla="*/ 12 w 128"/>
              <a:gd name="T13" fmla="*/ 68 h 128"/>
              <a:gd name="T14" fmla="*/ 20 w 128"/>
              <a:gd name="T15" fmla="*/ 128 h 128"/>
              <a:gd name="T16" fmla="*/ 116 w 128"/>
              <a:gd name="T17" fmla="*/ 120 h 128"/>
              <a:gd name="T18" fmla="*/ 116 w 128"/>
              <a:gd name="T19" fmla="*/ 68 h 128"/>
              <a:gd name="T20" fmla="*/ 128 w 128"/>
              <a:gd name="T21" fmla="*/ 52 h 128"/>
              <a:gd name="T22" fmla="*/ 104 w 128"/>
              <a:gd name="T23" fmla="*/ 8 h 128"/>
              <a:gd name="T24" fmla="*/ 24 w 128"/>
              <a:gd name="T25" fmla="*/ 24 h 128"/>
              <a:gd name="T26" fmla="*/ 24 w 128"/>
              <a:gd name="T27" fmla="*/ 8 h 128"/>
              <a:gd name="T28" fmla="*/ 41 w 128"/>
              <a:gd name="T29" fmla="*/ 60 h 128"/>
              <a:gd name="T30" fmla="*/ 40 w 128"/>
              <a:gd name="T31" fmla="*/ 32 h 128"/>
              <a:gd name="T32" fmla="*/ 41 w 128"/>
              <a:gd name="T33" fmla="*/ 60 h 128"/>
              <a:gd name="T34" fmla="*/ 62 w 128"/>
              <a:gd name="T35" fmla="*/ 32 h 128"/>
              <a:gd name="T36" fmla="*/ 45 w 128"/>
              <a:gd name="T37" fmla="*/ 60 h 128"/>
              <a:gd name="T38" fmla="*/ 66 w 128"/>
              <a:gd name="T39" fmla="*/ 32 h 128"/>
              <a:gd name="T40" fmla="*/ 83 w 128"/>
              <a:gd name="T41" fmla="*/ 60 h 128"/>
              <a:gd name="T42" fmla="*/ 66 w 128"/>
              <a:gd name="T43" fmla="*/ 32 h 128"/>
              <a:gd name="T44" fmla="*/ 88 w 128"/>
              <a:gd name="T45" fmla="*/ 32 h 128"/>
              <a:gd name="T46" fmla="*/ 87 w 128"/>
              <a:gd name="T47" fmla="*/ 60 h 128"/>
              <a:gd name="T48" fmla="*/ 8 w 128"/>
              <a:gd name="T49" fmla="*/ 56 h 128"/>
              <a:gd name="T50" fmla="*/ 9 w 128"/>
              <a:gd name="T51" fmla="*/ 50 h 128"/>
              <a:gd name="T52" fmla="*/ 24 w 128"/>
              <a:gd name="T53" fmla="*/ 32 h 128"/>
              <a:gd name="T54" fmla="*/ 19 w 128"/>
              <a:gd name="T55" fmla="*/ 60 h 128"/>
              <a:gd name="T56" fmla="*/ 8 w 128"/>
              <a:gd name="T57" fmla="*/ 56 h 128"/>
              <a:gd name="T58" fmla="*/ 50 w 128"/>
              <a:gd name="T59" fmla="*/ 120 h 128"/>
              <a:gd name="T60" fmla="*/ 80 w 128"/>
              <a:gd name="T61" fmla="*/ 80 h 128"/>
              <a:gd name="T62" fmla="*/ 108 w 128"/>
              <a:gd name="T63" fmla="*/ 120 h 128"/>
              <a:gd name="T64" fmla="*/ 84 w 128"/>
              <a:gd name="T65" fmla="*/ 80 h 128"/>
              <a:gd name="T66" fmla="*/ 50 w 128"/>
              <a:gd name="T67" fmla="*/ 76 h 128"/>
              <a:gd name="T68" fmla="*/ 46 w 128"/>
              <a:gd name="T69" fmla="*/ 120 h 128"/>
              <a:gd name="T70" fmla="*/ 20 w 128"/>
              <a:gd name="T71" fmla="*/ 68 h 128"/>
              <a:gd name="T72" fmla="*/ 108 w 128"/>
              <a:gd name="T73" fmla="*/ 120 h 128"/>
              <a:gd name="T74" fmla="*/ 116 w 128"/>
              <a:gd name="T75" fmla="*/ 60 h 128"/>
              <a:gd name="T76" fmla="*/ 93 w 128"/>
              <a:gd name="T77" fmla="*/ 32 h 128"/>
              <a:gd name="T78" fmla="*/ 104 w 128"/>
              <a:gd name="T79" fmla="*/ 32 h 128"/>
              <a:gd name="T80" fmla="*/ 119 w 128"/>
              <a:gd name="T81" fmla="*/ 50 h 128"/>
              <a:gd name="T82" fmla="*/ 120 w 128"/>
              <a:gd name="T83" fmla="*/ 5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8" h="128">
                <a:moveTo>
                  <a:pt x="126" y="45"/>
                </a:moveTo>
                <a:cubicBezTo>
                  <a:pt x="114" y="29"/>
                  <a:pt x="114" y="29"/>
                  <a:pt x="114" y="29"/>
                </a:cubicBezTo>
                <a:cubicBezTo>
                  <a:pt x="113" y="28"/>
                  <a:pt x="113" y="28"/>
                  <a:pt x="112" y="27"/>
                </a:cubicBezTo>
                <a:cubicBezTo>
                  <a:pt x="112" y="8"/>
                  <a:pt x="112" y="8"/>
                  <a:pt x="112" y="8"/>
                </a:cubicBezTo>
                <a:cubicBezTo>
                  <a:pt x="112" y="4"/>
                  <a:pt x="108" y="0"/>
                  <a:pt x="10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6" y="4"/>
                  <a:pt x="16" y="8"/>
                </a:cubicBezTo>
                <a:cubicBezTo>
                  <a:pt x="16" y="27"/>
                  <a:pt x="16" y="27"/>
                  <a:pt x="16" y="27"/>
                </a:cubicBezTo>
                <a:cubicBezTo>
                  <a:pt x="15" y="28"/>
                  <a:pt x="15" y="28"/>
                  <a:pt x="14" y="29"/>
                </a:cubicBezTo>
                <a:cubicBezTo>
                  <a:pt x="2" y="45"/>
                  <a:pt x="2" y="45"/>
                  <a:pt x="2" y="45"/>
                </a:cubicBezTo>
                <a:cubicBezTo>
                  <a:pt x="1" y="47"/>
                  <a:pt x="0" y="49"/>
                  <a:pt x="0" y="52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3"/>
                  <a:pt x="5" y="68"/>
                  <a:pt x="12" y="68"/>
                </a:cubicBezTo>
                <a:cubicBezTo>
                  <a:pt x="12" y="68"/>
                  <a:pt x="12" y="68"/>
                  <a:pt x="12" y="68"/>
                </a:cubicBezTo>
                <a:cubicBezTo>
                  <a:pt x="12" y="120"/>
                  <a:pt x="12" y="120"/>
                  <a:pt x="12" y="120"/>
                </a:cubicBezTo>
                <a:cubicBezTo>
                  <a:pt x="12" y="124"/>
                  <a:pt x="16" y="128"/>
                  <a:pt x="20" y="128"/>
                </a:cubicBezTo>
                <a:cubicBezTo>
                  <a:pt x="108" y="128"/>
                  <a:pt x="108" y="128"/>
                  <a:pt x="108" y="128"/>
                </a:cubicBezTo>
                <a:cubicBezTo>
                  <a:pt x="112" y="128"/>
                  <a:pt x="116" y="124"/>
                  <a:pt x="116" y="120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23" y="68"/>
                  <a:pt x="128" y="63"/>
                  <a:pt x="128" y="56"/>
                </a:cubicBezTo>
                <a:cubicBezTo>
                  <a:pt x="128" y="52"/>
                  <a:pt x="128" y="52"/>
                  <a:pt x="128" y="52"/>
                </a:cubicBezTo>
                <a:cubicBezTo>
                  <a:pt x="128" y="49"/>
                  <a:pt x="127" y="47"/>
                  <a:pt x="126" y="45"/>
                </a:cubicBezTo>
                <a:close/>
                <a:moveTo>
                  <a:pt x="104" y="8"/>
                </a:moveTo>
                <a:cubicBezTo>
                  <a:pt x="104" y="24"/>
                  <a:pt x="104" y="24"/>
                  <a:pt x="10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8"/>
                  <a:pt x="24" y="8"/>
                  <a:pt x="24" y="8"/>
                </a:cubicBezTo>
                <a:lnTo>
                  <a:pt x="104" y="8"/>
                </a:lnTo>
                <a:close/>
                <a:moveTo>
                  <a:pt x="41" y="60"/>
                </a:moveTo>
                <a:cubicBezTo>
                  <a:pt x="24" y="60"/>
                  <a:pt x="24" y="60"/>
                  <a:pt x="24" y="60"/>
                </a:cubicBezTo>
                <a:cubicBezTo>
                  <a:pt x="40" y="32"/>
                  <a:pt x="40" y="32"/>
                  <a:pt x="40" y="32"/>
                </a:cubicBezTo>
                <a:cubicBezTo>
                  <a:pt x="49" y="32"/>
                  <a:pt x="49" y="32"/>
                  <a:pt x="49" y="32"/>
                </a:cubicBezTo>
                <a:lnTo>
                  <a:pt x="41" y="60"/>
                </a:lnTo>
                <a:close/>
                <a:moveTo>
                  <a:pt x="53" y="32"/>
                </a:moveTo>
                <a:cubicBezTo>
                  <a:pt x="62" y="32"/>
                  <a:pt x="62" y="32"/>
                  <a:pt x="62" y="32"/>
                </a:cubicBezTo>
                <a:cubicBezTo>
                  <a:pt x="62" y="60"/>
                  <a:pt x="62" y="60"/>
                  <a:pt x="62" y="60"/>
                </a:cubicBezTo>
                <a:cubicBezTo>
                  <a:pt x="45" y="60"/>
                  <a:pt x="45" y="60"/>
                  <a:pt x="45" y="60"/>
                </a:cubicBezTo>
                <a:lnTo>
                  <a:pt x="53" y="32"/>
                </a:lnTo>
                <a:close/>
                <a:moveTo>
                  <a:pt x="66" y="32"/>
                </a:moveTo>
                <a:cubicBezTo>
                  <a:pt x="75" y="32"/>
                  <a:pt x="75" y="32"/>
                  <a:pt x="75" y="32"/>
                </a:cubicBezTo>
                <a:cubicBezTo>
                  <a:pt x="83" y="60"/>
                  <a:pt x="83" y="60"/>
                  <a:pt x="83" y="60"/>
                </a:cubicBezTo>
                <a:cubicBezTo>
                  <a:pt x="66" y="60"/>
                  <a:pt x="66" y="60"/>
                  <a:pt x="66" y="60"/>
                </a:cubicBezTo>
                <a:lnTo>
                  <a:pt x="66" y="32"/>
                </a:lnTo>
                <a:close/>
                <a:moveTo>
                  <a:pt x="79" y="32"/>
                </a:moveTo>
                <a:cubicBezTo>
                  <a:pt x="88" y="32"/>
                  <a:pt x="88" y="32"/>
                  <a:pt x="88" y="32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87" y="60"/>
                  <a:pt x="87" y="60"/>
                  <a:pt x="87" y="60"/>
                </a:cubicBezTo>
                <a:lnTo>
                  <a:pt x="79" y="32"/>
                </a:lnTo>
                <a:close/>
                <a:moveTo>
                  <a:pt x="8" y="56"/>
                </a:moveTo>
                <a:cubicBezTo>
                  <a:pt x="8" y="52"/>
                  <a:pt x="8" y="52"/>
                  <a:pt x="8" y="52"/>
                </a:cubicBezTo>
                <a:cubicBezTo>
                  <a:pt x="8" y="51"/>
                  <a:pt x="8" y="50"/>
                  <a:pt x="9" y="50"/>
                </a:cubicBezTo>
                <a:cubicBezTo>
                  <a:pt x="21" y="34"/>
                  <a:pt x="21" y="34"/>
                  <a:pt x="21" y="34"/>
                </a:cubicBezTo>
                <a:cubicBezTo>
                  <a:pt x="22" y="33"/>
                  <a:pt x="23" y="32"/>
                  <a:pt x="24" y="32"/>
                </a:cubicBezTo>
                <a:cubicBezTo>
                  <a:pt x="35" y="32"/>
                  <a:pt x="35" y="32"/>
                  <a:pt x="35" y="32"/>
                </a:cubicBezTo>
                <a:cubicBezTo>
                  <a:pt x="19" y="60"/>
                  <a:pt x="19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0" y="60"/>
                  <a:pt x="8" y="58"/>
                  <a:pt x="8" y="56"/>
                </a:cubicBezTo>
                <a:close/>
                <a:moveTo>
                  <a:pt x="80" y="120"/>
                </a:moveTo>
                <a:cubicBezTo>
                  <a:pt x="50" y="120"/>
                  <a:pt x="50" y="120"/>
                  <a:pt x="50" y="120"/>
                </a:cubicBezTo>
                <a:cubicBezTo>
                  <a:pt x="50" y="80"/>
                  <a:pt x="50" y="80"/>
                  <a:pt x="50" y="80"/>
                </a:cubicBezTo>
                <a:cubicBezTo>
                  <a:pt x="80" y="80"/>
                  <a:pt x="80" y="80"/>
                  <a:pt x="80" y="80"/>
                </a:cubicBezTo>
                <a:lnTo>
                  <a:pt x="80" y="120"/>
                </a:lnTo>
                <a:close/>
                <a:moveTo>
                  <a:pt x="108" y="120"/>
                </a:moveTo>
                <a:cubicBezTo>
                  <a:pt x="84" y="120"/>
                  <a:pt x="84" y="120"/>
                  <a:pt x="84" y="120"/>
                </a:cubicBezTo>
                <a:cubicBezTo>
                  <a:pt x="84" y="80"/>
                  <a:pt x="84" y="80"/>
                  <a:pt x="84" y="80"/>
                </a:cubicBezTo>
                <a:cubicBezTo>
                  <a:pt x="84" y="78"/>
                  <a:pt x="82" y="76"/>
                  <a:pt x="80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48" y="76"/>
                  <a:pt x="46" y="78"/>
                  <a:pt x="46" y="80"/>
                </a:cubicBezTo>
                <a:cubicBezTo>
                  <a:pt x="46" y="120"/>
                  <a:pt x="46" y="120"/>
                  <a:pt x="46" y="120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0" y="68"/>
                  <a:pt x="20" y="68"/>
                  <a:pt x="20" y="68"/>
                </a:cubicBezTo>
                <a:cubicBezTo>
                  <a:pt x="108" y="68"/>
                  <a:pt x="108" y="68"/>
                  <a:pt x="108" y="68"/>
                </a:cubicBezTo>
                <a:lnTo>
                  <a:pt x="108" y="120"/>
                </a:lnTo>
                <a:close/>
                <a:moveTo>
                  <a:pt x="120" y="56"/>
                </a:moveTo>
                <a:cubicBezTo>
                  <a:pt x="120" y="58"/>
                  <a:pt x="118" y="60"/>
                  <a:pt x="116" y="60"/>
                </a:cubicBezTo>
                <a:cubicBezTo>
                  <a:pt x="109" y="60"/>
                  <a:pt x="109" y="60"/>
                  <a:pt x="109" y="60"/>
                </a:cubicBezTo>
                <a:cubicBezTo>
                  <a:pt x="93" y="32"/>
                  <a:pt x="93" y="32"/>
                  <a:pt x="93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5" y="32"/>
                  <a:pt x="106" y="33"/>
                  <a:pt x="107" y="34"/>
                </a:cubicBezTo>
                <a:cubicBezTo>
                  <a:pt x="119" y="50"/>
                  <a:pt x="119" y="50"/>
                  <a:pt x="119" y="50"/>
                </a:cubicBezTo>
                <a:cubicBezTo>
                  <a:pt x="120" y="50"/>
                  <a:pt x="120" y="51"/>
                  <a:pt x="120" y="52"/>
                </a:cubicBezTo>
                <a:lnTo>
                  <a:pt x="120" y="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" name="矩形 11" descr="e7d195523061f1c0e47ffc70844bb6f75fcb03b75858c49c480C64385E58A9406A784D96DFB0659D141F23C21B5D92CEF93DE268DCD659DE2284C54467FC4D0C40898BA465CB317FBA32D1D63CA472647FD4A79118919FAE3E38B85F62050A8EA630ECDC6995FFBDDD78D2D3E888F4E086519FD56723EEF81F0C3F1F562D4F2BA6864FEE349F5E55"/>
          <p:cNvSpPr/>
          <p:nvPr/>
        </p:nvSpPr>
        <p:spPr>
          <a:xfrm>
            <a:off x="1551876" y="6025544"/>
            <a:ext cx="1794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2</a:t>
            </a: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017</a:t>
            </a: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年总结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e7d195523061f1c0" descr="e7d195523061f1c0e47ffc70844bb6f75fcb03b75858c49c480C64385E58A9406A784D96DFB0659D141F23C21B5D92CEF93DE268DCD659DE2284C54467FC4D0C40898BA465CB317FBA32D1D63CA472647FD4A79118919FAE3E38B85F62050A8EA630ECDC6995FFBDDD78D2D3E888F4E086519FD56723EEF81F0C3F1F562D4F2BA6864FEE349F5E55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e7d195523061f1c0e47ffc70844bb6f75fcb03b75858c49c480C64385E58A9406A784D96DFB0659D141F23C21B5D92CEF93DE268DCD659DE2284C54467FC4D0C40898BA465CB317FBA32D1D63CA472647FD4A79118919FAE3E38B85F62050A8EA630ECDC6995FFBDDD78D2D3E888F4E086519FD56723EEF81F0C3F1F562D4F2BA6864FEE349F5E55</a:t>
            </a:r>
            <a:endParaRPr lang="zh-CN" altLang="en-US" sz="100"/>
          </a:p>
        </p:txBody>
      </p:sp>
      <p:sp>
        <p:nvSpPr>
          <p:cNvPr id="3" name="文本框 2"/>
          <p:cNvSpPr txBox="1"/>
          <p:nvPr/>
        </p:nvSpPr>
        <p:spPr>
          <a:xfrm>
            <a:off x="-7618" y="1468273"/>
            <a:ext cx="12192000" cy="3693319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 rtlCol="0" anchor="ctr" anchorCtr="0">
            <a:spAutoFit/>
          </a:bodyPr>
          <a:lstStyle/>
          <a:p>
            <a:pPr indent="457200">
              <a:lnSpc>
                <a:spcPct val="200000"/>
              </a:lnSpc>
            </a:pPr>
            <a:r>
              <a:rPr kumimoji="1" lang="zh-CN" altLang="en-US" b="1" dirty="0" smtClean="0">
                <a:latin typeface="微软雅黑"/>
                <a:ea typeface="微软雅黑"/>
                <a:cs typeface="微软雅黑"/>
              </a:rPr>
              <a:t>市场运营工作中存在的主要问题：</a:t>
            </a:r>
            <a:endParaRPr kumimoji="1" lang="en-US" altLang="zh-CN" b="1" dirty="0" smtClean="0">
              <a:latin typeface="微软雅黑"/>
              <a:ea typeface="微软雅黑"/>
              <a:cs typeface="微软雅黑"/>
            </a:endParaRP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售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前解决方案设计和讲解能力需要提高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1257300" lvl="2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市场人员需要对公司产品有更深入了解、能熟练操作演示公司产品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pPr marL="1257300" lvl="2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市场人员需要掌握更多的消防领域知识，提升客户解决方案设计和讲解能力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arabicPeriod"/>
            </a:pP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新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客户开拓能力严重不足，营销对高总的依赖程度高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arabicPeriod"/>
            </a:pP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云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盾产品价格体系不清晰，报价随意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arabicPeriod"/>
            </a:pP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已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有客户的跟踪、回访工作有一定效果，但还需要加强。 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arabicPeriod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对潜在客户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/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项目、试用型客户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/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项目的跟踪力度不够。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152" y="345949"/>
            <a:ext cx="500370" cy="5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3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e7d195523061f1c0bbd9d495056f6756baae99e8e5eccdb0B69E8BECE2F25FA34DA9A3791886F1952D5C6B90E974387B5DDCCBCEBC70127B5F7576CBB260879D9064EC41CFD6AF7F7958B54E7616B7D1ACFF694983D84E03CDCC7BF51094A37502078CAE91607CF5CB75EEE68D8B4A139266D7F907B7339335B5782CF8D48DCE0F7FA41C1C4951B4B5D6CE70B5D56BF6869B566C3227A46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967"/>
          <a:stretch/>
        </p:blipFill>
        <p:spPr bwMode="auto">
          <a:xfrm>
            <a:off x="-10163" y="0"/>
            <a:ext cx="12202163" cy="5524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 descr="e7d195523061f1c0e47ffc70844bb6f75fcb03b75858c49c480C64385E58A9406A784D96DFB0659D141F23C21B5D92CEF93DE268DCD659DE2284C54467FC4D0C40898BA465CB317FBA32D1D63CA4726462398BE2C3E8C50D45645F49C1B7B171B5CA5D2DF34906CE36CC222DB16B5A64766B794DADC6678E7BCE0C11BBF334CBA0A9342E4D841886"/>
          <p:cNvSpPr/>
          <p:nvPr/>
        </p:nvSpPr>
        <p:spPr>
          <a:xfrm>
            <a:off x="440519" y="76170"/>
            <a:ext cx="20376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2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018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年工作计划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5" name="组合 4" descr="e7d195523061f1c0e47ffc70844bb6f75fcb03b75858c49c480C64385E58A9406A784D96DFB0659D141F23C21B5D92CEF93DE268DCD659DE2284C54467FC4D0C40898BA465CB317FBA32D1D63CA472647FD4A79118919FAE3E38B85F62050A8EA630ECDC6995FFBDDD78D2D3E888F4E086519FD56723EEF81F0C3F1F562D4F2BA6864FEE349F5E55"/>
          <p:cNvGrpSpPr/>
          <p:nvPr/>
        </p:nvGrpSpPr>
        <p:grpSpPr>
          <a:xfrm>
            <a:off x="4254129" y="626873"/>
            <a:ext cx="3025675" cy="1785059"/>
            <a:chOff x="4583163" y="1892829"/>
            <a:chExt cx="3025675" cy="1785059"/>
          </a:xfrm>
        </p:grpSpPr>
        <p:sp>
          <p:nvSpPr>
            <p:cNvPr id="31" name="Freeform 414" descr="e7d195523061f1c02e66e4f24090f95771f2a25398b4c6a397210DEF3B34B42E7CAE3753A3E55670C5C5B393DCCD8D49F265F3A29442F2D10D421F974AABEA3384308323DA72972389F1817D14B0E600B5EC5FA4DF8D17611768C1A3BC0F22DAA0D7A4CBDED32522BB6766461F2FB6C449942C99109D627F5D55C73E1552FA57F9C8FC6928D5D3EE75070FD7294432EA"/>
            <p:cNvSpPr>
              <a:spLocks noEditPoints="1"/>
            </p:cNvSpPr>
            <p:nvPr/>
          </p:nvSpPr>
          <p:spPr bwMode="auto">
            <a:xfrm>
              <a:off x="4583163" y="1892829"/>
              <a:ext cx="3025675" cy="1785059"/>
            </a:xfrm>
            <a:custGeom>
              <a:avLst/>
              <a:gdLst>
                <a:gd name="T0" fmla="*/ 160 w 186"/>
                <a:gd name="T1" fmla="*/ 43 h 110"/>
                <a:gd name="T2" fmla="*/ 161 w 186"/>
                <a:gd name="T3" fmla="*/ 42 h 110"/>
                <a:gd name="T4" fmla="*/ 135 w 186"/>
                <a:gd name="T5" fmla="*/ 17 h 110"/>
                <a:gd name="T6" fmla="*/ 119 w 186"/>
                <a:gd name="T7" fmla="*/ 23 h 110"/>
                <a:gd name="T8" fmla="*/ 76 w 186"/>
                <a:gd name="T9" fmla="*/ 0 h 110"/>
                <a:gd name="T10" fmla="*/ 26 w 186"/>
                <a:gd name="T11" fmla="*/ 43 h 110"/>
                <a:gd name="T12" fmla="*/ 0 w 186"/>
                <a:gd name="T13" fmla="*/ 76 h 110"/>
                <a:gd name="T14" fmla="*/ 34 w 186"/>
                <a:gd name="T15" fmla="*/ 110 h 110"/>
                <a:gd name="T16" fmla="*/ 152 w 186"/>
                <a:gd name="T17" fmla="*/ 110 h 110"/>
                <a:gd name="T18" fmla="*/ 186 w 186"/>
                <a:gd name="T19" fmla="*/ 76 h 110"/>
                <a:gd name="T20" fmla="*/ 160 w 186"/>
                <a:gd name="T21" fmla="*/ 43 h 110"/>
                <a:gd name="T22" fmla="*/ 152 w 186"/>
                <a:gd name="T23" fmla="*/ 101 h 110"/>
                <a:gd name="T24" fmla="*/ 34 w 186"/>
                <a:gd name="T25" fmla="*/ 101 h 110"/>
                <a:gd name="T26" fmla="*/ 9 w 186"/>
                <a:gd name="T27" fmla="*/ 76 h 110"/>
                <a:gd name="T28" fmla="*/ 28 w 186"/>
                <a:gd name="T29" fmla="*/ 51 h 110"/>
                <a:gd name="T30" fmla="*/ 34 w 186"/>
                <a:gd name="T31" fmla="*/ 44 h 110"/>
                <a:gd name="T32" fmla="*/ 76 w 186"/>
                <a:gd name="T33" fmla="*/ 8 h 110"/>
                <a:gd name="T34" fmla="*/ 111 w 186"/>
                <a:gd name="T35" fmla="*/ 28 h 110"/>
                <a:gd name="T36" fmla="*/ 117 w 186"/>
                <a:gd name="T37" fmla="*/ 32 h 110"/>
                <a:gd name="T38" fmla="*/ 119 w 186"/>
                <a:gd name="T39" fmla="*/ 32 h 110"/>
                <a:gd name="T40" fmla="*/ 124 w 186"/>
                <a:gd name="T41" fmla="*/ 29 h 110"/>
                <a:gd name="T42" fmla="*/ 135 w 186"/>
                <a:gd name="T43" fmla="*/ 25 h 110"/>
                <a:gd name="T44" fmla="*/ 152 w 186"/>
                <a:gd name="T45" fmla="*/ 42 h 110"/>
                <a:gd name="T46" fmla="*/ 152 w 186"/>
                <a:gd name="T47" fmla="*/ 43 h 110"/>
                <a:gd name="T48" fmla="*/ 158 w 186"/>
                <a:gd name="T49" fmla="*/ 51 h 110"/>
                <a:gd name="T50" fmla="*/ 177 w 186"/>
                <a:gd name="T51" fmla="*/ 76 h 110"/>
                <a:gd name="T52" fmla="*/ 152 w 186"/>
                <a:gd name="T53" fmla="*/ 10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6" h="110">
                  <a:moveTo>
                    <a:pt x="160" y="43"/>
                  </a:moveTo>
                  <a:cubicBezTo>
                    <a:pt x="160" y="43"/>
                    <a:pt x="161" y="43"/>
                    <a:pt x="161" y="42"/>
                  </a:cubicBezTo>
                  <a:cubicBezTo>
                    <a:pt x="161" y="28"/>
                    <a:pt x="149" y="17"/>
                    <a:pt x="135" y="17"/>
                  </a:cubicBezTo>
                  <a:cubicBezTo>
                    <a:pt x="129" y="17"/>
                    <a:pt x="123" y="19"/>
                    <a:pt x="119" y="23"/>
                  </a:cubicBezTo>
                  <a:cubicBezTo>
                    <a:pt x="110" y="9"/>
                    <a:pt x="94" y="0"/>
                    <a:pt x="76" y="0"/>
                  </a:cubicBezTo>
                  <a:cubicBezTo>
                    <a:pt x="51" y="0"/>
                    <a:pt x="30" y="19"/>
                    <a:pt x="26" y="43"/>
                  </a:cubicBezTo>
                  <a:cubicBezTo>
                    <a:pt x="11" y="47"/>
                    <a:pt x="0" y="60"/>
                    <a:pt x="0" y="76"/>
                  </a:cubicBezTo>
                  <a:cubicBezTo>
                    <a:pt x="0" y="95"/>
                    <a:pt x="15" y="110"/>
                    <a:pt x="34" y="110"/>
                  </a:cubicBezTo>
                  <a:cubicBezTo>
                    <a:pt x="152" y="110"/>
                    <a:pt x="152" y="110"/>
                    <a:pt x="152" y="110"/>
                  </a:cubicBezTo>
                  <a:cubicBezTo>
                    <a:pt x="171" y="110"/>
                    <a:pt x="186" y="95"/>
                    <a:pt x="186" y="76"/>
                  </a:cubicBezTo>
                  <a:cubicBezTo>
                    <a:pt x="186" y="60"/>
                    <a:pt x="175" y="47"/>
                    <a:pt x="160" y="43"/>
                  </a:cubicBezTo>
                  <a:close/>
                  <a:moveTo>
                    <a:pt x="152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20" y="101"/>
                    <a:pt x="9" y="90"/>
                    <a:pt x="9" y="76"/>
                  </a:cubicBezTo>
                  <a:cubicBezTo>
                    <a:pt x="9" y="64"/>
                    <a:pt x="17" y="54"/>
                    <a:pt x="28" y="51"/>
                  </a:cubicBezTo>
                  <a:cubicBezTo>
                    <a:pt x="31" y="51"/>
                    <a:pt x="34" y="48"/>
                    <a:pt x="34" y="44"/>
                  </a:cubicBezTo>
                  <a:cubicBezTo>
                    <a:pt x="38" y="24"/>
                    <a:pt x="55" y="8"/>
                    <a:pt x="76" y="8"/>
                  </a:cubicBezTo>
                  <a:cubicBezTo>
                    <a:pt x="90" y="8"/>
                    <a:pt x="104" y="16"/>
                    <a:pt x="111" y="28"/>
                  </a:cubicBezTo>
                  <a:cubicBezTo>
                    <a:pt x="113" y="30"/>
                    <a:pt x="115" y="31"/>
                    <a:pt x="117" y="32"/>
                  </a:cubicBezTo>
                  <a:cubicBezTo>
                    <a:pt x="118" y="32"/>
                    <a:pt x="118" y="32"/>
                    <a:pt x="119" y="32"/>
                  </a:cubicBezTo>
                  <a:cubicBezTo>
                    <a:pt x="121" y="32"/>
                    <a:pt x="123" y="31"/>
                    <a:pt x="124" y="29"/>
                  </a:cubicBezTo>
                  <a:cubicBezTo>
                    <a:pt x="127" y="27"/>
                    <a:pt x="131" y="25"/>
                    <a:pt x="135" y="25"/>
                  </a:cubicBezTo>
                  <a:cubicBezTo>
                    <a:pt x="145" y="25"/>
                    <a:pt x="152" y="33"/>
                    <a:pt x="152" y="42"/>
                  </a:cubicBezTo>
                  <a:cubicBezTo>
                    <a:pt x="152" y="43"/>
                    <a:pt x="152" y="43"/>
                    <a:pt x="152" y="43"/>
                  </a:cubicBezTo>
                  <a:cubicBezTo>
                    <a:pt x="152" y="47"/>
                    <a:pt x="154" y="50"/>
                    <a:pt x="158" y="51"/>
                  </a:cubicBezTo>
                  <a:cubicBezTo>
                    <a:pt x="170" y="54"/>
                    <a:pt x="177" y="64"/>
                    <a:pt x="177" y="76"/>
                  </a:cubicBezTo>
                  <a:cubicBezTo>
                    <a:pt x="177" y="90"/>
                    <a:pt x="166" y="101"/>
                    <a:pt x="152" y="10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2" name="Rectangle 249" descr="e7d195523061f1c02e66e4f24090f95771f2a25398b4c6a397210DEF3B34B42E7CAE3753A3E55670C5C5B393DCCD8D49F265F3A29442F2D10D421F974AABEA3384308323DA72972389F1817D14B0E600B5EC5FA4DF8D17611768C1A3BC0F22DAA0D7A4CBDED32522BB6766461F2FB6C449942C99109D627F5D55C73E1552FA57F9C8FC6928D5D3EE75070FD7294432EA"/>
            <p:cNvSpPr/>
            <p:nvPr/>
          </p:nvSpPr>
          <p:spPr>
            <a:xfrm>
              <a:off x="5176522" y="2609985"/>
              <a:ext cx="1838965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 dirty="0" smtClean="0">
                  <a:solidFill>
                    <a:srgbClr val="1E1E1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工作目标</a:t>
              </a:r>
              <a:endParaRPr lang="en-US" sz="3200" b="1" dirty="0" smtClean="0">
                <a:solidFill>
                  <a:srgbClr val="1E1E1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 descr="e7d195523061f1c0e47ffc70844bb6f75fcb03b75858c49c480C64385E58A9406A784D96DFB0659D141F23C21B5D92CEF93DE268DCD659DE2284C54467FC4D0C40898BA465CB317FBA32D1D63CA472647FD4A79118919FAE3E38B85F62050A8EA630ECDC6995FFBDDD78D2D3E888F4E086519FD56723EEF81F0C3F1F562D4F2BA6864FEE349F5E55"/>
          <p:cNvGrpSpPr/>
          <p:nvPr/>
        </p:nvGrpSpPr>
        <p:grpSpPr>
          <a:xfrm>
            <a:off x="1421313" y="2519237"/>
            <a:ext cx="760631" cy="590088"/>
            <a:chOff x="1733254" y="3807278"/>
            <a:chExt cx="760631" cy="590088"/>
          </a:xfrm>
        </p:grpSpPr>
        <p:sp>
          <p:nvSpPr>
            <p:cNvPr id="36" name="椭圆 35"/>
            <p:cNvSpPr/>
            <p:nvPr/>
          </p:nvSpPr>
          <p:spPr>
            <a:xfrm>
              <a:off x="1818525" y="3807278"/>
              <a:ext cx="590088" cy="59008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5" descr="e7d195523061f1c02e66e4f24090f95771f2a25398b4c6a397210DEF3B34B42E7CAE3753A3E55670C5C5B393DCCD8D49F265F3A29442F2D10D421F974AABEA3384308323DA72972389F1817D14B0E600B5EC5FA4DF8D17611768C1A3BC0F22DAA0D7A4CBDED32522BB6766461F2FB6C449942C99109D627F5D55C73E1552FA57F9C8FC6928D5D3EE75070FD7294432EA"/>
            <p:cNvSpPr txBox="1"/>
            <p:nvPr/>
          </p:nvSpPr>
          <p:spPr>
            <a:xfrm>
              <a:off x="1733254" y="3917656"/>
              <a:ext cx="760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01</a:t>
              </a:r>
              <a:endParaRPr lang="en-IN" b="1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组合 37" descr="e7d195523061f1c0e47ffc70844bb6f75fcb03b75858c49c480C64385E58A9406A784D96DFB0659D141F23C21B5D92CEF93DE268DCD659DE2284C54467FC4D0C40898BA465CB317FBA32D1D63CA472647FD4A79118919FAE3E38B85F62050A8EA630ECDC6995FFBDDD78D2D3E888F4E086519FD56723EEF81F0C3F1F562D4F2BA6864FEE349F5E55"/>
          <p:cNvGrpSpPr/>
          <p:nvPr/>
        </p:nvGrpSpPr>
        <p:grpSpPr>
          <a:xfrm>
            <a:off x="5445068" y="2519237"/>
            <a:ext cx="760631" cy="590088"/>
            <a:chOff x="1733254" y="3807278"/>
            <a:chExt cx="760631" cy="590088"/>
          </a:xfrm>
        </p:grpSpPr>
        <p:sp>
          <p:nvSpPr>
            <p:cNvPr id="39" name="椭圆 38"/>
            <p:cNvSpPr/>
            <p:nvPr/>
          </p:nvSpPr>
          <p:spPr>
            <a:xfrm>
              <a:off x="1818525" y="3807278"/>
              <a:ext cx="590088" cy="59008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TextBox 5" descr="e7d195523061f1c02e66e4f24090f95771f2a25398b4c6a397210DEF3B34B42E7CAE3753A3E55670C5C5B393DCCD8D49F265F3A29442F2D10D421F974AABEA3384308323DA72972389F1817D14B0E600B5EC5FA4DF8D17611768C1A3BC0F22DAA0D7A4CBDED32522BB6766461F2FB6C449942C99109D627F5D55C73E1552FA57F9C8FC6928D5D3EE75070FD7294432EA"/>
            <p:cNvSpPr txBox="1"/>
            <p:nvPr/>
          </p:nvSpPr>
          <p:spPr>
            <a:xfrm>
              <a:off x="1733254" y="3917656"/>
              <a:ext cx="760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02</a:t>
              </a:r>
              <a:endParaRPr lang="en-IN" b="1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组合 42" descr="e7d195523061f1c0e47ffc70844bb6f75fcb03b75858c49c480C64385E58A9406A784D96DFB0659D141F23C21B5D92CEF93DE268DCD659DE2284C54467FC4D0C40898BA465CB317FBA32D1D63CA472647FD4A79118919FAE3E38B85F62050A8EA630ECDC6995FFBDDD78D2D3E888F4E086519FD56723EEF81F0C3F1F562D4F2BA6864FEE349F5E55"/>
          <p:cNvGrpSpPr/>
          <p:nvPr/>
        </p:nvGrpSpPr>
        <p:grpSpPr>
          <a:xfrm>
            <a:off x="9518698" y="2519237"/>
            <a:ext cx="760631" cy="590088"/>
            <a:chOff x="1733254" y="3807278"/>
            <a:chExt cx="760631" cy="590088"/>
          </a:xfrm>
        </p:grpSpPr>
        <p:sp>
          <p:nvSpPr>
            <p:cNvPr id="44" name="椭圆 43"/>
            <p:cNvSpPr/>
            <p:nvPr/>
          </p:nvSpPr>
          <p:spPr>
            <a:xfrm>
              <a:off x="1818525" y="3807278"/>
              <a:ext cx="590088" cy="59008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Box 5" descr="e7d195523061f1c02e66e4f24090f95771f2a25398b4c6a397210DEF3B34B42E7CAE3753A3E55670C5C5B393DCCD8D49F265F3A29442F2D10D421F974AABEA3384308323DA72972389F1817D14B0E600B5EC5FA4DF8D17611768C1A3BC0F22DAA0D7A4CBDED32522BB6766461F2FB6C449942C99109D627F5D55C73E1552FA57F9C8FC6928D5D3EE75070FD7294432EA"/>
            <p:cNvSpPr txBox="1"/>
            <p:nvPr/>
          </p:nvSpPr>
          <p:spPr>
            <a:xfrm>
              <a:off x="1733254" y="3917656"/>
              <a:ext cx="760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03</a:t>
              </a:r>
              <a:endParaRPr lang="en-IN" b="1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e7d195523061f1c0" descr="e7d195523061f1c0e47ffc70844bb6f75fcb03b75858c49c480C64385E58A9406A784D96DFB0659D141F23C21B5D92CEF93DE268DCD659DE2284C54467FC4D0C40898BA465CB317FBA32D1D63CA472647FD4A79118919FAE3E38B85F62050A8EA630ECDC6995FFBDDD78D2D3E888F4E086519FD56723EEF81F0C3F1F562D4F2BA6864FEE349F5E55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e7d195523061f1c0e47ffc70844bb6f75fcb03b75858c49c480C64385E58A9406A784D96DFB0659D141F23C21B5D92CEF93DE268DCD659DE2284C54467FC4D0C40898BA465CB317FBA32D1D63CA472647FD4A79118919FAE3E38B85F62050A8EA630ECDC6995FFBDDD78D2D3E888F4E086519FD56723EEF81F0C3F1F562D4F2BA6864FEE349F5E55</a:t>
            </a:r>
            <a:endParaRPr lang="zh-CN" altLang="en-US" sz="10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133680"/>
              </p:ext>
            </p:extLst>
          </p:nvPr>
        </p:nvGraphicFramePr>
        <p:xfrm>
          <a:off x="227448" y="3349335"/>
          <a:ext cx="3390900" cy="24561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77900"/>
                <a:gridCol w="2413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/>
                          <a:ea typeface="微软雅黑"/>
                          <a:cs typeface="微软雅黑"/>
                        </a:rPr>
                        <a:t>业务目标</a:t>
                      </a:r>
                      <a:endParaRPr lang="zh-CN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示范区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高新示范区、金州三级列管单位示范区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行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业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酒店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</a:t>
                      </a:r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粤海集团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40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家连锁酒店</a:t>
                      </a:r>
                      <a:endParaRPr lang="en-US" altLang="zh-CN" sz="1200" b="0" kern="1200" dirty="0" smtClean="0">
                        <a:solidFill>
                          <a:schemeClr val="dk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地铁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</a:t>
                      </a:r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zh-CN" alt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大连地铁</a:t>
                      </a:r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zh-CN" alt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、</a:t>
                      </a:r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2</a:t>
                      </a:r>
                      <a:r>
                        <a:rPr lang="zh-CN" alt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号线</a:t>
                      </a:r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/>
                      </a:r>
                      <a:b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</a:br>
                      <a:r>
                        <a:rPr lang="zh-CN" alt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医疗</a:t>
                      </a:r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</a:t>
                      </a:r>
                      <a:r>
                        <a:rPr lang="zh-CN" alt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中心医院、铁路医院</a:t>
                      </a:r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…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机场</a:t>
                      </a:r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</a:t>
                      </a:r>
                      <a:r>
                        <a:rPr lang="zh-CN" alt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辽宁机场管理集团</a:t>
                      </a:r>
                      <a:endParaRPr lang="en-US" altLang="zh-CN" sz="1200" b="1" kern="1200" dirty="0" smtClean="0">
                        <a:solidFill>
                          <a:schemeClr val="dk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市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场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商场、高校</a:t>
                      </a:r>
                      <a:r>
                        <a:rPr lang="zh-CN" altLang="en-US" sz="1200" baseline="0" dirty="0" smtClean="0">
                          <a:latin typeface="微软雅黑"/>
                          <a:ea typeface="微软雅黑"/>
                          <a:cs typeface="微软雅黑"/>
                        </a:rPr>
                        <a:t>等</a:t>
                      </a:r>
                      <a:r>
                        <a:rPr lang="zh-CN" altLang="en-US" sz="1200" baseline="0" dirty="0" smtClean="0">
                          <a:latin typeface="微软雅黑"/>
                          <a:ea typeface="微软雅黑"/>
                          <a:cs typeface="微软雅黑"/>
                        </a:rPr>
                        <a:t>：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40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家</a:t>
                      </a:r>
                    </a:p>
                  </a:txBody>
                  <a:tcPr anchor="ctr"/>
                </a:tc>
              </a:tr>
              <a:tr h="4343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销售收入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500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万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(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非区域性项目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)</a:t>
                      </a:r>
                      <a:endParaRPr lang="zh-CN" altLang="en-US" sz="12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104570"/>
              </p:ext>
            </p:extLst>
          </p:nvPr>
        </p:nvGraphicFramePr>
        <p:xfrm>
          <a:off x="4101680" y="3366798"/>
          <a:ext cx="3302000" cy="206245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77900"/>
                <a:gridCol w="2324100"/>
              </a:tblGrid>
              <a:tr h="393618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/>
                          <a:ea typeface="微软雅黑"/>
                          <a:cs typeface="微软雅黑"/>
                        </a:rPr>
                        <a:t>管理目标</a:t>
                      </a:r>
                      <a:endParaRPr lang="zh-CN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93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品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    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牌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树立品牌形象为主</a:t>
                      </a:r>
                    </a:p>
                  </a:txBody>
                  <a:tcPr anchor="ctr"/>
                </a:tc>
              </a:tr>
              <a:tr h="393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销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    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售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新客户开发与老客户维系为主</a:t>
                      </a:r>
                      <a:endParaRPr lang="zh-CN" altLang="en-US" sz="1200" b="1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</a:tr>
              <a:tr h="393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项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目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规范项目实施流程为主</a:t>
                      </a:r>
                    </a:p>
                  </a:txBody>
                  <a:tcPr anchor="ctr"/>
                </a:tc>
              </a:tr>
              <a:tr h="4879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客户关系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建立长期稳定的客户关系、提升客户满意度为主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945455"/>
              </p:ext>
            </p:extLst>
          </p:nvPr>
        </p:nvGraphicFramePr>
        <p:xfrm>
          <a:off x="7856248" y="3396960"/>
          <a:ext cx="4216689" cy="3540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11512"/>
                <a:gridCol w="3005177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/>
                          <a:ea typeface="微软雅黑"/>
                          <a:cs typeface="微软雅黑"/>
                        </a:rPr>
                        <a:t>产品目标</a:t>
                      </a:r>
                      <a:endParaRPr lang="zh-CN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5096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硬件设备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具备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CCC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认证的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”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用户信息传输装置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”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扩大支持消控主机型号</a:t>
                      </a:r>
                      <a:endParaRPr lang="en-US" altLang="zh-CN" sz="12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支持更多类型前端传感设备</a:t>
                      </a:r>
                      <a:endParaRPr lang="en-US" altLang="zh-CN" sz="12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</a:tr>
              <a:tr h="521208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软件产品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不断完善“消防安全管家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”与“云盾精灵”功能，提升用户交互体验。</a:t>
                      </a:r>
                      <a:endParaRPr lang="en-US" altLang="zh-CN" sz="12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完成政府监管侧应用产品的第一个版本，并不断丰富功能、提升成熟度。</a:t>
                      </a:r>
                      <a:endParaRPr lang="en-US" altLang="zh-CN" sz="12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围绕</a:t>
                      </a:r>
                      <a:r>
                        <a:rPr lang="zh-CN" altLang="en-US" sz="1200" baseline="0" dirty="0" smtClean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政府、社会单位、技术服务机构、社会公众</a:t>
                      </a:r>
                      <a:r>
                        <a:rPr lang="zh-CN" altLang="en-US" sz="1200" baseline="0" dirty="0" smtClean="0">
                          <a:latin typeface="微软雅黑"/>
                          <a:ea typeface="微软雅黑"/>
                          <a:cs typeface="微软雅黑"/>
                        </a:rPr>
                        <a:t> 四类潜在客户分别打造基于云盾物联网平台的消防应用产品。</a:t>
                      </a:r>
                      <a:endParaRPr lang="en-US" altLang="zh-CN" sz="12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平台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以打造消防领域物联网及数据开放平台为目标，进行整体平台的升级和重构。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771" y="0"/>
            <a:ext cx="500370" cy="5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3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e7d195523061f1c0bbd9d495056f6756baae99e8e5eccdb0B69E8BECE2F25FA34DA9A3791886F1952D5C6B90E974387B5DDCCBCEBC70127B5F7576CBB260879D9064EC41CFD6AF7F7958B54E7616B7D1ACFF694983D84E03CDCC7BF51094A37502078CAE91607CF5CB75EEE68D8B4A139266D7F907B7339335B5782CF8D48DCE0F7FA41C1C4951B4B5D6CE70B5D56BF6869B566C3227A46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967"/>
          <a:stretch/>
        </p:blipFill>
        <p:spPr bwMode="auto">
          <a:xfrm>
            <a:off x="-10163" y="0"/>
            <a:ext cx="12202163" cy="5524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7d195523061f1c0" descr="e7d195523061f1c0e47ffc70844bb6f75fcb03b75858c49c480C64385E58A9406A784D96DFB0659D141F23C21B5D92CEF93DE268DCD659DE2284C54467FC4D0C40898BA465CB317FBA32D1D63CA472647FD4A79118919FAE3E38B85F62050A8EA630ECDC6995FFBDDD78D2D3E888F4E086519FD56723EEF81F0C3F1F562D4F2BA6864FEE349F5E55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e7d195523061f1c0e47ffc70844bb6f75fcb03b75858c49c480C64385E58A9406A784D96DFB0659D141F23C21B5D92CEF93DE268DCD659DE2284C54467FC4D0C40898BA465CB317FBA32D1D63CA472647FD4A79118919FAE3E38B85F62050A8EA630ECDC6995FFBDDD78D2D3E888F4E086519FD56723EEF81F0C3F1F562D4F2BA6864FEE349F5E55</a:t>
            </a:r>
            <a:endParaRPr lang="zh-CN" altLang="en-US" sz="100"/>
          </a:p>
        </p:txBody>
      </p:sp>
      <p:cxnSp>
        <p:nvCxnSpPr>
          <p:cNvPr id="5" name="直接连接符 4"/>
          <p:cNvCxnSpPr>
            <a:cxnSpLocks noChangeShapeType="1"/>
          </p:cNvCxnSpPr>
          <p:nvPr/>
        </p:nvCxnSpPr>
        <p:spPr bwMode="auto">
          <a:xfrm>
            <a:off x="6951663" y="3484563"/>
            <a:ext cx="0" cy="7762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</p:spPr>
      </p:cxnSp>
      <p:sp>
        <p:nvSpPr>
          <p:cNvPr id="8" name="文本框 7"/>
          <p:cNvSpPr txBox="1"/>
          <p:nvPr/>
        </p:nvSpPr>
        <p:spPr>
          <a:xfrm>
            <a:off x="2491966" y="1457163"/>
            <a:ext cx="7689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buFontTx/>
              <a:buNone/>
              <a:defRPr/>
            </a:pPr>
            <a:r>
              <a:rPr lang="zh-CN" altLang="en-US" sz="36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 技 助 力 消 防  安 全 创 造 价 值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20"/>
          <p:cNvGrpSpPr/>
          <p:nvPr/>
        </p:nvGrpSpPr>
        <p:grpSpPr>
          <a:xfrm>
            <a:off x="4561662" y="2532418"/>
            <a:ext cx="3549688" cy="523220"/>
            <a:chOff x="4146373" y="2176818"/>
            <a:chExt cx="3549688" cy="523220"/>
          </a:xfrm>
        </p:grpSpPr>
        <p:sp>
          <p:nvSpPr>
            <p:cNvPr id="10" name="文本框 9"/>
            <p:cNvSpPr txBox="1"/>
            <p:nvPr/>
          </p:nvSpPr>
          <p:spPr>
            <a:xfrm>
              <a:off x="4855924" y="2176818"/>
              <a:ext cx="24785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400 - 0960 -119</a:t>
              </a:r>
              <a:endPara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1" name="直接连接符 16"/>
            <p:cNvCxnSpPr/>
            <p:nvPr/>
          </p:nvCxnSpPr>
          <p:spPr>
            <a:xfrm>
              <a:off x="4146373" y="2438428"/>
              <a:ext cx="36157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7"/>
            <p:cNvCxnSpPr/>
            <p:nvPr/>
          </p:nvCxnSpPr>
          <p:spPr>
            <a:xfrm>
              <a:off x="7334488" y="2438428"/>
              <a:ext cx="36157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4504" y="2288745"/>
              <a:ext cx="325125" cy="325125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4237149" y="4328196"/>
            <a:ext cx="409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辽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宁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 盾 网 力 科 技 有 限 公 司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55037" y="4923640"/>
            <a:ext cx="4528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地址：大连市高新技术产业园区黄浦路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541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号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5F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55037" y="5262194"/>
            <a:ext cx="3563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电话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：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0411 – 38688558 / 18698653630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55037" y="5870020"/>
            <a:ext cx="2625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网址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：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www.yundun119.com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55037" y="5542130"/>
            <a:ext cx="3043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E-Mail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：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market@yundun119.com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003" y="4260850"/>
            <a:ext cx="2053146" cy="205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0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e7d195523061f1c0 xmlns="http://e7d195523061f1c0/custom/data/def">
  <_7b1dac89e7d195523061f1c0316ecb71 xmlns="">e7d195523061f1c0e47ffc70844bb6f75fcb03b75858c49c480C64385E58A9406A784D96DFB0659D141F23C21B5D92CEF93DE268DCD659DE2284C54467FC4D0C40898BA465CB317FBA32D1D63CA472647FD4A79118919FAE3E38B85F62050A8EA630ECDC6995FFBDDD78D2D3E888F4E086519FD56723EEF81F0C3F1F562D4F2BA6864FEE349F5E55</_7b1dac89e7d195523061f1c0316ecb71>
</e7d195523061f1c0>
</file>

<file path=customXml/itemProps1.xml><?xml version="1.0" encoding="utf-8"?>
<ds:datastoreItem xmlns:ds="http://schemas.openxmlformats.org/officeDocument/2006/customXml" ds:itemID="{60D68038-8596-48E0-A6AC-45EFF3A90B29}">
  <ds:schemaRefs>
    <ds:schemaRef ds:uri="http://e7d195523061f1c0/custom/data/def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2988</TotalTime>
  <Words>917</Words>
  <Application>Microsoft Office PowerPoint</Application>
  <PresentationFormat>宽屏</PresentationFormat>
  <Paragraphs>111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Roboto Condensed Light</vt:lpstr>
      <vt:lpstr>等线 Light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©PPTSTORE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©PPTSTORE</dc:creator>
  <dc:description>©PPTSTORE 版权所有</dc:description>
  <cp:lastModifiedBy>Administrator</cp:lastModifiedBy>
  <cp:revision>226</cp:revision>
  <dcterms:created xsi:type="dcterms:W3CDTF">2016-12-22T04:34:11Z</dcterms:created>
  <dcterms:modified xsi:type="dcterms:W3CDTF">2018-03-09T03:25:15Z</dcterms:modified>
</cp:coreProperties>
</file>