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8" r:id="rId6"/>
    <p:sldId id="269" r:id="rId7"/>
    <p:sldId id="260" r:id="rId8"/>
    <p:sldId id="271" r:id="rId9"/>
    <p:sldId id="272" r:id="rId10"/>
    <p:sldId id="263" r:id="rId11"/>
    <p:sldId id="262" r:id="rId12"/>
    <p:sldId id="265" r:id="rId13"/>
    <p:sldId id="273" r:id="rId14"/>
    <p:sldId id="27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40A"/>
    <a:srgbClr val="EC4364"/>
    <a:srgbClr val="E5173F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EE3F5-B4FE-4B56-8DC0-9E9B90561A32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7620-D607-483C-8244-6C6947D6A3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200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843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Pre pandemia -&gt; &gt; risco BR</a:t>
            </a:r>
            <a:r>
              <a:rPr lang="pt-BR" baseline="0" dirty="0" smtClean="0"/>
              <a:t> e </a:t>
            </a:r>
            <a:r>
              <a:rPr lang="pt-BR" baseline="0" dirty="0" err="1" smtClean="0"/>
              <a:t>russia</a:t>
            </a:r>
            <a:r>
              <a:rPr lang="pt-BR" baseline="0" dirty="0" smtClean="0"/>
              <a:t>, medio para USA e Japao, baixo para </a:t>
            </a:r>
            <a:r>
              <a:rPr lang="pt-BR" baseline="0" dirty="0" err="1" smtClean="0"/>
              <a:t>india</a:t>
            </a:r>
            <a:r>
              <a:rPr lang="pt-BR" baseline="0" dirty="0" smtClean="0"/>
              <a:t> e china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193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622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67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36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299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941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796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488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173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49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726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E77620-D607-483C-8244-6C6947D6A3E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49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C4E45-D299-D352-D941-5481D5EF2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5F69646-7CB5-ECE1-3694-A4641BFC8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EC0FD8-9826-9AFD-776C-70438F4A7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FF768E-5C31-F7FC-DDEA-34842B0B6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8364A1C-D134-8A4B-9AEB-BF53A1C8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72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9C4BAA-2848-A229-AC68-95C67BCB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BD6A66-91E2-914E-13FA-14E69D40E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033C8F-FAF5-16AC-43D6-F2E6F270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1DB18F-42C3-555E-B38D-BEE27C06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FA8F74E-C482-D99A-3373-5314DF70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4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FA8120B-BDD0-57CA-C0E0-6EF0D0546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977508B-D1D2-BF80-7F0A-0E62EB54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1BBE65-018B-25AE-D6DC-F8D6C3DF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EDF1B9-1E90-1051-29BD-50794137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77BD70-92E4-7B43-0283-35D90A94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80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4BF9-5AA5-A356-0C81-8EE031E6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D60E24A-EFBE-51DE-E1B7-036B588C7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59A94B-CE05-FBB2-E4D6-71CC203B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4C8EFD-E361-BDA0-8399-889BFB02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894711-A6EE-1BC1-2542-8C1D7E28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2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5DCC65-59BF-E8B8-197D-71D04590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DF90924-EC7A-851F-1B48-571B65A0D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CB440D-3155-F00F-698A-21E381314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6B075D-D815-228A-A9AE-9DF93EE6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8D8757-FEDE-29D4-8783-BE50FA9A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85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1E213C-B2F6-9D70-FC79-1550DA7A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E44CE-FC21-74B7-0651-767FC76D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D0E6EA-E15A-41B5-43D6-372F4349D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CE4D1A-D214-8F2B-7C44-7421F612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9ECECDB-6CD1-8116-B3F2-6A1B7B26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D627181-FD3C-D603-DD50-3D5C63CB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C3D1CB-CB30-35FC-73CA-5845AA9FD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CD54AF-7349-19CD-B8CA-019DF7551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057678-B349-D6CB-225F-6CD0E363C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1FF01A7-36AD-7D7C-3297-3AF1EC8DE1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149DE9-4E36-12EA-3C69-85AF57BE6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DCFE441-A0E9-AF8E-FB75-DF6004E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805D62D-B9A4-791A-600F-72A29F65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B931A84-FDDB-1A97-0FAD-909C9B9B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6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65E40-65C3-7939-96A9-F2F990ED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5695CCF-C2B9-1872-986F-29C98839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F185A6E-E218-2144-9B07-9E963D51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F774ED-7B05-6E22-E95E-5686E2FD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68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F7223B0-2EDA-A5B3-78A2-4284F88C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D64749C-BFFB-8CC7-1DE7-1457BED3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F728330-DCC5-37DE-8280-70743388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39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D1D95-00E0-6C9E-7AF9-0297AAAC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8E937E-FFF6-906B-62C1-F40902F82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889D88-0469-E07B-5E46-53B2AAE16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430E0EB-52F8-D527-67DC-F9C682CA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C1F20A6-B10D-CA97-6B86-DC2255448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BE285AC-C58C-8A1D-D777-98AC2A8D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55120E-44DB-F8F9-B17D-68D1770D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F1B7D02-1F15-B60B-7468-F4461BE22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CCEA702-0E36-0574-28F9-1411C02AE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ACB4C-FA17-CEBF-FB8B-0F66F214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DD1CE1-5604-C126-47EE-73C3095B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6FEE28-B1D2-8EF2-E24E-C122CE835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E2F63AD-B673-A0A8-989E-7962460C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B51C9E-F7AC-FE23-2425-E9B2171AE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E26402-D5ED-F623-087C-EAC8D383CB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8E187-6DF8-4527-B27F-211877CDFD8E}" type="datetimeFigureOut">
              <a:rPr lang="pt-BR" smtClean="0"/>
              <a:t>17/08/2025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D96E25-397C-F4FB-C091-A169DB1B6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1FC29C-9ACB-0D54-A90B-723214719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7B59E-B8B3-4FBC-9D6A-6F47F03C73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0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CF2A71-EE61-8977-4CD2-4D1004039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8314"/>
            <a:ext cx="9144000" cy="604863"/>
          </a:xfrm>
        </p:spPr>
        <p:txBody>
          <a:bodyPr>
            <a:normAutofit/>
          </a:bodyPr>
          <a:lstStyle/>
          <a:p>
            <a:r>
              <a:rPr lang="pt-BR" sz="2000" dirty="0">
                <a:latin typeface="Montserrat" pitchFamily="2" charset="0"/>
              </a:rPr>
              <a:t>Grupo 7</a:t>
            </a:r>
            <a:r>
              <a:rPr lang="pt-BR" sz="1800" dirty="0">
                <a:latin typeface="Montserrat" pitchFamily="2" charset="0"/>
              </a:rPr>
              <a:t/>
            </a:r>
            <a:br>
              <a:rPr lang="pt-BR" sz="1800" dirty="0">
                <a:latin typeface="Montserrat" pitchFamily="2" charset="0"/>
              </a:rPr>
            </a:br>
            <a:r>
              <a:rPr lang="pt-BR" sz="1400" dirty="0">
                <a:latin typeface="Montserrat" pitchFamily="2" charset="0"/>
              </a:rPr>
              <a:t>Lucas Miranda, Duda Sabino, Luiz Eduardo </a:t>
            </a:r>
            <a:r>
              <a:rPr lang="pt-BR" sz="1400" dirty="0" err="1">
                <a:latin typeface="Montserrat" pitchFamily="2" charset="0"/>
              </a:rPr>
              <a:t>Piezovan</a:t>
            </a:r>
            <a:r>
              <a:rPr lang="pt-BR" sz="1400" dirty="0">
                <a:latin typeface="Montserrat" pitchFamily="2" charset="0"/>
              </a:rPr>
              <a:t>, Jessica </a:t>
            </a:r>
            <a:r>
              <a:rPr lang="pt-BR" sz="1400" dirty="0" err="1">
                <a:latin typeface="Montserrat" pitchFamily="2" charset="0"/>
              </a:rPr>
              <a:t>Sayuri</a:t>
            </a:r>
            <a:r>
              <a:rPr lang="pt-BR" sz="1400" dirty="0">
                <a:latin typeface="Montserrat" pitchFamily="2" charset="0"/>
              </a:rPr>
              <a:t>,  Patrick Gomes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9732476-B9F9-F646-F907-EC2E64104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478" y="1739617"/>
            <a:ext cx="9144000" cy="1655762"/>
          </a:xfrm>
        </p:spPr>
        <p:txBody>
          <a:bodyPr/>
          <a:lstStyle/>
          <a:p>
            <a:pPr algn="just"/>
            <a:r>
              <a:rPr lang="pt-BR" dirty="0" smtClean="0"/>
              <a:t>Introdução – Inspiração</a:t>
            </a:r>
            <a:endParaRPr lang="pt-B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E265319-6CF6-0643-3BA1-DA6A1F441127}"/>
              </a:ext>
            </a:extLst>
          </p:cNvPr>
          <p:cNvSpPr/>
          <p:nvPr/>
        </p:nvSpPr>
        <p:spPr>
          <a:xfrm>
            <a:off x="-119743" y="-146958"/>
            <a:ext cx="9753600" cy="10069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DAFBDABA-3C8D-BCB7-9324-18C836736B41}"/>
              </a:ext>
            </a:extLst>
          </p:cNvPr>
          <p:cNvSpPr/>
          <p:nvPr/>
        </p:nvSpPr>
        <p:spPr>
          <a:xfrm>
            <a:off x="9293678" y="-272144"/>
            <a:ext cx="680357" cy="113211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1A45506-832B-0CD4-B86E-98DC47042401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xmlns="" id="{422D108A-67F6-B0D8-C23B-AC979117FC4F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921388" y="173817"/>
            <a:ext cx="776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Montserrat SemiBold" pitchFamily="2" charset="0"/>
              </a:rPr>
              <a:t>Projeto de Entrada </a:t>
            </a:r>
            <a:r>
              <a:rPr lang="pt-BR" sz="2800" dirty="0" err="1">
                <a:latin typeface="Montserrat SemiBold" pitchFamily="2" charset="0"/>
              </a:rPr>
              <a:t>FEA.dev</a:t>
            </a:r>
            <a:r>
              <a:rPr lang="pt-BR" sz="2800" dirty="0">
                <a:latin typeface="Montserrat SemiBold" pitchFamily="2" charset="0"/>
              </a:rPr>
              <a:t> </a:t>
            </a:r>
            <a:r>
              <a:rPr lang="pt-BR" dirty="0">
                <a:latin typeface="Montserrat SemiBold" pitchFamily="2" charset="0"/>
              </a:rPr>
              <a:t>– 08/25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CDB143F-2DB5-66BF-B51C-6503FB9880EB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1</a:t>
            </a:r>
          </a:p>
        </p:txBody>
      </p:sp>
      <p:pic>
        <p:nvPicPr>
          <p:cNvPr id="18" name="Picture 17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AB162B16-4264-94DC-F3C1-AF27384252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78" y="2473624"/>
            <a:ext cx="5480553" cy="3037910"/>
          </a:xfrm>
          <a:prstGeom prst="rect">
            <a:avLst/>
          </a:prstGeom>
        </p:spPr>
      </p:pic>
      <p:pic>
        <p:nvPicPr>
          <p:cNvPr id="1026" name="Picture 2" descr="Lâmpada - ícones de educação gráti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487" y="1658296"/>
            <a:ext cx="498849" cy="49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/>
          <p:cNvSpPr/>
          <p:nvPr/>
        </p:nvSpPr>
        <p:spPr>
          <a:xfrm>
            <a:off x="6570558" y="1706273"/>
            <a:ext cx="21339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🎯 </a:t>
            </a:r>
            <a:r>
              <a:rPr lang="pt-BR" sz="2000" b="1" dirty="0" smtClean="0"/>
              <a:t>Objetivos </a:t>
            </a:r>
            <a:endParaRPr lang="pt-BR" sz="2000" b="1" dirty="0"/>
          </a:p>
        </p:txBody>
      </p:sp>
      <p:sp>
        <p:nvSpPr>
          <p:cNvPr id="10" name="Retângulo 9"/>
          <p:cNvSpPr/>
          <p:nvPr/>
        </p:nvSpPr>
        <p:spPr>
          <a:xfrm>
            <a:off x="6478849" y="2106383"/>
            <a:ext cx="54864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Risco-retorno de carteiras </a:t>
            </a:r>
            <a:r>
              <a:rPr lang="pt-BR" sz="1400" dirty="0"/>
              <a:t>com ativos internacionais (BRIC + </a:t>
            </a:r>
            <a:r>
              <a:rPr lang="pt-BR" sz="1400" dirty="0" smtClean="0"/>
              <a:t>desenvolvidos)</a:t>
            </a: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Grau </a:t>
            </a:r>
            <a:r>
              <a:rPr lang="pt-BR" sz="1400" dirty="0"/>
              <a:t>de integração entre as economias via modelo Nível de Globalização Restrita (NGR</a:t>
            </a:r>
            <a:r>
              <a:rPr lang="pt-BR" sz="1400" dirty="0" smtClean="0"/>
              <a:t>)</a:t>
            </a:r>
            <a:endParaRPr lang="pt-BR" sz="1400" dirty="0"/>
          </a:p>
        </p:txBody>
      </p:sp>
      <p:sp>
        <p:nvSpPr>
          <p:cNvPr id="20" name="AutoShape 4" descr="Ficheiro:Flag of the United States.svg – Wikipédia, a enciclopédia liv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6027295" y="3508407"/>
            <a:ext cx="2795356" cy="227621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8882105" y="3517767"/>
            <a:ext cx="3197446" cy="226686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6303075" y="3513947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Desenvolvidos: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0170756" y="352747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BRIC: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027295" y="3923501"/>
            <a:ext cx="26662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EUA (S&amp;P </a:t>
            </a:r>
            <a:r>
              <a:rPr lang="pt-BR" sz="1400" dirty="0" smtClean="0"/>
              <a:t>500)</a:t>
            </a:r>
          </a:p>
          <a:p>
            <a:r>
              <a:rPr lang="pt-BR" sz="1400" dirty="0" smtClean="0"/>
              <a:t>Reino </a:t>
            </a:r>
            <a:r>
              <a:rPr lang="pt-BR" sz="1400" dirty="0"/>
              <a:t>Unido (FTSE </a:t>
            </a:r>
            <a:r>
              <a:rPr lang="pt-BR" sz="1400" dirty="0" smtClean="0"/>
              <a:t>250)</a:t>
            </a:r>
          </a:p>
          <a:p>
            <a:r>
              <a:rPr lang="pt-BR" sz="1400" dirty="0" smtClean="0"/>
              <a:t>Japão </a:t>
            </a:r>
            <a:r>
              <a:rPr lang="pt-BR" sz="1400" dirty="0"/>
              <a:t>(Nikkei 225)</a:t>
            </a:r>
          </a:p>
        </p:txBody>
      </p:sp>
      <p:pic>
        <p:nvPicPr>
          <p:cNvPr id="1034" name="Picture 10" descr="Bandeira dos Estados Unidos: origem, significado e história - Toda Matér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683" y="5008004"/>
            <a:ext cx="696133" cy="46342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ndeira do Reino Unido – Wikipédia, a enciclopédia liv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4" y="4986077"/>
            <a:ext cx="808921" cy="4853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icheiro:Flag of Japan.svg – Wikipédia, a enciclopédia liv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276" y="4986077"/>
            <a:ext cx="759497" cy="5064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ixaDeTexto 26"/>
          <p:cNvSpPr txBox="1"/>
          <p:nvPr/>
        </p:nvSpPr>
        <p:spPr>
          <a:xfrm>
            <a:off x="9299011" y="3848584"/>
            <a:ext cx="2666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Brasil (</a:t>
            </a:r>
            <a:r>
              <a:rPr lang="pt-BR" sz="1400" dirty="0" smtClean="0"/>
              <a:t>Bovespa)</a:t>
            </a:r>
          </a:p>
          <a:p>
            <a:r>
              <a:rPr lang="pt-BR" sz="1400" dirty="0" smtClean="0"/>
              <a:t>Rússia </a:t>
            </a:r>
            <a:r>
              <a:rPr lang="pt-BR" sz="1400" dirty="0"/>
              <a:t>(</a:t>
            </a:r>
            <a:r>
              <a:rPr lang="pt-BR" sz="1400" dirty="0" smtClean="0"/>
              <a:t>RTS)</a:t>
            </a:r>
          </a:p>
          <a:p>
            <a:r>
              <a:rPr lang="pt-BR" sz="1400" dirty="0" smtClean="0"/>
              <a:t>Índia </a:t>
            </a:r>
            <a:r>
              <a:rPr lang="pt-BR" sz="1400" dirty="0"/>
              <a:t>(</a:t>
            </a:r>
            <a:r>
              <a:rPr lang="pt-BR" sz="1400" dirty="0" err="1" smtClean="0"/>
              <a:t>Sensex</a:t>
            </a:r>
            <a:r>
              <a:rPr lang="pt-BR" sz="1400" dirty="0" smtClean="0"/>
              <a:t>)</a:t>
            </a:r>
          </a:p>
          <a:p>
            <a:r>
              <a:rPr lang="pt-BR" sz="1400" dirty="0" smtClean="0"/>
              <a:t>China </a:t>
            </a:r>
            <a:r>
              <a:rPr lang="pt-BR" sz="1400" dirty="0"/>
              <a:t>(Shangai)</a:t>
            </a:r>
          </a:p>
        </p:txBody>
      </p:sp>
      <p:pic>
        <p:nvPicPr>
          <p:cNvPr id="1042" name="Picture 18" descr="Ficheiro:Flag of Russia.svg – Wikipédia, a enciclopédia livr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862" y="4986009"/>
            <a:ext cx="697667" cy="4654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Bandeira da Índia – Wikipédia, a enciclopédia livr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858" y="4986009"/>
            <a:ext cx="690278" cy="4601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andeira da China: significado, cores, estrelas amarelas e história -  Significado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5888" y="4978343"/>
            <a:ext cx="678947" cy="4521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Bandeira do Brasil – Wikipédia, a enciclopédia livr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71" y="4996724"/>
            <a:ext cx="658461" cy="4609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8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673017" y="6522992"/>
            <a:ext cx="417201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673017" y="6492927"/>
            <a:ext cx="40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10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retorno x risco</a:t>
            </a:r>
            <a:endParaRPr lang="pt-BR" sz="2400" dirty="0">
              <a:latin typeface="Montserrat SemiBold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4" y="3208610"/>
            <a:ext cx="5629420" cy="329401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28328" y="1040161"/>
            <a:ext cx="11064423" cy="10842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55810" y="1120606"/>
            <a:ext cx="99866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mean_return_close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returns_percent_close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std_dev_close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returns_percent_close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coef_var_close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std_dev_close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mean_return_close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Conector reto 14"/>
          <p:cNvCxnSpPr/>
          <p:nvPr/>
        </p:nvCxnSpPr>
        <p:spPr>
          <a:xfrm>
            <a:off x="5777054" y="2653553"/>
            <a:ext cx="53788" cy="3993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212631" y="2653553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84538" y="2563905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892" y="3188245"/>
            <a:ext cx="5728075" cy="333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08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Dispersão - retorno x risco</a:t>
            </a:r>
            <a:endParaRPr lang="pt-BR" sz="2400" dirty="0">
              <a:latin typeface="Montserrat SemiBold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28328" y="735618"/>
            <a:ext cx="11064423" cy="1489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34681" y="747766"/>
            <a:ext cx="84447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figure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figsize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scatter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std_dev_close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mean_return_close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mean_return_close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annotate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std_dev_close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mean_return_close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]))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04" y="2789633"/>
            <a:ext cx="5483582" cy="3861677"/>
          </a:xfrm>
          <a:prstGeom prst="rect">
            <a:avLst/>
          </a:prstGeom>
        </p:spPr>
      </p:pic>
      <p:cxnSp>
        <p:nvCxnSpPr>
          <p:cNvPr id="30" name="Conector reto 29"/>
          <p:cNvCxnSpPr/>
          <p:nvPr/>
        </p:nvCxnSpPr>
        <p:spPr>
          <a:xfrm>
            <a:off x="5777054" y="2653553"/>
            <a:ext cx="53788" cy="3993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/>
          <p:cNvSpPr txBox="1"/>
          <p:nvPr/>
        </p:nvSpPr>
        <p:spPr>
          <a:xfrm>
            <a:off x="1190565" y="246765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472370" y="2420301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566" y="2814439"/>
            <a:ext cx="5539732" cy="3812063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3962400" y="2949388"/>
            <a:ext cx="887506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/>
          <p:cNvSpPr/>
          <p:nvPr/>
        </p:nvSpPr>
        <p:spPr>
          <a:xfrm>
            <a:off x="10907284" y="5907741"/>
            <a:ext cx="887506" cy="36755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/>
          <p:cNvSpPr/>
          <p:nvPr/>
        </p:nvSpPr>
        <p:spPr>
          <a:xfrm>
            <a:off x="10814374" y="3340188"/>
            <a:ext cx="887506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/>
          <p:cNvSpPr/>
          <p:nvPr/>
        </p:nvSpPr>
        <p:spPr>
          <a:xfrm>
            <a:off x="4889548" y="3851176"/>
            <a:ext cx="887506" cy="3675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/>
          <p:cNvSpPr/>
          <p:nvPr/>
        </p:nvSpPr>
        <p:spPr>
          <a:xfrm>
            <a:off x="954042" y="4376592"/>
            <a:ext cx="887506" cy="367553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/>
          <p:cNvSpPr/>
          <p:nvPr/>
        </p:nvSpPr>
        <p:spPr>
          <a:xfrm>
            <a:off x="7611035" y="2984840"/>
            <a:ext cx="716318" cy="308045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/>
          <p:cNvSpPr/>
          <p:nvPr/>
        </p:nvSpPr>
        <p:spPr>
          <a:xfrm>
            <a:off x="1244353" y="5308684"/>
            <a:ext cx="887506" cy="367553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/>
          <p:cNvSpPr/>
          <p:nvPr/>
        </p:nvSpPr>
        <p:spPr>
          <a:xfrm>
            <a:off x="7028617" y="3550024"/>
            <a:ext cx="716889" cy="342150"/>
          </a:xfrm>
          <a:prstGeom prst="ellips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/>
          <p:cNvSpPr/>
          <p:nvPr/>
        </p:nvSpPr>
        <p:spPr>
          <a:xfrm>
            <a:off x="2131858" y="5907741"/>
            <a:ext cx="844423" cy="323005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/>
          <p:cNvSpPr/>
          <p:nvPr/>
        </p:nvSpPr>
        <p:spPr>
          <a:xfrm>
            <a:off x="8223665" y="3048000"/>
            <a:ext cx="755768" cy="292188"/>
          </a:xfrm>
          <a:prstGeom prst="ellipse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/>
          <p:cNvSpPr/>
          <p:nvPr/>
        </p:nvSpPr>
        <p:spPr>
          <a:xfrm>
            <a:off x="9351309" y="4414274"/>
            <a:ext cx="755768" cy="2921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/>
          <p:cNvSpPr/>
          <p:nvPr/>
        </p:nvSpPr>
        <p:spPr>
          <a:xfrm>
            <a:off x="2808065" y="5907741"/>
            <a:ext cx="755768" cy="29218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673017" y="6522992"/>
            <a:ext cx="417201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673017" y="6492927"/>
            <a:ext cx="40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11</a:t>
            </a:r>
            <a:endParaRPr lang="pt-BR" sz="14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8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Coeficiente de </a:t>
            </a:r>
            <a:r>
              <a:rPr lang="pt-BR" sz="2400" dirty="0">
                <a:latin typeface="Montserrat SemiBold" pitchFamily="2" charset="0"/>
              </a:rPr>
              <a:t>variação - </a:t>
            </a:r>
            <a:r>
              <a:rPr lang="pt-BR" sz="2400" dirty="0" smtClean="0">
                <a:latin typeface="Montserrat SemiBold" pitchFamily="2" charset="0"/>
              </a:rPr>
              <a:t>Entradas </a:t>
            </a:r>
            <a:r>
              <a:rPr lang="pt-BR" sz="2400" dirty="0">
                <a:latin typeface="Montserrat SemiBold" pitchFamily="2" charset="0"/>
              </a:rPr>
              <a:t>por unidade de risco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22" y="2802885"/>
            <a:ext cx="5419725" cy="4021593"/>
          </a:xfrm>
          <a:prstGeom prst="rect">
            <a:avLst/>
          </a:prstGeom>
        </p:spPr>
      </p:pic>
      <p:sp>
        <p:nvSpPr>
          <p:cNvPr id="18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673017" y="6522992"/>
            <a:ext cx="417201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673017" y="6492927"/>
            <a:ext cx="40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12</a:t>
            </a:r>
            <a:endParaRPr lang="pt-BR" sz="1400" dirty="0">
              <a:latin typeface="Montserrat" pitchFamily="2" charset="0"/>
            </a:endParaRPr>
          </a:p>
        </p:txBody>
      </p:sp>
      <p:grpSp>
        <p:nvGrpSpPr>
          <p:cNvPr id="24" name="Grupo 23"/>
          <p:cNvGrpSpPr/>
          <p:nvPr/>
        </p:nvGrpSpPr>
        <p:grpSpPr>
          <a:xfrm>
            <a:off x="571603" y="749137"/>
            <a:ext cx="5277169" cy="1550895"/>
            <a:chOff x="3083859" y="627529"/>
            <a:chExt cx="5277169" cy="1550895"/>
          </a:xfrm>
        </p:grpSpPr>
        <p:sp>
          <p:nvSpPr>
            <p:cNvPr id="3" name="CaixaDeTexto 2"/>
            <p:cNvSpPr txBox="1"/>
            <p:nvPr/>
          </p:nvSpPr>
          <p:spPr>
            <a:xfrm>
              <a:off x="4407593" y="1712577"/>
              <a:ext cx="395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desenvolvimento do índice</a:t>
              </a:r>
              <a:endParaRPr lang="pt-BR" dirty="0"/>
            </a:p>
          </p:txBody>
        </p:sp>
        <p:sp>
          <p:nvSpPr>
            <p:cNvPr id="6" name="Seta para cima 5"/>
            <p:cNvSpPr/>
            <p:nvPr/>
          </p:nvSpPr>
          <p:spPr>
            <a:xfrm>
              <a:off x="4102793" y="1693011"/>
              <a:ext cx="304800" cy="34962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307107" y="771255"/>
              <a:ext cx="1425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índice</a:t>
              </a:r>
              <a:endParaRPr lang="pt-BR" dirty="0"/>
            </a:p>
          </p:txBody>
        </p:sp>
        <p:sp>
          <p:nvSpPr>
            <p:cNvPr id="7" name="Seta para baixo 6"/>
            <p:cNvSpPr/>
            <p:nvPr/>
          </p:nvSpPr>
          <p:spPr>
            <a:xfrm>
              <a:off x="5002306" y="771255"/>
              <a:ext cx="304800" cy="34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3117060" y="1145268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RELAÇÃO</a:t>
              </a:r>
              <a:endParaRPr lang="pt-BR" dirty="0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603147" y="12318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X</a:t>
              </a:r>
              <a:endParaRPr lang="pt-BR" dirty="0"/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083859" y="627529"/>
              <a:ext cx="5020236" cy="1550895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20" name="Conector reto 19"/>
          <p:cNvCxnSpPr/>
          <p:nvPr/>
        </p:nvCxnSpPr>
        <p:spPr>
          <a:xfrm>
            <a:off x="5777054" y="2653553"/>
            <a:ext cx="53788" cy="3993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190565" y="246765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472370" y="2420301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749" y="2789633"/>
            <a:ext cx="5578765" cy="4020227"/>
          </a:xfrm>
          <a:prstGeom prst="rect">
            <a:avLst/>
          </a:prstGeom>
        </p:spPr>
      </p:pic>
      <p:sp>
        <p:nvSpPr>
          <p:cNvPr id="32" name="Retângulo de cantos arredondados 31"/>
          <p:cNvSpPr/>
          <p:nvPr/>
        </p:nvSpPr>
        <p:spPr>
          <a:xfrm>
            <a:off x="6465258" y="714160"/>
            <a:ext cx="5020236" cy="155089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7808546" y="1128376"/>
            <a:ext cx="285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Explicar por que ficou negativo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28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Correla</a:t>
            </a:r>
            <a:r>
              <a:rPr lang="pt-BR" sz="2400" dirty="0" smtClean="0">
                <a:latin typeface="Montserrat SemiBold" pitchFamily="2" charset="0"/>
              </a:rPr>
              <a:t>ções</a:t>
            </a:r>
            <a:endParaRPr lang="pt-BR" sz="2400" dirty="0">
              <a:latin typeface="Montserrat SemiBold" pitchFamily="2" charset="0"/>
            </a:endParaRPr>
          </a:p>
        </p:txBody>
      </p:sp>
      <p:sp>
        <p:nvSpPr>
          <p:cNvPr id="18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673017" y="6522992"/>
            <a:ext cx="417201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673017" y="6492927"/>
            <a:ext cx="40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13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64071" y="1039522"/>
            <a:ext cx="11516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/>
              <a:t>1 - calcular </a:t>
            </a:r>
            <a:r>
              <a:rPr lang="pt-BR" sz="1600" dirty="0"/>
              <a:t>as correlações entre preços de abertura, de </a:t>
            </a:r>
            <a:r>
              <a:rPr lang="pt-BR" sz="1600" dirty="0" smtClean="0"/>
              <a:t>fechamento para </a:t>
            </a:r>
            <a:r>
              <a:rPr lang="pt-BR" sz="1600" dirty="0"/>
              <a:t>cada </a:t>
            </a:r>
            <a:r>
              <a:rPr lang="pt-BR" sz="1600" dirty="0" smtClean="0"/>
              <a:t>mercado</a:t>
            </a:r>
          </a:p>
          <a:p>
            <a:r>
              <a:rPr lang="pt-BR" sz="1600" dirty="0" smtClean="0"/>
              <a:t>2 – calcular a </a:t>
            </a:r>
            <a:r>
              <a:rPr lang="pt-BR" sz="1600" dirty="0"/>
              <a:t>média das correlações entre cada </a:t>
            </a:r>
            <a:r>
              <a:rPr lang="pt-BR" sz="1600" dirty="0" smtClean="0"/>
              <a:t>mercado </a:t>
            </a:r>
            <a:r>
              <a:rPr lang="pt-BR" sz="1600" dirty="0" smtClean="0">
                <a:sym typeface="Wingdings" panose="05000000000000000000" pitchFamily="2" charset="2"/>
              </a:rPr>
              <a:t> </a:t>
            </a:r>
            <a:r>
              <a:rPr lang="pt-BR" sz="1600" dirty="0" smtClean="0"/>
              <a:t>correlação </a:t>
            </a:r>
            <a:r>
              <a:rPr lang="pt-BR" sz="1600" dirty="0"/>
              <a:t>entre os dois </a:t>
            </a:r>
            <a:r>
              <a:rPr lang="pt-BR" sz="1600" dirty="0" smtClean="0"/>
              <a:t>mercados</a:t>
            </a:r>
            <a:endParaRPr lang="pt-BR" sz="16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65930"/>
            <a:ext cx="3960000" cy="3326400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624159" y="2454549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Close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626786" y="2454549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High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8481582" y="2448688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Low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9136" y="3036766"/>
            <a:ext cx="3960000" cy="331442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8272" y="3000999"/>
            <a:ext cx="3960000" cy="3308949"/>
          </a:xfrm>
          <a:prstGeom prst="rect">
            <a:avLst/>
          </a:prstGeom>
        </p:spPr>
      </p:pic>
      <p:cxnSp>
        <p:nvCxnSpPr>
          <p:cNvPr id="29" name="Conector reto 28"/>
          <p:cNvCxnSpPr/>
          <p:nvPr/>
        </p:nvCxnSpPr>
        <p:spPr>
          <a:xfrm>
            <a:off x="4069136" y="2232212"/>
            <a:ext cx="0" cy="4414603"/>
          </a:xfrm>
          <a:prstGeom prst="line">
            <a:avLst/>
          </a:prstGeom>
          <a:ln>
            <a:solidFill>
              <a:srgbClr val="FBE4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/>
          <p:cNvCxnSpPr/>
          <p:nvPr/>
        </p:nvCxnSpPr>
        <p:spPr>
          <a:xfrm>
            <a:off x="8138272" y="2232211"/>
            <a:ext cx="0" cy="4414603"/>
          </a:xfrm>
          <a:prstGeom prst="line">
            <a:avLst/>
          </a:prstGeom>
          <a:ln>
            <a:solidFill>
              <a:srgbClr val="FBE40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5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Porcentagem </a:t>
            </a:r>
            <a:r>
              <a:rPr lang="pt-BR" sz="2400" dirty="0">
                <a:latin typeface="Montserrat SemiBold" pitchFamily="2" charset="0"/>
              </a:rPr>
              <a:t>de variação ao longo do </a:t>
            </a:r>
            <a:r>
              <a:rPr lang="pt-BR" sz="2400" dirty="0" smtClean="0">
                <a:latin typeface="Montserrat SemiBold" pitchFamily="2" charset="0"/>
              </a:rPr>
              <a:t>tempo</a:t>
            </a:r>
            <a:endParaRPr lang="pt-BR" sz="2400" dirty="0">
              <a:latin typeface="Montserrat SemiBold" pitchFamily="2" charset="0"/>
            </a:endParaRPr>
          </a:p>
        </p:txBody>
      </p:sp>
      <p:sp>
        <p:nvSpPr>
          <p:cNvPr id="18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673017" y="6522992"/>
            <a:ext cx="417201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673017" y="6492927"/>
            <a:ext cx="406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14</a:t>
            </a:r>
            <a:endParaRPr lang="pt-BR" sz="1400" dirty="0">
              <a:latin typeface="Montserrat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73" y="1312817"/>
            <a:ext cx="96393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0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562798" y="2903292"/>
            <a:ext cx="5916172" cy="23717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62798" y="1184298"/>
            <a:ext cx="5916172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D339BFE-BDC2-A7C5-0209-DB7D05F21848}"/>
              </a:ext>
            </a:extLst>
          </p:cNvPr>
          <p:cNvSpPr/>
          <p:nvPr/>
        </p:nvSpPr>
        <p:spPr>
          <a:xfrm>
            <a:off x="-119743" y="6275252"/>
            <a:ext cx="12485914" cy="76200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2" y="6366644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2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de 2 períodos</a:t>
            </a:r>
            <a:endParaRPr lang="pt-BR" sz="2400" dirty="0">
              <a:latin typeface="Montserrat SemiBold" pitchFamily="2" charset="0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62798" y="1184298"/>
            <a:ext cx="591617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pt-B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Tickers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 índice-país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 -----------------------------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tickers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'EWZ'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'EWJ'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'ERUS'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'INDA'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'FXI'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'SPY'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]  </a:t>
            </a:r>
            <a:endParaRPr lang="pt-BR" sz="14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Brasil, Japão, Rússia, Índia, China, S&amp;P 500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Brics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'EWZ'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'FXI'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'ERUS'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'INDA'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Desenvolvidos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'EWJ'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'SPY'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Variaveis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'Close'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'Open'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'High'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'Low'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CE9178"/>
                </a:solidFill>
                <a:latin typeface="Consolas" panose="020B0609020204030204" pitchFamily="49" charset="0"/>
              </a:rPr>
              <a:t>'Volume'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00043" y="2904937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dirty="0">
                <a:solidFill>
                  <a:srgbClr val="6A9955"/>
                </a:solidFill>
                <a:latin typeface="Consolas" panose="020B0609020204030204" pitchFamily="49" charset="0"/>
              </a:rPr>
              <a:t># Função para calcular NGR (Nível de Globalização Restrita)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ngr_from_corr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corr_mat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[]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corr_mat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corr_mat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vals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corr_mat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.iloc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j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sqrt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pt-B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mean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vals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-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>
                <a:solidFill>
                  <a:srgbClr val="DCDCAA"/>
                </a:solidFill>
                <a:latin typeface="Consolas" panose="020B0609020204030204" pitchFamily="49" charset="0"/>
              </a:rPr>
              <a:t>**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ngr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9CDCFE"/>
                </a:solidFill>
                <a:latin typeface="Consolas" panose="020B0609020204030204" pitchFamily="49" charset="0"/>
              </a:rPr>
              <a:t>d</a:t>
            </a:r>
            <a:endParaRPr lang="pt-B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ngr</a:t>
            </a:r>
            <a:endParaRPr lang="pt-B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Elipse 1"/>
          <p:cNvSpPr/>
          <p:nvPr/>
        </p:nvSpPr>
        <p:spPr>
          <a:xfrm>
            <a:off x="8208468" y="1668024"/>
            <a:ext cx="2850777" cy="1362635"/>
          </a:xfrm>
          <a:prstGeom prst="ellipse">
            <a:avLst/>
          </a:prstGeom>
          <a:solidFill>
            <a:srgbClr val="FBE4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Pré pandemia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2015-2019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8254412" y="3683864"/>
            <a:ext cx="2850777" cy="1362635"/>
          </a:xfrm>
          <a:prstGeom prst="ellipse">
            <a:avLst/>
          </a:prstGeom>
          <a:solidFill>
            <a:srgbClr val="FBE4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Pandemia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2020-2023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69129" y="3099089"/>
            <a:ext cx="421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X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8605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3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por </a:t>
            </a:r>
            <a:r>
              <a:rPr lang="pt-BR" sz="2400" dirty="0" smtClean="0">
                <a:latin typeface="Montserrat SemiBold" pitchFamily="2" charset="0"/>
              </a:rPr>
              <a:t>variável - CLOSE</a:t>
            </a:r>
            <a:endParaRPr lang="pt-BR" sz="2400" dirty="0">
              <a:latin typeface="Montserrat SemiBold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3" y="1448973"/>
            <a:ext cx="5367600" cy="4822583"/>
          </a:xfrm>
          <a:prstGeom prst="rect">
            <a:avLst/>
          </a:prstGeom>
        </p:spPr>
      </p:pic>
      <p:cxnSp>
        <p:nvCxnSpPr>
          <p:cNvPr id="6" name="Conector reto 5"/>
          <p:cNvCxnSpPr/>
          <p:nvPr/>
        </p:nvCxnSpPr>
        <p:spPr>
          <a:xfrm>
            <a:off x="5737412" y="690282"/>
            <a:ext cx="0" cy="595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82376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39739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50" y="1359509"/>
            <a:ext cx="5368212" cy="47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5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4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por </a:t>
            </a:r>
            <a:r>
              <a:rPr lang="pt-BR" sz="2400" dirty="0" smtClean="0">
                <a:latin typeface="Montserrat SemiBold" pitchFamily="2" charset="0"/>
              </a:rPr>
              <a:t>variável - OPEN</a:t>
            </a:r>
            <a:endParaRPr lang="pt-BR" sz="2400" dirty="0">
              <a:latin typeface="Montserrat SemiBold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737412" y="690282"/>
            <a:ext cx="0" cy="595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82376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39739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3" y="1461246"/>
            <a:ext cx="5367600" cy="4822584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656" y="1349656"/>
            <a:ext cx="5367600" cy="478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5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por </a:t>
            </a:r>
            <a:r>
              <a:rPr lang="pt-BR" sz="2400" dirty="0" smtClean="0">
                <a:latin typeface="Montserrat SemiBold" pitchFamily="2" charset="0"/>
              </a:rPr>
              <a:t>variável - HIGH</a:t>
            </a:r>
            <a:endParaRPr lang="pt-BR" sz="2400" dirty="0">
              <a:latin typeface="Montserrat SemiBold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737412" y="690282"/>
            <a:ext cx="0" cy="595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82376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39739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3" y="1463027"/>
            <a:ext cx="5367600" cy="481517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1663" y="1463028"/>
            <a:ext cx="5367600" cy="478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Montserrat" pitchFamily="2" charset="0"/>
              </a:rPr>
              <a:t>6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por </a:t>
            </a:r>
            <a:r>
              <a:rPr lang="pt-BR" sz="2400" dirty="0" smtClean="0">
                <a:latin typeface="Montserrat SemiBold" pitchFamily="2" charset="0"/>
              </a:rPr>
              <a:t>variável - LOW</a:t>
            </a:r>
            <a:endParaRPr lang="pt-BR" sz="2400" dirty="0">
              <a:latin typeface="Montserrat SemiBold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737412" y="690282"/>
            <a:ext cx="0" cy="595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82376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39739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39" y="1450084"/>
            <a:ext cx="5436308" cy="4824000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29" y="1496891"/>
            <a:ext cx="5413692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2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7523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25179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7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4973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Montserrat SemiBold" pitchFamily="2" charset="0"/>
              </a:rPr>
              <a:t>Análise Pandemia</a:t>
            </a:r>
            <a:endParaRPr lang="pt-BR" sz="2400" dirty="0">
              <a:latin typeface="Montserrat SemiBold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161" y="941855"/>
            <a:ext cx="8390244" cy="53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0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8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SemiBold" pitchFamily="2" charset="0"/>
              </a:rPr>
              <a:t>Volatilidade (risco) de cada ETF</a:t>
            </a:r>
            <a:endParaRPr lang="pt-BR" sz="2400" dirty="0">
              <a:latin typeface="Montserrat SemiBold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737412" y="690282"/>
            <a:ext cx="0" cy="595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82376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539739" y="914400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9" y="1758861"/>
            <a:ext cx="5328206" cy="40494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8303" y="1559421"/>
            <a:ext cx="5961979" cy="44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1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24E5718-9888-5C77-3CF9-ED839015C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612510" y="972916"/>
            <a:ext cx="10789604" cy="10203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28A4B57-A098-4C90-7E51-C0B87F0FF221}"/>
              </a:ext>
            </a:extLst>
          </p:cNvPr>
          <p:cNvSpPr/>
          <p:nvPr/>
        </p:nvSpPr>
        <p:spPr>
          <a:xfrm>
            <a:off x="-119743" y="-146958"/>
            <a:ext cx="9753600" cy="586229"/>
          </a:xfrm>
          <a:prstGeom prst="rect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E8CFB23-BFB6-FD33-9962-91D3F41FCCB4}"/>
              </a:ext>
            </a:extLst>
          </p:cNvPr>
          <p:cNvSpPr/>
          <p:nvPr/>
        </p:nvSpPr>
        <p:spPr>
          <a:xfrm>
            <a:off x="9351309" y="-323514"/>
            <a:ext cx="565096" cy="762785"/>
          </a:xfrm>
          <a:prstGeom prst="ellipse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xmlns="" id="{8C81B728-E6D1-9F1D-5FF4-664AAEEAFB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973" y="38206"/>
            <a:ext cx="1164309" cy="317539"/>
          </a:xfrm>
          <a:prstGeom prst="rect">
            <a:avLst/>
          </a:prstGeom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xmlns="" id="{B1079CE8-0302-5C02-D56A-833C65D67BEA}"/>
              </a:ext>
            </a:extLst>
          </p:cNvPr>
          <p:cNvSpPr/>
          <p:nvPr/>
        </p:nvSpPr>
        <p:spPr>
          <a:xfrm>
            <a:off x="11840282" y="6522992"/>
            <a:ext cx="249936" cy="247649"/>
          </a:xfrm>
          <a:prstGeom prst="parallelogram">
            <a:avLst/>
          </a:prstGeom>
          <a:solidFill>
            <a:srgbClr val="FBE4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6C2490-9FDA-1AEE-78EF-FD486A22E81E}"/>
              </a:ext>
            </a:extLst>
          </p:cNvPr>
          <p:cNvSpPr txBox="1"/>
          <p:nvPr/>
        </p:nvSpPr>
        <p:spPr>
          <a:xfrm>
            <a:off x="11850950" y="649292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latin typeface="Montserrat" pitchFamily="2" charset="0"/>
              </a:rPr>
              <a:t>9</a:t>
            </a:r>
            <a:endParaRPr lang="pt-BR" sz="1400" dirty="0">
              <a:latin typeface="Montserrat" pitchFamily="2" charset="0"/>
            </a:endParaRP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xmlns="" id="{CB9E2B01-28B7-C0CC-27EC-C4429D710242}"/>
              </a:ext>
            </a:extLst>
          </p:cNvPr>
          <p:cNvSpPr txBox="1"/>
          <p:nvPr/>
        </p:nvSpPr>
        <p:spPr>
          <a:xfrm>
            <a:off x="356612" y="-84677"/>
            <a:ext cx="9137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 SemiBold" pitchFamily="2" charset="0"/>
              </a:rPr>
              <a:t>Volatilidade </a:t>
            </a:r>
            <a:r>
              <a:rPr lang="pt-BR" sz="2400" dirty="0" smtClean="0">
                <a:latin typeface="Montserrat SemiBold" pitchFamily="2" charset="0"/>
              </a:rPr>
              <a:t>anual</a:t>
            </a:r>
            <a:endParaRPr lang="pt-BR" sz="2400" dirty="0">
              <a:latin typeface="Montserrat SemiBold" pitchFamily="2" charset="0"/>
            </a:endParaRPr>
          </a:p>
        </p:txBody>
      </p:sp>
      <p:cxnSp>
        <p:nvCxnSpPr>
          <p:cNvPr id="6" name="Conector reto 5"/>
          <p:cNvCxnSpPr/>
          <p:nvPr/>
        </p:nvCxnSpPr>
        <p:spPr>
          <a:xfrm>
            <a:off x="5777054" y="2653553"/>
            <a:ext cx="53788" cy="39932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1212631" y="2653553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Pré pandemia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484538" y="2563905"/>
            <a:ext cx="319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Pandemia</a:t>
            </a:r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96236"/>
            <a:ext cx="5616699" cy="2762686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197" y="3361632"/>
            <a:ext cx="5859753" cy="289729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604537" y="1048934"/>
            <a:ext cx="112078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returns_percent_close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adj_close.pct_change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().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dropna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600" dirty="0" smtClean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pt-BR" sz="1600" dirty="0">
                <a:solidFill>
                  <a:srgbClr val="6A9955"/>
                </a:solidFill>
                <a:latin typeface="Consolas" panose="020B0609020204030204" pitchFamily="49" charset="0"/>
              </a:rPr>
              <a:t>retornos percentuais dia - Fechamento</a:t>
            </a:r>
            <a:endParaRPr lang="pt-B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volatility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returns_percent_close.std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pt-BR" sz="16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CCCCCC"/>
                </a:solidFill>
                <a:latin typeface="Consolas" panose="020B0609020204030204" pitchFamily="49" charset="0"/>
              </a:rPr>
              <a:t>np.sqrt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B5CEA8"/>
                </a:solidFill>
                <a:latin typeface="Consolas" panose="020B0609020204030204" pitchFamily="49" charset="0"/>
              </a:rPr>
              <a:t>252</a:t>
            </a:r>
            <a:r>
              <a:rPr lang="pt-BR" sz="16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17650</TotalTime>
  <Words>333</Words>
  <Application>Microsoft Office PowerPoint</Application>
  <PresentationFormat>Widescreen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Consolas</vt:lpstr>
      <vt:lpstr>Montserrat</vt:lpstr>
      <vt:lpstr>Montserrat SemiBold</vt:lpstr>
      <vt:lpstr>Wingdings</vt:lpstr>
      <vt:lpstr>Office Theme</vt:lpstr>
      <vt:lpstr>Grupo 7 Lucas Miranda, Duda Sabino, Luiz Eduardo Piezovan, Jessica Sayuri,  Patrick Gomes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7 Lucas Miranda, Duda Sabino, Luiz Eduardo Piezovan, Jessica Sayuri,  Patrick Gomes</dc:title>
  <dc:creator>lmiranda.menezes@gmail.com</dc:creator>
  <cp:lastModifiedBy>Jessi Sayuri</cp:lastModifiedBy>
  <cp:revision>20</cp:revision>
  <dcterms:created xsi:type="dcterms:W3CDTF">2025-07-29T22:29:18Z</dcterms:created>
  <dcterms:modified xsi:type="dcterms:W3CDTF">2025-08-17T06:10:19Z</dcterms:modified>
</cp:coreProperties>
</file>