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2b87992e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02b87992e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2b87992e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2b87992e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2b87992e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2b87992e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2b87992e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2b87992e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2b87992e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2b87992e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2b87992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02b87992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02b87992e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02b87992e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2b87992ed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2b87992ed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2b87992e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02b87992e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2b66887b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2b66887b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02b66887b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02b66887b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2b66887b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2b66887b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2b87992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2b87992e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2b87992e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2b87992e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2b87992e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2b87992e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2b87992e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2b87992e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2b87992e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02b87992e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hostinger.com.br/tutoriais/http#:~:text=HTTP%20%C3%A9%20a%20sigla%20para,no%20modelo%20computacional%20cliente%2Dservidor" TargetMode="External"/><Relationship Id="rId4" Type="http://schemas.openxmlformats.org/officeDocument/2006/relationships/hyperlink" Target="https://developer.mozilla.org/pt-BR/docs/Web/HTTP" TargetMode="External"/><Relationship Id="rId10" Type="http://schemas.openxmlformats.org/officeDocument/2006/relationships/hyperlink" Target="https://www.azion.com/pt-br/blog/o-que-e-requisicao-condicional/" TargetMode="External"/><Relationship Id="rId9" Type="http://schemas.openxmlformats.org/officeDocument/2006/relationships/hyperlink" Target="https://www.hostnet.com.br/blog/o-que-e-cache-e-qual-a-sua-importancia-na-hospedagem-de-sites/" TargetMode="External"/><Relationship Id="rId5" Type="http://schemas.openxmlformats.org/officeDocument/2006/relationships/hyperlink" Target="https://www.ibm.com/docs/pt-br/cics-ts/6.x?topic=concepts-persistent-connections" TargetMode="External"/><Relationship Id="rId6" Type="http://schemas.openxmlformats.org/officeDocument/2006/relationships/hyperlink" Target="https://www.geeksforgeeks.org/http-non-persistent-persistent-connection/" TargetMode="External"/><Relationship Id="rId7" Type="http://schemas.openxmlformats.org/officeDocument/2006/relationships/hyperlink" Target="https://dev.to/ortizdavid/protocolo-http-2cbk" TargetMode="External"/><Relationship Id="rId8" Type="http://schemas.openxmlformats.org/officeDocument/2006/relationships/hyperlink" Target="https://www.cloudflare.com/pt-br/learning/cdn/what-is-cach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sz="3000">
                <a:latin typeface="Arial"/>
                <a:ea typeface="Arial"/>
                <a:cs typeface="Arial"/>
                <a:sym typeface="Arial"/>
              </a:rPr>
              <a:t>Pesquisa sobre as camadas de aplicação - Web e HTTP.</a:t>
            </a:r>
            <a:endParaRPr sz="3000">
              <a:latin typeface="Arial"/>
              <a:ea typeface="Arial"/>
              <a:cs typeface="Arial"/>
              <a:sym typeface="Arial"/>
            </a:endParaRPr>
          </a:p>
        </p:txBody>
      </p:sp>
      <p:sp>
        <p:nvSpPr>
          <p:cNvPr id="87" name="Google Shape;87;p13"/>
          <p:cNvSpPr txBox="1"/>
          <p:nvPr>
            <p:ph idx="1" type="subTitle"/>
          </p:nvPr>
        </p:nvSpPr>
        <p:spPr>
          <a:xfrm>
            <a:off x="729625" y="2719475"/>
            <a:ext cx="7688100" cy="9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1300">
                <a:latin typeface="Arial"/>
                <a:ea typeface="Arial"/>
                <a:cs typeface="Arial"/>
                <a:sym typeface="Arial"/>
              </a:rPr>
              <a:t>Nome</a:t>
            </a:r>
            <a:r>
              <a:rPr lang="pt-BR" sz="1300">
                <a:latin typeface="Arial"/>
                <a:ea typeface="Arial"/>
                <a:cs typeface="Arial"/>
                <a:sym typeface="Arial"/>
              </a:rPr>
              <a:t>: Lucas Silveira - 202402390562, Alexandre Filho - 202404434842, Bruno Moraes - 202404492567, Marisson Negrão Farias - 202404201236 </a:t>
            </a:r>
            <a:endParaRPr sz="1300">
              <a:latin typeface="Arial"/>
              <a:ea typeface="Arial"/>
              <a:cs typeface="Arial"/>
              <a:sym typeface="Arial"/>
            </a:endParaRPr>
          </a:p>
          <a:p>
            <a:pPr indent="0" lvl="0" marL="0" rtl="0" algn="l">
              <a:spcBef>
                <a:spcPts val="0"/>
              </a:spcBef>
              <a:spcAft>
                <a:spcPts val="0"/>
              </a:spcAft>
              <a:buNone/>
            </a:pPr>
            <a:r>
              <a:rPr lang="pt-BR" sz="1300">
                <a:latin typeface="Arial"/>
                <a:ea typeface="Arial"/>
                <a:cs typeface="Arial"/>
                <a:sym typeface="Arial"/>
              </a:rPr>
              <a:t> </a:t>
            </a:r>
            <a:endParaRPr sz="1300">
              <a:latin typeface="Arial"/>
              <a:ea typeface="Arial"/>
              <a:cs typeface="Arial"/>
              <a:sym typeface="Arial"/>
            </a:endParaRPr>
          </a:p>
          <a:p>
            <a:pPr indent="0" lvl="0" marL="0" rtl="0" algn="l">
              <a:spcBef>
                <a:spcPts val="0"/>
              </a:spcBef>
              <a:spcAft>
                <a:spcPts val="0"/>
              </a:spcAft>
              <a:buNone/>
            </a:pPr>
            <a:r>
              <a:t/>
            </a:r>
            <a:endParaRPr sz="1300">
              <a:latin typeface="Arial"/>
              <a:ea typeface="Arial"/>
              <a:cs typeface="Arial"/>
              <a:sym typeface="Arial"/>
            </a:endParaRPr>
          </a:p>
          <a:p>
            <a:pPr indent="0" lvl="0" marL="0" rtl="0" algn="l">
              <a:spcBef>
                <a:spcPts val="0"/>
              </a:spcBef>
              <a:spcAft>
                <a:spcPts val="0"/>
              </a:spcAft>
              <a:buNone/>
            </a:pPr>
            <a:r>
              <a:rPr lang="pt-BR" sz="1300">
                <a:latin typeface="Arial"/>
                <a:ea typeface="Arial"/>
                <a:cs typeface="Arial"/>
                <a:sym typeface="Arial"/>
              </a:rPr>
              <a:t>Orientador: Paulo Tassio de Luz Melo</a:t>
            </a:r>
            <a:endParaRPr sz="1300">
              <a:latin typeface="Arial"/>
              <a:ea typeface="Arial"/>
              <a:cs typeface="Arial"/>
              <a:sym typeface="Arial"/>
            </a:endParaRPr>
          </a:p>
          <a:p>
            <a:pPr indent="0" lvl="0" marL="0" rtl="0" algn="l">
              <a:spcBef>
                <a:spcPts val="0"/>
              </a:spcBef>
              <a:spcAft>
                <a:spcPts val="0"/>
              </a:spcAft>
              <a:buNone/>
            </a:pPr>
            <a:r>
              <a:t/>
            </a:r>
            <a:endParaRPr sz="1300">
              <a:latin typeface="Arial"/>
              <a:ea typeface="Arial"/>
              <a:cs typeface="Arial"/>
              <a:sym typeface="Arial"/>
            </a:endParaRPr>
          </a:p>
          <a:p>
            <a:pPr indent="0" lvl="0" marL="0" rtl="0" algn="l">
              <a:spcBef>
                <a:spcPts val="0"/>
              </a:spcBef>
              <a:spcAft>
                <a:spcPts val="0"/>
              </a:spcAft>
              <a:buNone/>
            </a:pPr>
            <a:r>
              <a:t/>
            </a:r>
            <a:endParaRPr sz="13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pt-BR" sz="2300">
                <a:solidFill>
                  <a:schemeClr val="accent1"/>
                </a:solidFill>
                <a:latin typeface="Arial"/>
                <a:ea typeface="Arial"/>
                <a:cs typeface="Arial"/>
                <a:sym typeface="Arial"/>
              </a:rPr>
              <a:t>Formato da mensagem HTTP</a:t>
            </a:r>
            <a:endParaRPr b="0" sz="2300">
              <a:solidFill>
                <a:schemeClr val="accent1"/>
              </a:solidFill>
              <a:latin typeface="Arial"/>
              <a:ea typeface="Arial"/>
              <a:cs typeface="Arial"/>
              <a:sym typeface="Arial"/>
            </a:endParaRPr>
          </a:p>
          <a:p>
            <a:pPr indent="0" lvl="0" marL="0" rtl="0" algn="l">
              <a:spcBef>
                <a:spcPts val="1200"/>
              </a:spcBef>
              <a:spcAft>
                <a:spcPts val="0"/>
              </a:spcAft>
              <a:buNone/>
            </a:pPr>
            <a:r>
              <a:t/>
            </a:r>
            <a:endParaRPr/>
          </a:p>
        </p:txBody>
      </p:sp>
      <p:sp>
        <p:nvSpPr>
          <p:cNvPr id="144" name="Google Shape;144;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pt-BR">
                <a:latin typeface="Arial"/>
                <a:ea typeface="Arial"/>
                <a:cs typeface="Arial"/>
                <a:sym typeface="Arial"/>
              </a:rPr>
              <a:t>Resposta:</a:t>
            </a:r>
            <a:endParaRPr>
              <a:latin typeface="Arial"/>
              <a:ea typeface="Arial"/>
              <a:cs typeface="Arial"/>
              <a:sym typeface="Arial"/>
            </a:endParaRPr>
          </a:p>
          <a:p>
            <a:pPr indent="0" lvl="0" marL="0" rtl="0" algn="l">
              <a:lnSpc>
                <a:spcPct val="95000"/>
              </a:lnSpc>
              <a:spcBef>
                <a:spcPts val="1200"/>
              </a:spcBef>
              <a:spcAft>
                <a:spcPts val="0"/>
              </a:spcAft>
              <a:buSzPts val="1018"/>
              <a:buNone/>
            </a:pPr>
            <a:r>
              <a:rPr lang="pt-BR">
                <a:latin typeface="Arial"/>
                <a:ea typeface="Arial"/>
                <a:cs typeface="Arial"/>
                <a:sym typeface="Arial"/>
              </a:rPr>
              <a:t>As respostas são usadas pelo servidor para responder às requisições dos clientes. Uma resposta, geralmente, contém as seguintes informações:</a:t>
            </a:r>
            <a:endParaRPr>
              <a:latin typeface="Arial"/>
              <a:ea typeface="Arial"/>
              <a:cs typeface="Arial"/>
              <a:sym typeface="Arial"/>
            </a:endParaRPr>
          </a:p>
          <a:p>
            <a:pPr indent="-311150" lvl="0" marL="457200" rtl="0" algn="l">
              <a:lnSpc>
                <a:spcPct val="95000"/>
              </a:lnSpc>
              <a:spcBef>
                <a:spcPts val="1200"/>
              </a:spcBef>
              <a:spcAft>
                <a:spcPts val="0"/>
              </a:spcAft>
              <a:buSzPts val="1300"/>
              <a:buFont typeface="Arial"/>
              <a:buChar char="●"/>
            </a:pPr>
            <a:r>
              <a:rPr lang="pt-BR">
                <a:latin typeface="Arial"/>
                <a:ea typeface="Arial"/>
                <a:cs typeface="Arial"/>
                <a:sym typeface="Arial"/>
              </a:rPr>
              <a:t>Código da resposta: Status da requisição. Indica o resultado de uma requisição, pertencendo a uma classe.</a:t>
            </a:r>
            <a:endParaRPr>
              <a:latin typeface="Arial"/>
              <a:ea typeface="Arial"/>
              <a:cs typeface="Arial"/>
              <a:sym typeface="Arial"/>
            </a:endParaRPr>
          </a:p>
          <a:p>
            <a:pPr indent="-311150" lvl="0" marL="457200" rtl="0" algn="l">
              <a:lnSpc>
                <a:spcPct val="95000"/>
              </a:lnSpc>
              <a:spcBef>
                <a:spcPts val="0"/>
              </a:spcBef>
              <a:spcAft>
                <a:spcPts val="0"/>
              </a:spcAft>
              <a:buSzPts val="1300"/>
              <a:buFont typeface="Arial"/>
              <a:buChar char="●"/>
            </a:pPr>
            <a:r>
              <a:rPr lang="pt-BR">
                <a:latin typeface="Arial"/>
                <a:ea typeface="Arial"/>
                <a:cs typeface="Arial"/>
                <a:sym typeface="Arial"/>
              </a:rPr>
              <a:t>Cabeçalho: Informações adicionais da resposta. Ex: Tipo de conteúdo, tempo de resposta, data, etc.</a:t>
            </a:r>
            <a:endParaRPr>
              <a:latin typeface="Arial"/>
              <a:ea typeface="Arial"/>
              <a:cs typeface="Arial"/>
              <a:sym typeface="Arial"/>
            </a:endParaRPr>
          </a:p>
          <a:p>
            <a:pPr indent="-311150" lvl="0" marL="457200" rtl="0" algn="l">
              <a:lnSpc>
                <a:spcPct val="95000"/>
              </a:lnSpc>
              <a:spcBef>
                <a:spcPts val="0"/>
              </a:spcBef>
              <a:spcAft>
                <a:spcPts val="0"/>
              </a:spcAft>
              <a:buSzPts val="1300"/>
              <a:buFont typeface="Arial"/>
              <a:buChar char="●"/>
            </a:pPr>
            <a:r>
              <a:rPr lang="pt-BR">
                <a:latin typeface="Arial"/>
                <a:ea typeface="Arial"/>
                <a:cs typeface="Arial"/>
                <a:sym typeface="Arial"/>
              </a:rPr>
              <a:t>Corpo da resposta: Conteúdo da requisição feita. Ex: HTML, TXT, etc.</a:t>
            </a:r>
            <a:endParaRPr>
              <a:latin typeface="Arial"/>
              <a:ea typeface="Arial"/>
              <a:cs typeface="Arial"/>
              <a:sym typeface="Arial"/>
            </a:endParaRPr>
          </a:p>
          <a:p>
            <a:pPr indent="0" lvl="0" marL="0" rtl="0" algn="l">
              <a:lnSpc>
                <a:spcPct val="95000"/>
              </a:lnSpc>
              <a:spcBef>
                <a:spcPts val="1200"/>
              </a:spcBef>
              <a:spcAft>
                <a:spcPts val="1200"/>
              </a:spcAft>
              <a:buSzPts val="1018"/>
              <a:buNone/>
            </a:pPr>
            <a:r>
              <a:t/>
            </a:r>
            <a:endParaRPr>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pt-BR" sz="2300">
                <a:solidFill>
                  <a:schemeClr val="accent1"/>
                </a:solidFill>
                <a:latin typeface="Arial"/>
                <a:ea typeface="Arial"/>
                <a:cs typeface="Arial"/>
                <a:sym typeface="Arial"/>
              </a:rPr>
              <a:t>Formato da mensagem HTTP</a:t>
            </a:r>
            <a:endParaRPr b="0" sz="2300">
              <a:solidFill>
                <a:schemeClr val="accent1"/>
              </a:solidFill>
              <a:latin typeface="Arial"/>
              <a:ea typeface="Arial"/>
              <a:cs typeface="Arial"/>
              <a:sym typeface="Arial"/>
            </a:endParaRPr>
          </a:p>
          <a:p>
            <a:pPr indent="0" lvl="0" marL="0" rtl="0" algn="l">
              <a:spcBef>
                <a:spcPts val="1200"/>
              </a:spcBef>
              <a:spcAft>
                <a:spcPts val="0"/>
              </a:spcAft>
              <a:buNone/>
            </a:pPr>
            <a:r>
              <a:t/>
            </a:r>
            <a:endParaRPr sz="2300"/>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pt-BR">
                <a:latin typeface="Arial"/>
                <a:ea typeface="Arial"/>
                <a:cs typeface="Arial"/>
                <a:sym typeface="Arial"/>
              </a:rPr>
              <a:t>Mensagem</a:t>
            </a:r>
            <a:r>
              <a:rPr lang="pt-BR">
                <a:latin typeface="Arial"/>
                <a:ea typeface="Arial"/>
                <a:cs typeface="Arial"/>
                <a:sym typeface="Arial"/>
              </a:rPr>
              <a:t> de Requisição                                                -       Mensagem de Resposta</a:t>
            </a:r>
            <a:endParaRPr>
              <a:latin typeface="Arial"/>
              <a:ea typeface="Arial"/>
              <a:cs typeface="Arial"/>
              <a:sym typeface="Arial"/>
            </a:endParaRPr>
          </a:p>
        </p:txBody>
      </p:sp>
      <p:pic>
        <p:nvPicPr>
          <p:cNvPr id="151" name="Google Shape;151;p23"/>
          <p:cNvPicPr preferRelativeResize="0"/>
          <p:nvPr/>
        </p:nvPicPr>
        <p:blipFill>
          <a:blip r:embed="rId3">
            <a:alphaModFix/>
          </a:blip>
          <a:stretch>
            <a:fillRect/>
          </a:stretch>
        </p:blipFill>
        <p:spPr>
          <a:xfrm>
            <a:off x="886275" y="2515800"/>
            <a:ext cx="3496050" cy="1363450"/>
          </a:xfrm>
          <a:prstGeom prst="rect">
            <a:avLst/>
          </a:prstGeom>
          <a:noFill/>
          <a:ln>
            <a:noFill/>
          </a:ln>
        </p:spPr>
      </p:pic>
      <p:pic>
        <p:nvPicPr>
          <p:cNvPr id="152" name="Google Shape;152;p23"/>
          <p:cNvPicPr preferRelativeResize="0"/>
          <p:nvPr/>
        </p:nvPicPr>
        <p:blipFill>
          <a:blip r:embed="rId4">
            <a:alphaModFix/>
          </a:blip>
          <a:stretch>
            <a:fillRect/>
          </a:stretch>
        </p:blipFill>
        <p:spPr>
          <a:xfrm>
            <a:off x="5117525" y="2515800"/>
            <a:ext cx="3593450" cy="2627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0" lang="pt-BR" sz="2300">
                <a:solidFill>
                  <a:schemeClr val="accent1"/>
                </a:solidFill>
                <a:latin typeface="Arial"/>
                <a:ea typeface="Arial"/>
                <a:cs typeface="Arial"/>
                <a:sym typeface="Arial"/>
              </a:rPr>
              <a:t>Interação Usuário - Servidor: cookies</a:t>
            </a:r>
            <a:endParaRPr sz="2300">
              <a:latin typeface="Arial"/>
              <a:ea typeface="Arial"/>
              <a:cs typeface="Arial"/>
              <a:sym typeface="Arial"/>
            </a:endParaRPr>
          </a:p>
        </p:txBody>
      </p:sp>
      <p:sp>
        <p:nvSpPr>
          <p:cNvPr id="158" name="Google Shape;158;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pt-BR">
                <a:latin typeface="Arial"/>
                <a:ea typeface="Arial"/>
                <a:cs typeface="Arial"/>
                <a:sym typeface="Arial"/>
              </a:rPr>
              <a:t>Cookies são partes de dados que são enviados do servidor web para o navegador do usuário, eles tem a função de determinar o status de login e acesso no servidor, além de salvar informações que o usuário deixou na página. Através dos cookies, o servidor web é capaz de trocar informações com o navegador do usuário</a:t>
            </a:r>
            <a:endParaRPr>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a:latin typeface="Arial"/>
                <a:ea typeface="Arial"/>
                <a:cs typeface="Arial"/>
                <a:sym typeface="Arial"/>
              </a:rPr>
              <a:t>Caches Web</a:t>
            </a:r>
            <a:endParaRPr b="0">
              <a:latin typeface="Arial"/>
              <a:ea typeface="Arial"/>
              <a:cs typeface="Arial"/>
              <a:sym typeface="Arial"/>
            </a:endParaRPr>
          </a:p>
          <a:p>
            <a:pPr indent="0" lvl="0" marL="0" rtl="0" algn="l">
              <a:lnSpc>
                <a:spcPct val="115000"/>
              </a:lnSpc>
              <a:spcBef>
                <a:spcPts val="0"/>
              </a:spcBef>
              <a:spcAft>
                <a:spcPts val="1200"/>
              </a:spcAft>
              <a:buNone/>
            </a:pPr>
            <a:r>
              <a:t/>
            </a:r>
            <a:endParaRPr b="0" sz="2300">
              <a:solidFill>
                <a:schemeClr val="accent1"/>
              </a:solidFill>
              <a:latin typeface="Arial"/>
              <a:ea typeface="Arial"/>
              <a:cs typeface="Arial"/>
              <a:sym typeface="Arial"/>
            </a:endParaRPr>
          </a:p>
        </p:txBody>
      </p:sp>
      <p:sp>
        <p:nvSpPr>
          <p:cNvPr id="164" name="Google Shape;164;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pt-BR">
                <a:latin typeface="Arial"/>
                <a:ea typeface="Arial"/>
                <a:cs typeface="Arial"/>
                <a:sym typeface="Arial"/>
              </a:rPr>
              <a:t>Os caches web são mecanismos que armazenam temporariamente cópias de dados, páginas e recursos da internet para melhorar a eficiência da navegação. Quando acessamos uma página web, o navegador armazena partes dessa página, como imagens, arquivos CSS e JavaScript, permitindo que futuras visitas ao mesmo site sejam mais rápidas e fluidas.</a:t>
            </a:r>
            <a:br>
              <a:rPr lang="pt-BR">
                <a:latin typeface="Arial"/>
                <a:ea typeface="Arial"/>
                <a:cs typeface="Arial"/>
                <a:sym typeface="Arial"/>
              </a:rPr>
            </a:b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pt-BR">
                <a:latin typeface="Arial"/>
                <a:ea typeface="Arial"/>
                <a:cs typeface="Arial"/>
                <a:sym typeface="Arial"/>
              </a:rPr>
              <a:t>Existem vários tipos de cache web, entre os principais estão: cache do navegador, cache de proxy e cache de CDN.</a:t>
            </a:r>
            <a:endParaRPr>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a:latin typeface="Arial"/>
                <a:ea typeface="Arial"/>
                <a:cs typeface="Arial"/>
                <a:sym typeface="Arial"/>
              </a:rPr>
              <a:t>Caches Web</a:t>
            </a:r>
            <a:endParaRPr b="0">
              <a:latin typeface="Arial"/>
              <a:ea typeface="Arial"/>
              <a:cs typeface="Arial"/>
              <a:sym typeface="Arial"/>
            </a:endParaRPr>
          </a:p>
        </p:txBody>
      </p:sp>
      <p:sp>
        <p:nvSpPr>
          <p:cNvPr id="170" name="Google Shape;170;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pt-BR">
                <a:latin typeface="Arial"/>
                <a:ea typeface="Arial"/>
                <a:cs typeface="Arial"/>
                <a:sym typeface="Arial"/>
              </a:rPr>
              <a:t>Cache do Navegador: Normalmente armazenado no seu dispositivo para acelerar o carregamento de sites que você já visitou.</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pt-BR">
                <a:latin typeface="Arial"/>
                <a:ea typeface="Arial"/>
                <a:cs typeface="Arial"/>
                <a:sym typeface="Arial"/>
              </a:rPr>
              <a:t>Cache de Proxy: Usado por servidores intermediários (proxies) para armazenar conteúdo acessado por vários usuários, permitindo que os dados sejam entregues mais rapidamente a partir do proxy.</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pt-BR">
                <a:latin typeface="Arial"/>
                <a:ea typeface="Arial"/>
                <a:cs typeface="Arial"/>
                <a:sym typeface="Arial"/>
              </a:rPr>
              <a:t>Cache de CDN (Content Delivery Network): Armazena conteúdo em vários servidores distribuídos ao redor do mundo, permitindo que os usuários acessem os dados a partir de um servidor fisicamente mais próximo, diminuindo a latência.</a:t>
            </a:r>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a:latin typeface="Arial"/>
                <a:ea typeface="Arial"/>
                <a:cs typeface="Arial"/>
                <a:sym typeface="Arial"/>
              </a:rPr>
              <a:t>GET Condicional</a:t>
            </a:r>
            <a:endParaRPr b="0">
              <a:latin typeface="Arial"/>
              <a:ea typeface="Arial"/>
              <a:cs typeface="Arial"/>
              <a:sym typeface="Arial"/>
            </a:endParaRPr>
          </a:p>
        </p:txBody>
      </p:sp>
      <p:sp>
        <p:nvSpPr>
          <p:cNvPr id="176" name="Google Shape;176;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pt-BR">
                <a:latin typeface="Arial"/>
                <a:ea typeface="Arial"/>
                <a:cs typeface="Arial"/>
                <a:sym typeface="Arial"/>
              </a:rPr>
              <a:t>O GET condicional é uma técnica usada em requisições HTTP para otimizar o fluxo de dados entre o cliente </a:t>
            </a:r>
            <a:r>
              <a:rPr lang="pt-BR">
                <a:latin typeface="Arial"/>
                <a:ea typeface="Arial"/>
                <a:cs typeface="Arial"/>
                <a:sym typeface="Arial"/>
              </a:rPr>
              <a:t>eo</a:t>
            </a:r>
            <a:r>
              <a:rPr lang="pt-BR">
                <a:latin typeface="Arial"/>
                <a:ea typeface="Arial"/>
                <a:cs typeface="Arial"/>
                <a:sym typeface="Arial"/>
              </a:rPr>
              <a:t> servidor. Ele permite que o navegador solicite informações apenas se elas tiverem sido modificadas desde a última vez que foram baixadas.</a:t>
            </a:r>
            <a:br>
              <a:rPr lang="pt-BR">
                <a:latin typeface="Arial"/>
                <a:ea typeface="Arial"/>
                <a:cs typeface="Arial"/>
                <a:sym typeface="Arial"/>
              </a:rPr>
            </a:b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pt-BR">
                <a:latin typeface="Arial"/>
                <a:ea typeface="Arial"/>
                <a:cs typeface="Arial"/>
                <a:sym typeface="Arial"/>
              </a:rPr>
              <a:t>Quando o navegador faz uma solicitação GET condicional, o servidor pode responder de duas formas: Caso o </a:t>
            </a:r>
            <a:r>
              <a:rPr lang="pt-BR">
                <a:latin typeface="Arial"/>
                <a:ea typeface="Arial"/>
                <a:cs typeface="Arial"/>
                <a:sym typeface="Arial"/>
              </a:rPr>
              <a:t>conteúdo</a:t>
            </a:r>
            <a:r>
              <a:rPr lang="pt-BR">
                <a:latin typeface="Arial"/>
                <a:ea typeface="Arial"/>
                <a:cs typeface="Arial"/>
                <a:sym typeface="Arial"/>
              </a:rPr>
              <a:t> tenha sido modificado e caso o </a:t>
            </a:r>
            <a:r>
              <a:rPr lang="pt-BR">
                <a:latin typeface="Arial"/>
                <a:ea typeface="Arial"/>
                <a:cs typeface="Arial"/>
                <a:sym typeface="Arial"/>
              </a:rPr>
              <a:t>conteúdo</a:t>
            </a:r>
            <a:r>
              <a:rPr lang="pt-BR">
                <a:latin typeface="Arial"/>
                <a:ea typeface="Arial"/>
                <a:cs typeface="Arial"/>
                <a:sym typeface="Arial"/>
              </a:rPr>
              <a:t> </a:t>
            </a:r>
            <a:r>
              <a:rPr lang="pt-BR">
                <a:latin typeface="Arial"/>
                <a:ea typeface="Arial"/>
                <a:cs typeface="Arial"/>
                <a:sym typeface="Arial"/>
              </a:rPr>
              <a:t>não</a:t>
            </a:r>
            <a:r>
              <a:rPr lang="pt-BR">
                <a:latin typeface="Arial"/>
                <a:ea typeface="Arial"/>
                <a:cs typeface="Arial"/>
                <a:sym typeface="Arial"/>
              </a:rPr>
              <a:t> tenha sido modificado.</a:t>
            </a:r>
            <a:endParaRPr>
              <a:latin typeface="Arial"/>
              <a:ea typeface="Arial"/>
              <a:cs typeface="Arial"/>
              <a:sym typeface="Arial"/>
            </a:endParaRPr>
          </a:p>
          <a:p>
            <a:pPr indent="0" lvl="0" marL="45720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a:latin typeface="Arial"/>
                <a:ea typeface="Arial"/>
                <a:cs typeface="Arial"/>
                <a:sym typeface="Arial"/>
              </a:rPr>
              <a:t>GET Condicional</a:t>
            </a:r>
            <a:endParaRPr b="0">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182" name="Google Shape;182;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pt-BR">
                <a:latin typeface="Arial"/>
                <a:ea typeface="Arial"/>
                <a:cs typeface="Arial"/>
                <a:sym typeface="Arial"/>
              </a:rPr>
              <a:t>Caso o conteúdo não tenha sido modificado: O servidor responde com o código de status HTTP 304 Not Modified e não envia o conteúdo novamente, permitindo que o navegador utilize a versão já armazenada em cache.</a:t>
            </a:r>
            <a:br>
              <a:rPr lang="pt-BR">
                <a:latin typeface="Arial"/>
                <a:ea typeface="Arial"/>
                <a:cs typeface="Arial"/>
                <a:sym typeface="Arial"/>
              </a:rPr>
            </a:b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pt-BR">
                <a:latin typeface="Arial"/>
                <a:ea typeface="Arial"/>
                <a:cs typeface="Arial"/>
                <a:sym typeface="Arial"/>
              </a:rPr>
              <a:t>Caso o conteúdo tenha sido modificado: O servidor responde normalmente com o novo conteúdo.</a:t>
            </a:r>
            <a:endParaRPr>
              <a:latin typeface="Arial"/>
              <a:ea typeface="Arial"/>
              <a:cs typeface="Arial"/>
              <a:sym typeface="Arial"/>
            </a:endParaRPr>
          </a:p>
          <a:p>
            <a:pPr indent="0" lvl="0" marL="45720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a:latin typeface="Arial"/>
                <a:ea typeface="Arial"/>
                <a:cs typeface="Arial"/>
                <a:sym typeface="Arial"/>
              </a:rPr>
              <a:t>GET Condicional</a:t>
            </a:r>
            <a:endParaRPr b="0">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188" name="Google Shape;188;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b="1" lang="pt-BR" sz="1302">
                <a:latin typeface="Arial"/>
                <a:ea typeface="Arial"/>
                <a:cs typeface="Arial"/>
                <a:sym typeface="Arial"/>
              </a:rPr>
              <a:t>Vantagens:</a:t>
            </a:r>
            <a:endParaRPr b="1" sz="1302">
              <a:latin typeface="Arial"/>
              <a:ea typeface="Arial"/>
              <a:cs typeface="Arial"/>
              <a:sym typeface="Arial"/>
            </a:endParaRPr>
          </a:p>
          <a:p>
            <a:pPr indent="-311308" lvl="0" marL="457200" rtl="0" algn="l">
              <a:lnSpc>
                <a:spcPct val="105000"/>
              </a:lnSpc>
              <a:spcBef>
                <a:spcPts val="1200"/>
              </a:spcBef>
              <a:spcAft>
                <a:spcPts val="0"/>
              </a:spcAft>
              <a:buSzPts val="1303"/>
              <a:buFont typeface="Arial"/>
              <a:buChar char="●"/>
            </a:pPr>
            <a:r>
              <a:rPr lang="pt-BR" sz="1302">
                <a:latin typeface="Arial"/>
                <a:ea typeface="Arial"/>
                <a:cs typeface="Arial"/>
                <a:sym typeface="Arial"/>
              </a:rPr>
              <a:t>Melhora a eficiência: Reduz o tráfego de rede, evitando o download de conteúdo desnecessário.</a:t>
            </a:r>
            <a:br>
              <a:rPr lang="pt-BR" sz="1302">
                <a:latin typeface="Arial"/>
                <a:ea typeface="Arial"/>
                <a:cs typeface="Arial"/>
                <a:sym typeface="Arial"/>
              </a:rPr>
            </a:br>
            <a:endParaRPr sz="1302">
              <a:latin typeface="Arial"/>
              <a:ea typeface="Arial"/>
              <a:cs typeface="Arial"/>
              <a:sym typeface="Arial"/>
            </a:endParaRPr>
          </a:p>
          <a:p>
            <a:pPr indent="-311308" lvl="0" marL="457200" rtl="0" algn="l">
              <a:lnSpc>
                <a:spcPct val="105000"/>
              </a:lnSpc>
              <a:spcBef>
                <a:spcPts val="0"/>
              </a:spcBef>
              <a:spcAft>
                <a:spcPts val="0"/>
              </a:spcAft>
              <a:buSzPts val="1303"/>
              <a:buFont typeface="Arial"/>
              <a:buChar char="●"/>
            </a:pPr>
            <a:r>
              <a:rPr lang="pt-BR" sz="1302">
                <a:latin typeface="Arial"/>
                <a:ea typeface="Arial"/>
                <a:cs typeface="Arial"/>
                <a:sym typeface="Arial"/>
              </a:rPr>
              <a:t>Acelera o tempo de resposta: O navegador pode usar os recursos em cache, o que torna o processo mais rápido.</a:t>
            </a:r>
            <a:br>
              <a:rPr lang="pt-BR" sz="1302">
                <a:latin typeface="Arial"/>
                <a:ea typeface="Arial"/>
                <a:cs typeface="Arial"/>
                <a:sym typeface="Arial"/>
              </a:rPr>
            </a:br>
            <a:endParaRPr sz="1302">
              <a:latin typeface="Arial"/>
              <a:ea typeface="Arial"/>
              <a:cs typeface="Arial"/>
              <a:sym typeface="Arial"/>
            </a:endParaRPr>
          </a:p>
          <a:p>
            <a:pPr indent="-311308" lvl="0" marL="457200" rtl="0" algn="l">
              <a:lnSpc>
                <a:spcPct val="105000"/>
              </a:lnSpc>
              <a:spcBef>
                <a:spcPts val="0"/>
              </a:spcBef>
              <a:spcAft>
                <a:spcPts val="0"/>
              </a:spcAft>
              <a:buSzPts val="1303"/>
              <a:buFont typeface="Arial"/>
              <a:buChar char="●"/>
            </a:pPr>
            <a:r>
              <a:rPr lang="pt-BR" sz="1302">
                <a:latin typeface="Arial"/>
                <a:ea typeface="Arial"/>
                <a:cs typeface="Arial"/>
                <a:sym typeface="Arial"/>
              </a:rPr>
              <a:t>Diminui a sobrecarga no servidor: O servidor processa menos dados e consome menos recursos ao responder com o código 304.</a:t>
            </a:r>
            <a:endParaRPr sz="1302">
              <a:latin typeface="Arial"/>
              <a:ea typeface="Arial"/>
              <a:cs typeface="Arial"/>
              <a:sym typeface="Arial"/>
            </a:endParaRPr>
          </a:p>
          <a:p>
            <a:pPr indent="0" lvl="0" marL="0" rtl="0" algn="l">
              <a:lnSpc>
                <a:spcPct val="105000"/>
              </a:lnSpc>
              <a:spcBef>
                <a:spcPts val="1200"/>
              </a:spcBef>
              <a:spcAft>
                <a:spcPts val="1200"/>
              </a:spcAft>
              <a:buSzPts val="1018"/>
              <a:buNone/>
            </a:pPr>
            <a:r>
              <a:t/>
            </a:r>
            <a:endParaRPr b="1" sz="1302">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pt-BR">
                <a:latin typeface="Arial"/>
                <a:ea typeface="Arial"/>
                <a:cs typeface="Arial"/>
                <a:sym typeface="Arial"/>
              </a:rPr>
              <a:t>Referências</a:t>
            </a:r>
            <a:endParaRPr b="0">
              <a:latin typeface="Arial"/>
              <a:ea typeface="Arial"/>
              <a:cs typeface="Arial"/>
              <a:sym typeface="Arial"/>
            </a:endParaRPr>
          </a:p>
        </p:txBody>
      </p:sp>
      <p:sp>
        <p:nvSpPr>
          <p:cNvPr id="194" name="Google Shape;194;p30"/>
          <p:cNvSpPr txBox="1"/>
          <p:nvPr>
            <p:ph idx="1" type="body"/>
          </p:nvPr>
        </p:nvSpPr>
        <p:spPr>
          <a:xfrm>
            <a:off x="729450" y="1853850"/>
            <a:ext cx="76887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358"/>
              <a:buNone/>
            </a:pPr>
            <a:r>
              <a:rPr lang="pt-BR" sz="1222" u="sng">
                <a:solidFill>
                  <a:schemeClr val="hlink"/>
                </a:solidFill>
                <a:latin typeface="Arial"/>
                <a:ea typeface="Arial"/>
                <a:cs typeface="Arial"/>
                <a:sym typeface="Arial"/>
                <a:hlinkClick r:id="rId3"/>
              </a:rPr>
              <a:t>https://www.hostinger.com.br/tutoriais/http#:~:text=HTTP%20%C3%A9%20a%20sigla%20para,no%20modelo%20computacional%20cliente%2Dservidor</a:t>
            </a:r>
            <a:endParaRPr sz="1222">
              <a:latin typeface="Arial"/>
              <a:ea typeface="Arial"/>
              <a:cs typeface="Arial"/>
              <a:sym typeface="Arial"/>
            </a:endParaRPr>
          </a:p>
          <a:p>
            <a:pPr indent="0" lvl="0" marL="0" rtl="0" algn="l">
              <a:lnSpc>
                <a:spcPct val="105000"/>
              </a:lnSpc>
              <a:spcBef>
                <a:spcPts val="1200"/>
              </a:spcBef>
              <a:spcAft>
                <a:spcPts val="0"/>
              </a:spcAft>
              <a:buSzPts val="358"/>
              <a:buNone/>
            </a:pPr>
            <a:r>
              <a:rPr lang="pt-BR" sz="1222" u="sng">
                <a:solidFill>
                  <a:schemeClr val="hlink"/>
                </a:solidFill>
                <a:latin typeface="Arial"/>
                <a:ea typeface="Arial"/>
                <a:cs typeface="Arial"/>
                <a:sym typeface="Arial"/>
                <a:hlinkClick r:id="rId4"/>
              </a:rPr>
              <a:t>https://developer.mozilla.org/pt-BR/docs/Web/HTTP</a:t>
            </a:r>
            <a:endParaRPr sz="1222">
              <a:latin typeface="Arial"/>
              <a:ea typeface="Arial"/>
              <a:cs typeface="Arial"/>
              <a:sym typeface="Arial"/>
            </a:endParaRPr>
          </a:p>
          <a:p>
            <a:pPr indent="0" lvl="0" marL="0" rtl="0" algn="l">
              <a:lnSpc>
                <a:spcPct val="105000"/>
              </a:lnSpc>
              <a:spcBef>
                <a:spcPts val="1200"/>
              </a:spcBef>
              <a:spcAft>
                <a:spcPts val="0"/>
              </a:spcAft>
              <a:buSzPts val="358"/>
              <a:buNone/>
            </a:pPr>
            <a:r>
              <a:rPr lang="pt-BR" sz="1222" u="sng">
                <a:solidFill>
                  <a:schemeClr val="hlink"/>
                </a:solidFill>
                <a:latin typeface="Arial"/>
                <a:ea typeface="Arial"/>
                <a:cs typeface="Arial"/>
                <a:sym typeface="Arial"/>
                <a:hlinkClick r:id="rId5"/>
              </a:rPr>
              <a:t>https://www.ibm.com/docs/pt-br/cics-ts/6.x?topic=concepts-persistent-connections</a:t>
            </a:r>
            <a:endParaRPr sz="1222">
              <a:latin typeface="Arial"/>
              <a:ea typeface="Arial"/>
              <a:cs typeface="Arial"/>
              <a:sym typeface="Arial"/>
            </a:endParaRPr>
          </a:p>
          <a:p>
            <a:pPr indent="0" lvl="0" marL="0" rtl="0" algn="l">
              <a:lnSpc>
                <a:spcPct val="105000"/>
              </a:lnSpc>
              <a:spcBef>
                <a:spcPts val="1200"/>
              </a:spcBef>
              <a:spcAft>
                <a:spcPts val="0"/>
              </a:spcAft>
              <a:buSzPts val="358"/>
              <a:buNone/>
            </a:pPr>
            <a:r>
              <a:rPr lang="pt-BR" sz="1222" u="sng">
                <a:solidFill>
                  <a:schemeClr val="hlink"/>
                </a:solidFill>
                <a:latin typeface="Arial"/>
                <a:ea typeface="Arial"/>
                <a:cs typeface="Arial"/>
                <a:sym typeface="Arial"/>
                <a:hlinkClick r:id="rId6"/>
              </a:rPr>
              <a:t>https://www.geeksforgeeks.org/http-non-persistent-persistent-connection/</a:t>
            </a:r>
            <a:endParaRPr sz="1222">
              <a:latin typeface="Arial"/>
              <a:ea typeface="Arial"/>
              <a:cs typeface="Arial"/>
              <a:sym typeface="Arial"/>
            </a:endParaRPr>
          </a:p>
          <a:p>
            <a:pPr indent="0" lvl="0" marL="0" rtl="0" algn="l">
              <a:lnSpc>
                <a:spcPct val="105000"/>
              </a:lnSpc>
              <a:spcBef>
                <a:spcPts val="1200"/>
              </a:spcBef>
              <a:spcAft>
                <a:spcPts val="0"/>
              </a:spcAft>
              <a:buSzPts val="358"/>
              <a:buNone/>
            </a:pPr>
            <a:r>
              <a:rPr lang="pt-BR" sz="1222" u="sng">
                <a:solidFill>
                  <a:schemeClr val="hlink"/>
                </a:solidFill>
                <a:latin typeface="Arial"/>
                <a:ea typeface="Arial"/>
                <a:cs typeface="Arial"/>
                <a:sym typeface="Arial"/>
                <a:hlinkClick r:id="rId7"/>
              </a:rPr>
              <a:t>https://dev.to/ortizdavid/protocolo-http-2cbk</a:t>
            </a:r>
            <a:endParaRPr sz="1222">
              <a:latin typeface="Arial"/>
              <a:ea typeface="Arial"/>
              <a:cs typeface="Arial"/>
              <a:sym typeface="Arial"/>
            </a:endParaRPr>
          </a:p>
          <a:p>
            <a:pPr indent="0" lvl="0" marL="0" rtl="0" algn="l">
              <a:lnSpc>
                <a:spcPct val="105000"/>
              </a:lnSpc>
              <a:spcBef>
                <a:spcPts val="1200"/>
              </a:spcBef>
              <a:spcAft>
                <a:spcPts val="0"/>
              </a:spcAft>
              <a:buSzPts val="358"/>
              <a:buNone/>
            </a:pPr>
            <a:r>
              <a:rPr lang="pt-BR" sz="1222" u="sng">
                <a:solidFill>
                  <a:schemeClr val="hlink"/>
                </a:solidFill>
                <a:latin typeface="Arial"/>
                <a:ea typeface="Arial"/>
                <a:cs typeface="Arial"/>
                <a:sym typeface="Arial"/>
                <a:hlinkClick r:id="rId8"/>
              </a:rPr>
              <a:t>https://www.cloudflare.com/pt-br/learning/cdn/what-is-caching/</a:t>
            </a:r>
            <a:endParaRPr sz="1222">
              <a:latin typeface="Arial"/>
              <a:ea typeface="Arial"/>
              <a:cs typeface="Arial"/>
              <a:sym typeface="Arial"/>
            </a:endParaRPr>
          </a:p>
          <a:p>
            <a:pPr indent="0" lvl="0" marL="0" rtl="0" algn="l">
              <a:lnSpc>
                <a:spcPct val="105000"/>
              </a:lnSpc>
              <a:spcBef>
                <a:spcPts val="1200"/>
              </a:spcBef>
              <a:spcAft>
                <a:spcPts val="0"/>
              </a:spcAft>
              <a:buSzPts val="358"/>
              <a:buNone/>
            </a:pPr>
            <a:r>
              <a:rPr lang="pt-BR" sz="1222" u="sng">
                <a:solidFill>
                  <a:schemeClr val="hlink"/>
                </a:solidFill>
                <a:latin typeface="Arial"/>
                <a:ea typeface="Arial"/>
                <a:cs typeface="Arial"/>
                <a:sym typeface="Arial"/>
                <a:hlinkClick r:id="rId9"/>
              </a:rPr>
              <a:t>https://www.hostnet.com.br/blog/o-que-e-cache-e-qual-a-sua-importancia-na-hospedagem-de-sites/</a:t>
            </a:r>
            <a:endParaRPr sz="1222">
              <a:latin typeface="Arial"/>
              <a:ea typeface="Arial"/>
              <a:cs typeface="Arial"/>
              <a:sym typeface="Arial"/>
            </a:endParaRPr>
          </a:p>
          <a:p>
            <a:pPr indent="0" lvl="0" marL="0" rtl="0" algn="l">
              <a:lnSpc>
                <a:spcPct val="105000"/>
              </a:lnSpc>
              <a:spcBef>
                <a:spcPts val="1200"/>
              </a:spcBef>
              <a:spcAft>
                <a:spcPts val="0"/>
              </a:spcAft>
              <a:buSzPts val="358"/>
              <a:buNone/>
            </a:pPr>
            <a:r>
              <a:rPr lang="pt-BR" sz="1222" u="sng">
                <a:solidFill>
                  <a:schemeClr val="hlink"/>
                </a:solidFill>
                <a:latin typeface="Arial"/>
                <a:ea typeface="Arial"/>
                <a:cs typeface="Arial"/>
                <a:sym typeface="Arial"/>
                <a:hlinkClick r:id="rId10"/>
              </a:rPr>
              <a:t>https://www.azion.com/pt-br/blog/o-que-e-requisicao-condicional/</a:t>
            </a:r>
            <a:endParaRPr sz="1222">
              <a:latin typeface="Arial"/>
              <a:ea typeface="Arial"/>
              <a:cs typeface="Arial"/>
              <a:sym typeface="Arial"/>
            </a:endParaRPr>
          </a:p>
          <a:p>
            <a:pPr indent="0" lvl="0" marL="0" rtl="0" algn="l">
              <a:lnSpc>
                <a:spcPct val="105000"/>
              </a:lnSpc>
              <a:spcBef>
                <a:spcPts val="1200"/>
              </a:spcBef>
              <a:spcAft>
                <a:spcPts val="0"/>
              </a:spcAft>
              <a:buSzPts val="358"/>
              <a:buNone/>
            </a:pPr>
            <a:r>
              <a:t/>
            </a:r>
            <a:endParaRPr sz="1222">
              <a:latin typeface="Arial"/>
              <a:ea typeface="Arial"/>
              <a:cs typeface="Arial"/>
              <a:sym typeface="Arial"/>
            </a:endParaRPr>
          </a:p>
          <a:p>
            <a:pPr indent="0" lvl="0" marL="0" rtl="0" algn="l">
              <a:lnSpc>
                <a:spcPct val="105000"/>
              </a:lnSpc>
              <a:spcBef>
                <a:spcPts val="1200"/>
              </a:spcBef>
              <a:spcAft>
                <a:spcPts val="0"/>
              </a:spcAft>
              <a:buSzPts val="358"/>
              <a:buNone/>
            </a:pPr>
            <a:r>
              <a:t/>
            </a:r>
            <a:endParaRPr sz="1222">
              <a:latin typeface="Arial"/>
              <a:ea typeface="Arial"/>
              <a:cs typeface="Arial"/>
              <a:sym typeface="Arial"/>
            </a:endParaRPr>
          </a:p>
          <a:p>
            <a:pPr indent="0" lvl="0" marL="0" rtl="0" algn="l">
              <a:lnSpc>
                <a:spcPct val="105000"/>
              </a:lnSpc>
              <a:spcBef>
                <a:spcPts val="1200"/>
              </a:spcBef>
              <a:spcAft>
                <a:spcPts val="0"/>
              </a:spcAft>
              <a:buSzPts val="358"/>
              <a:buNone/>
            </a:pPr>
            <a:r>
              <a:t/>
            </a:r>
            <a:endParaRPr sz="1222">
              <a:latin typeface="Arial"/>
              <a:ea typeface="Arial"/>
              <a:cs typeface="Arial"/>
              <a:sym typeface="Arial"/>
            </a:endParaRPr>
          </a:p>
          <a:p>
            <a:pPr indent="0" lvl="0" marL="0" rtl="0" algn="l">
              <a:lnSpc>
                <a:spcPct val="105000"/>
              </a:lnSpc>
              <a:spcBef>
                <a:spcPts val="1200"/>
              </a:spcBef>
              <a:spcAft>
                <a:spcPts val="0"/>
              </a:spcAft>
              <a:buSzPts val="358"/>
              <a:buNone/>
            </a:pPr>
            <a:r>
              <a:t/>
            </a:r>
            <a:endParaRPr sz="1222">
              <a:latin typeface="Arial"/>
              <a:ea typeface="Arial"/>
              <a:cs typeface="Arial"/>
              <a:sym typeface="Arial"/>
            </a:endParaRPr>
          </a:p>
          <a:p>
            <a:pPr indent="0" lvl="0" marL="0" rtl="0" algn="l">
              <a:lnSpc>
                <a:spcPct val="105000"/>
              </a:lnSpc>
              <a:spcBef>
                <a:spcPts val="1200"/>
              </a:spcBef>
              <a:spcAft>
                <a:spcPts val="0"/>
              </a:spcAft>
              <a:buSzPts val="358"/>
              <a:buNone/>
            </a:pPr>
            <a:r>
              <a:t/>
            </a:r>
            <a:endParaRPr sz="1222">
              <a:latin typeface="Arial"/>
              <a:ea typeface="Arial"/>
              <a:cs typeface="Arial"/>
              <a:sym typeface="Arial"/>
            </a:endParaRPr>
          </a:p>
          <a:p>
            <a:pPr indent="0" lvl="0" marL="0" rtl="0" algn="l">
              <a:lnSpc>
                <a:spcPct val="105000"/>
              </a:lnSpc>
              <a:spcBef>
                <a:spcPts val="1200"/>
              </a:spcBef>
              <a:spcAft>
                <a:spcPts val="0"/>
              </a:spcAft>
              <a:buSzPts val="358"/>
              <a:buNone/>
            </a:pPr>
            <a:r>
              <a:t/>
            </a:r>
            <a:endParaRPr sz="1222">
              <a:latin typeface="Arial"/>
              <a:ea typeface="Arial"/>
              <a:cs typeface="Arial"/>
              <a:sym typeface="Arial"/>
            </a:endParaRPr>
          </a:p>
          <a:p>
            <a:pPr indent="0" lvl="0" marL="0" rtl="0" algn="l">
              <a:lnSpc>
                <a:spcPct val="105000"/>
              </a:lnSpc>
              <a:spcBef>
                <a:spcPts val="1200"/>
              </a:spcBef>
              <a:spcAft>
                <a:spcPts val="0"/>
              </a:spcAft>
              <a:buSzPts val="358"/>
              <a:buNone/>
            </a:pPr>
            <a:r>
              <a:t/>
            </a:r>
            <a:endParaRPr sz="1222">
              <a:latin typeface="Arial"/>
              <a:ea typeface="Arial"/>
              <a:cs typeface="Arial"/>
              <a:sym typeface="Arial"/>
            </a:endParaRPr>
          </a:p>
          <a:p>
            <a:pPr indent="0" lvl="0" marL="0" rtl="0" algn="l">
              <a:lnSpc>
                <a:spcPct val="105000"/>
              </a:lnSpc>
              <a:spcBef>
                <a:spcPts val="1200"/>
              </a:spcBef>
              <a:spcAft>
                <a:spcPts val="1200"/>
              </a:spcAft>
              <a:buSzPts val="358"/>
              <a:buNone/>
            </a:pPr>
            <a:r>
              <a:t/>
            </a:r>
            <a:endParaRPr sz="1222">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1326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Arial"/>
                <a:ea typeface="Arial"/>
                <a:cs typeface="Arial"/>
                <a:sym typeface="Arial"/>
              </a:rPr>
              <a:t>Sumário</a:t>
            </a:r>
            <a:endParaRPr>
              <a:latin typeface="Arial"/>
              <a:ea typeface="Arial"/>
              <a:cs typeface="Arial"/>
              <a:sym typeface="Arial"/>
            </a:endParaRPr>
          </a:p>
        </p:txBody>
      </p:sp>
      <p:sp>
        <p:nvSpPr>
          <p:cNvPr id="93" name="Google Shape;93;p14"/>
          <p:cNvSpPr txBox="1"/>
          <p:nvPr>
            <p:ph idx="1" type="body"/>
          </p:nvPr>
        </p:nvSpPr>
        <p:spPr>
          <a:xfrm>
            <a:off x="729450" y="2071300"/>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Font typeface="Arial"/>
              <a:buChar char="●"/>
            </a:pPr>
            <a:r>
              <a:rPr lang="pt-BR" sz="1500">
                <a:latin typeface="Arial"/>
                <a:ea typeface="Arial"/>
                <a:cs typeface="Arial"/>
                <a:sym typeface="Arial"/>
              </a:rPr>
              <a:t>Descrição Geral do HTTP</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pt-BR" sz="1500">
                <a:latin typeface="Arial"/>
                <a:ea typeface="Arial"/>
                <a:cs typeface="Arial"/>
                <a:sym typeface="Arial"/>
              </a:rPr>
              <a:t>Conexões persistentes e não persistentes</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pt-BR" sz="1500">
                <a:latin typeface="Arial"/>
                <a:ea typeface="Arial"/>
                <a:cs typeface="Arial"/>
                <a:sym typeface="Arial"/>
              </a:rPr>
              <a:t>Formato da mensagem HTTP</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pt-BR" sz="1500">
                <a:latin typeface="Arial"/>
                <a:ea typeface="Arial"/>
                <a:cs typeface="Arial"/>
                <a:sym typeface="Arial"/>
              </a:rPr>
              <a:t>Interação </a:t>
            </a:r>
            <a:r>
              <a:rPr lang="pt-BR" sz="1500">
                <a:latin typeface="Arial"/>
                <a:ea typeface="Arial"/>
                <a:cs typeface="Arial"/>
                <a:sym typeface="Arial"/>
              </a:rPr>
              <a:t>Usuário</a:t>
            </a:r>
            <a:r>
              <a:rPr lang="pt-BR" sz="1500">
                <a:latin typeface="Arial"/>
                <a:ea typeface="Arial"/>
                <a:cs typeface="Arial"/>
                <a:sym typeface="Arial"/>
              </a:rPr>
              <a:t> - Servidor: cookies</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pt-BR" sz="1500">
                <a:latin typeface="Arial"/>
                <a:ea typeface="Arial"/>
                <a:cs typeface="Arial"/>
                <a:sym typeface="Arial"/>
              </a:rPr>
              <a:t>Caches Web</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pt-BR" sz="1500">
                <a:latin typeface="Arial"/>
                <a:ea typeface="Arial"/>
                <a:cs typeface="Arial"/>
                <a:sym typeface="Arial"/>
              </a:rPr>
              <a:t>GET Condicional</a:t>
            </a:r>
            <a:endParaRPr sz="15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Arial"/>
                <a:ea typeface="Arial"/>
                <a:cs typeface="Arial"/>
                <a:sym typeface="Arial"/>
              </a:rPr>
              <a:t>Descrição Geral do HTTP</a:t>
            </a:r>
            <a:endParaRPr>
              <a:latin typeface="Arial"/>
              <a:ea typeface="Arial"/>
              <a:cs typeface="Arial"/>
              <a:sym typeface="Arial"/>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pt-BR">
                <a:latin typeface="Arial"/>
                <a:ea typeface="Arial"/>
                <a:cs typeface="Arial"/>
                <a:sym typeface="Arial"/>
              </a:rPr>
              <a:t>O HTTP, Protocolo de Transferência de Hipertexto, é um protocolo responsável pela transferência de dados na Internet, criando bases para a conexão entre o cliente </a:t>
            </a:r>
            <a:r>
              <a:rPr lang="pt-BR">
                <a:latin typeface="Arial"/>
                <a:ea typeface="Arial"/>
                <a:cs typeface="Arial"/>
                <a:sym typeface="Arial"/>
              </a:rPr>
              <a:t>eo</a:t>
            </a:r>
            <a:r>
              <a:rPr lang="pt-BR">
                <a:latin typeface="Arial"/>
                <a:ea typeface="Arial"/>
                <a:cs typeface="Arial"/>
                <a:sym typeface="Arial"/>
              </a:rPr>
              <a:t> servidor, por isso funciona no modelo de cliente-servidor. É um protocolo sem estado, onde o servidor não mantém nenhum dado entre duas requisições. Baseado em uma camada TCP/IP, pode ser usado em qualquer camada de transporte , que não perde mensagens como o UDP.</a:t>
            </a:r>
            <a:endParaRPr>
              <a:latin typeface="Arial"/>
              <a:ea typeface="Arial"/>
              <a:cs typeface="Arial"/>
              <a:sym typeface="Arial"/>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Arial"/>
                <a:ea typeface="Arial"/>
                <a:cs typeface="Arial"/>
                <a:sym typeface="Arial"/>
              </a:rPr>
              <a:t>Conexões persistentes e não persistentes</a:t>
            </a:r>
            <a:endParaRPr>
              <a:latin typeface="Arial"/>
              <a:ea typeface="Arial"/>
              <a:cs typeface="Arial"/>
              <a:sym typeface="Arial"/>
            </a:endParaRPr>
          </a:p>
        </p:txBody>
      </p:sp>
      <p:sp>
        <p:nvSpPr>
          <p:cNvPr id="105" name="Google Shape;105;p16"/>
          <p:cNvSpPr txBox="1"/>
          <p:nvPr>
            <p:ph idx="1" type="body"/>
          </p:nvPr>
        </p:nvSpPr>
        <p:spPr>
          <a:xfrm>
            <a:off x="729450" y="2078875"/>
            <a:ext cx="7688700" cy="2345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Arial"/>
              <a:buChar char="●"/>
            </a:pPr>
            <a:r>
              <a:rPr lang="pt-BR">
                <a:latin typeface="Arial"/>
                <a:ea typeface="Arial"/>
                <a:cs typeface="Arial"/>
                <a:sym typeface="Arial"/>
              </a:rPr>
              <a:t>As conexões persistentes permitem que vários objetos sejam solicitados dentro de uma mesma conexão. Nessas conexões, o cliente envia solicitações assim que encontra um objeto referenciado.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pt-BR">
                <a:latin typeface="Arial"/>
                <a:ea typeface="Arial"/>
                <a:cs typeface="Arial"/>
                <a:sym typeface="Arial"/>
              </a:rPr>
              <a:t>RTT é o tempo que a informação leva para viajar do cliente ao servidor e voltar.</a:t>
            </a:r>
            <a:br>
              <a:rPr lang="pt-BR">
                <a:latin typeface="Arial"/>
                <a:ea typeface="Arial"/>
                <a:cs typeface="Arial"/>
                <a:sym typeface="Arial"/>
              </a:rPr>
            </a:br>
            <a:endParaRPr>
              <a:latin typeface="Arial"/>
              <a:ea typeface="Arial"/>
              <a:cs typeface="Arial"/>
              <a:sym typeface="Arial"/>
            </a:endParaRPr>
          </a:p>
          <a:p>
            <a:pPr indent="-311626" lvl="0" marL="457200" rtl="0" algn="l">
              <a:lnSpc>
                <a:spcPct val="95000"/>
              </a:lnSpc>
              <a:spcBef>
                <a:spcPts val="0"/>
              </a:spcBef>
              <a:spcAft>
                <a:spcPts val="0"/>
              </a:spcAft>
              <a:buSzPts val="1308"/>
              <a:buFont typeface="Arial"/>
              <a:buChar char="●"/>
            </a:pPr>
            <a:r>
              <a:rPr lang="pt-BR" sz="1307">
                <a:latin typeface="Arial"/>
                <a:ea typeface="Arial"/>
                <a:cs typeface="Arial"/>
                <a:sym typeface="Arial"/>
              </a:rPr>
              <a:t>Sem pipeline: estabelece uma conexão que leva dois RTTs e depois envia todos os arquivos de imagem/texto do objeto, que levam 1 RTT cada. Onde o TCP não é necessário para cada objeto.</a:t>
            </a:r>
            <a:endParaRPr sz="1307">
              <a:latin typeface="Arial"/>
              <a:ea typeface="Arial"/>
              <a:cs typeface="Arial"/>
              <a:sym typeface="Arial"/>
            </a:endParaRPr>
          </a:p>
          <a:p>
            <a:pPr indent="-311150" lvl="0" marL="457200" rtl="0" algn="l">
              <a:lnSpc>
                <a:spcPct val="95000"/>
              </a:lnSpc>
              <a:spcBef>
                <a:spcPts val="0"/>
              </a:spcBef>
              <a:spcAft>
                <a:spcPts val="0"/>
              </a:spcAft>
              <a:buSzPts val="1300"/>
              <a:buFont typeface="Arial"/>
              <a:buChar char="●"/>
            </a:pPr>
            <a:r>
              <a:rPr lang="pt-BR" sz="1307">
                <a:latin typeface="Arial"/>
                <a:ea typeface="Arial"/>
                <a:cs typeface="Arial"/>
                <a:sym typeface="Arial"/>
              </a:rPr>
              <a:t>Com pipeline: Os dois RTTs são para o estabelecimento de conexão e o 1 RTT, que não há limites de janela, para todos os objetos.</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Arial"/>
                <a:ea typeface="Arial"/>
                <a:cs typeface="Arial"/>
                <a:sym typeface="Arial"/>
              </a:rPr>
              <a:t>Conexões persistentes e não persistentes</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626" lvl="0" marL="457200" rtl="0" algn="l">
              <a:lnSpc>
                <a:spcPct val="95000"/>
              </a:lnSpc>
              <a:spcBef>
                <a:spcPts val="0"/>
              </a:spcBef>
              <a:spcAft>
                <a:spcPts val="0"/>
              </a:spcAft>
              <a:buSzPts val="1308"/>
              <a:buFont typeface="Arial"/>
              <a:buChar char="●"/>
            </a:pPr>
            <a:r>
              <a:rPr lang="pt-BR" sz="1307">
                <a:latin typeface="Arial"/>
                <a:ea typeface="Arial"/>
                <a:cs typeface="Arial"/>
                <a:sym typeface="Arial"/>
              </a:rPr>
              <a:t>As conexões não persistentes são as que para cada objeto tem que criar uma nova conexão para enviar um objeto da origem para seu destino. Geralmente, os navegadores abrem as conexões TCP paralelas para buscar objetos referenciados. </a:t>
            </a:r>
            <a:br>
              <a:rPr lang="pt-BR" sz="1307">
                <a:latin typeface="Arial"/>
                <a:ea typeface="Arial"/>
                <a:cs typeface="Arial"/>
                <a:sym typeface="Arial"/>
              </a:rPr>
            </a:br>
            <a:endParaRPr sz="1307">
              <a:latin typeface="Arial"/>
              <a:ea typeface="Arial"/>
              <a:cs typeface="Arial"/>
              <a:sym typeface="Arial"/>
            </a:endParaRPr>
          </a:p>
          <a:p>
            <a:pPr indent="-311150" lvl="0" marL="457200" rtl="0" algn="l">
              <a:spcBef>
                <a:spcPts val="0"/>
              </a:spcBef>
              <a:spcAft>
                <a:spcPts val="0"/>
              </a:spcAft>
              <a:buSzPts val="1300"/>
              <a:buFont typeface="Arial"/>
              <a:buChar char="●"/>
            </a:pPr>
            <a:r>
              <a:rPr lang="pt-BR">
                <a:latin typeface="Arial"/>
                <a:ea typeface="Arial"/>
                <a:cs typeface="Arial"/>
                <a:sym typeface="Arial"/>
              </a:rPr>
              <a:t>Sem paralela: cada objeto leva dois RTTs, um para conexão TCP e outro para arquivo de imagem/texto HTTP. </a:t>
            </a:r>
            <a:br>
              <a:rPr lang="pt-BR">
                <a:latin typeface="Arial"/>
                <a:ea typeface="Arial"/>
                <a:cs typeface="Arial"/>
                <a:sym typeface="Arial"/>
              </a:rPr>
            </a:b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pt-BR">
                <a:latin typeface="Arial"/>
                <a:ea typeface="Arial"/>
                <a:cs typeface="Arial"/>
                <a:sym typeface="Arial"/>
              </a:rPr>
              <a:t>Com paralela: requer sobrecarga extra na transferência de dados.</a:t>
            </a:r>
            <a:endParaRPr>
              <a:latin typeface="Arial"/>
              <a:ea typeface="Arial"/>
              <a:cs typeface="Arial"/>
              <a:sym typeface="Arial"/>
            </a:endParaRPr>
          </a:p>
          <a:p>
            <a:pPr indent="0" lvl="0" marL="457200" rtl="0" algn="l">
              <a:spcBef>
                <a:spcPts val="1200"/>
              </a:spcBef>
              <a:spcAft>
                <a:spcPts val="0"/>
              </a:spcAft>
              <a:buNone/>
            </a:pPr>
            <a:r>
              <a:t/>
            </a:r>
            <a:endParaRPr>
              <a:latin typeface="Arial"/>
              <a:ea typeface="Arial"/>
              <a:cs typeface="Arial"/>
              <a:sym typeface="Arial"/>
            </a:endParaRPr>
          </a:p>
          <a:p>
            <a:pPr indent="0" lvl="0" marL="0" rtl="0" algn="l">
              <a:lnSpc>
                <a:spcPct val="95000"/>
              </a:lnSpc>
              <a:spcBef>
                <a:spcPts val="1200"/>
              </a:spcBef>
              <a:spcAft>
                <a:spcPts val="0"/>
              </a:spcAft>
              <a:buSzPts val="852"/>
              <a:buNone/>
            </a:pPr>
            <a:r>
              <a:t/>
            </a:r>
            <a:endParaRPr sz="1307">
              <a:latin typeface="Arial"/>
              <a:ea typeface="Arial"/>
              <a:cs typeface="Arial"/>
              <a:sym typeface="Arial"/>
            </a:endParaRPr>
          </a:p>
          <a:p>
            <a:pPr indent="0" lvl="0" marL="457200" rtl="0" algn="l">
              <a:lnSpc>
                <a:spcPct val="95000"/>
              </a:lnSpc>
              <a:spcBef>
                <a:spcPts val="1200"/>
              </a:spcBef>
              <a:spcAft>
                <a:spcPts val="1200"/>
              </a:spcAft>
              <a:buNone/>
            </a:pPr>
            <a:r>
              <a:t/>
            </a:r>
            <a:endParaRPr sz="1307">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Arial"/>
                <a:ea typeface="Arial"/>
                <a:cs typeface="Arial"/>
                <a:sym typeface="Arial"/>
              </a:rPr>
              <a:t>Conexões persistentes e não persistentes</a:t>
            </a:r>
            <a:endParaRPr>
              <a:latin typeface="Arial"/>
              <a:ea typeface="Arial"/>
              <a:cs typeface="Arial"/>
              <a:sym typeface="Arial"/>
            </a:endParaRPr>
          </a:p>
        </p:txBody>
      </p:sp>
      <p:sp>
        <p:nvSpPr>
          <p:cNvPr id="117" name="Google Shape;117;p18"/>
          <p:cNvSpPr txBox="1"/>
          <p:nvPr>
            <p:ph idx="1" type="body"/>
          </p:nvPr>
        </p:nvSpPr>
        <p:spPr>
          <a:xfrm>
            <a:off x="729450" y="2139475"/>
            <a:ext cx="7688700" cy="2261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500">
              <a:latin typeface="Arial"/>
              <a:ea typeface="Arial"/>
              <a:cs typeface="Arial"/>
              <a:sym typeface="Arial"/>
            </a:endParaRPr>
          </a:p>
          <a:p>
            <a:pPr indent="-323850" lvl="0" marL="457200" rtl="0" algn="l">
              <a:spcBef>
                <a:spcPts val="1200"/>
              </a:spcBef>
              <a:spcAft>
                <a:spcPts val="0"/>
              </a:spcAft>
              <a:buSzPts val="1500"/>
              <a:buFont typeface="Arial"/>
              <a:buChar char="●"/>
            </a:pPr>
            <a:r>
              <a:rPr lang="pt-BR" sz="1500">
                <a:latin typeface="Arial"/>
                <a:ea typeface="Arial"/>
                <a:cs typeface="Arial"/>
                <a:sym typeface="Arial"/>
              </a:rPr>
              <a:t>Exemplo de conexão </a:t>
            </a:r>
            <a:br>
              <a:rPr lang="pt-BR" sz="1500">
                <a:latin typeface="Arial"/>
                <a:ea typeface="Arial"/>
                <a:cs typeface="Arial"/>
                <a:sym typeface="Arial"/>
              </a:rPr>
            </a:br>
            <a:r>
              <a:rPr lang="pt-BR" sz="1500">
                <a:latin typeface="Arial"/>
                <a:ea typeface="Arial"/>
                <a:cs typeface="Arial"/>
                <a:sym typeface="Arial"/>
              </a:rPr>
              <a:t>com pipeline e sem pipeline.</a:t>
            </a:r>
            <a:endParaRPr sz="1500">
              <a:latin typeface="Arial"/>
              <a:ea typeface="Arial"/>
              <a:cs typeface="Arial"/>
              <a:sym typeface="Arial"/>
            </a:endParaRPr>
          </a:p>
        </p:txBody>
      </p:sp>
      <p:pic>
        <p:nvPicPr>
          <p:cNvPr id="118" name="Google Shape;118;p18"/>
          <p:cNvPicPr preferRelativeResize="0"/>
          <p:nvPr/>
        </p:nvPicPr>
        <p:blipFill>
          <a:blip r:embed="rId3">
            <a:alphaModFix/>
          </a:blip>
          <a:stretch>
            <a:fillRect/>
          </a:stretch>
        </p:blipFill>
        <p:spPr>
          <a:xfrm>
            <a:off x="3793550" y="1921650"/>
            <a:ext cx="5151101" cy="257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latin typeface="Arial"/>
                <a:ea typeface="Arial"/>
                <a:cs typeface="Arial"/>
                <a:sym typeface="Arial"/>
              </a:rPr>
              <a:t>Conexões persistentes e não persistentes</a:t>
            </a:r>
            <a:endParaRPr>
              <a:latin typeface="Arial"/>
              <a:ea typeface="Arial"/>
              <a:cs typeface="Arial"/>
              <a:sym typeface="Arial"/>
            </a:endParaRPr>
          </a:p>
          <a:p>
            <a:pPr indent="0" lvl="0" marL="0" rtl="0" algn="l">
              <a:spcBef>
                <a:spcPts val="0"/>
              </a:spcBef>
              <a:spcAft>
                <a:spcPts val="0"/>
              </a:spcAft>
              <a:buNone/>
            </a:pPr>
            <a:r>
              <a:t/>
            </a:r>
            <a:endParaRPr/>
          </a:p>
        </p:txBody>
      </p:sp>
      <p:sp>
        <p:nvSpPr>
          <p:cNvPr id="124" name="Google Shape;124;p19"/>
          <p:cNvSpPr txBox="1"/>
          <p:nvPr>
            <p:ph idx="1" type="body"/>
          </p:nvPr>
        </p:nvSpPr>
        <p:spPr>
          <a:xfrm>
            <a:off x="727650" y="1912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sz="1700"/>
              <a:t>Exemplo de conexão                                                        Exemplo de conexão  </a:t>
            </a:r>
            <a:br>
              <a:rPr lang="pt-BR" sz="1700"/>
            </a:br>
            <a:r>
              <a:rPr lang="pt-BR" sz="1700"/>
              <a:t>paralela										não paralela</a:t>
            </a:r>
            <a:endParaRPr sz="1700"/>
          </a:p>
        </p:txBody>
      </p:sp>
      <p:pic>
        <p:nvPicPr>
          <p:cNvPr id="125" name="Google Shape;125;p19"/>
          <p:cNvPicPr preferRelativeResize="0"/>
          <p:nvPr/>
        </p:nvPicPr>
        <p:blipFill>
          <a:blip r:embed="rId3">
            <a:alphaModFix/>
          </a:blip>
          <a:stretch>
            <a:fillRect/>
          </a:stretch>
        </p:blipFill>
        <p:spPr>
          <a:xfrm>
            <a:off x="437100" y="2696725"/>
            <a:ext cx="4271249" cy="2135625"/>
          </a:xfrm>
          <a:prstGeom prst="rect">
            <a:avLst/>
          </a:prstGeom>
          <a:noFill/>
          <a:ln>
            <a:noFill/>
          </a:ln>
        </p:spPr>
      </p:pic>
      <p:pic>
        <p:nvPicPr>
          <p:cNvPr id="126" name="Google Shape;126;p19"/>
          <p:cNvPicPr preferRelativeResize="0"/>
          <p:nvPr/>
        </p:nvPicPr>
        <p:blipFill>
          <a:blip r:embed="rId4">
            <a:alphaModFix/>
          </a:blip>
          <a:stretch>
            <a:fillRect/>
          </a:stretch>
        </p:blipFill>
        <p:spPr>
          <a:xfrm>
            <a:off x="4768950" y="2571750"/>
            <a:ext cx="3594352" cy="2454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pt-BR" sz="2300">
                <a:solidFill>
                  <a:schemeClr val="accent1"/>
                </a:solidFill>
                <a:latin typeface="Arial"/>
                <a:ea typeface="Arial"/>
                <a:cs typeface="Arial"/>
                <a:sym typeface="Arial"/>
              </a:rPr>
              <a:t>Formato da mensagem HTTP</a:t>
            </a:r>
            <a:endParaRPr b="0" sz="2300">
              <a:solidFill>
                <a:schemeClr val="accent1"/>
              </a:solidFill>
              <a:latin typeface="Arial"/>
              <a:ea typeface="Arial"/>
              <a:cs typeface="Arial"/>
              <a:sym typeface="Arial"/>
            </a:endParaRPr>
          </a:p>
          <a:p>
            <a:pPr indent="0" lvl="0" marL="0" rtl="0" algn="l">
              <a:spcBef>
                <a:spcPts val="1200"/>
              </a:spcBef>
              <a:spcAft>
                <a:spcPts val="0"/>
              </a:spcAft>
              <a:buNone/>
            </a:pPr>
            <a:r>
              <a:t/>
            </a:r>
            <a:endParaRPr/>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pt-BR" sz="1302">
                <a:latin typeface="Arial"/>
                <a:ea typeface="Arial"/>
                <a:cs typeface="Arial"/>
                <a:sym typeface="Arial"/>
              </a:rPr>
              <a:t>O HTTP possui duas formas estruturais para mensagens, são elas: formato de mensagem de requisição e o formato de mensagem de resposta.</a:t>
            </a:r>
            <a:endParaRPr sz="1302">
              <a:latin typeface="Arial"/>
              <a:ea typeface="Arial"/>
              <a:cs typeface="Arial"/>
              <a:sym typeface="Arial"/>
            </a:endParaRPr>
          </a:p>
          <a:p>
            <a:pPr indent="-311308" lvl="0" marL="457200" rtl="0" algn="l">
              <a:lnSpc>
                <a:spcPct val="95000"/>
              </a:lnSpc>
              <a:spcBef>
                <a:spcPts val="1200"/>
              </a:spcBef>
              <a:spcAft>
                <a:spcPts val="0"/>
              </a:spcAft>
              <a:buSzPts val="1303"/>
              <a:buFont typeface="Arial"/>
              <a:buChar char="●"/>
            </a:pPr>
            <a:r>
              <a:rPr lang="pt-BR" sz="1302">
                <a:latin typeface="Arial"/>
                <a:ea typeface="Arial"/>
                <a:cs typeface="Arial"/>
                <a:sym typeface="Arial"/>
              </a:rPr>
              <a:t>Requisição: Mensagem enviada pelo cliente para solicitar um recurso ao servidor.</a:t>
            </a:r>
            <a:endParaRPr sz="1302">
              <a:latin typeface="Arial"/>
              <a:ea typeface="Arial"/>
              <a:cs typeface="Arial"/>
              <a:sym typeface="Arial"/>
            </a:endParaRPr>
          </a:p>
          <a:p>
            <a:pPr indent="0" lvl="0" marL="0" rtl="0" algn="l">
              <a:lnSpc>
                <a:spcPct val="95000"/>
              </a:lnSpc>
              <a:spcBef>
                <a:spcPts val="1200"/>
              </a:spcBef>
              <a:spcAft>
                <a:spcPts val="0"/>
              </a:spcAft>
              <a:buSzPts val="1018"/>
              <a:buNone/>
            </a:pPr>
            <a:r>
              <a:t/>
            </a:r>
            <a:endParaRPr sz="1302">
              <a:latin typeface="Arial"/>
              <a:ea typeface="Arial"/>
              <a:cs typeface="Arial"/>
              <a:sym typeface="Arial"/>
            </a:endParaRPr>
          </a:p>
          <a:p>
            <a:pPr indent="-311308" lvl="0" marL="457200" rtl="0" algn="l">
              <a:lnSpc>
                <a:spcPct val="95000"/>
              </a:lnSpc>
              <a:spcBef>
                <a:spcPts val="1200"/>
              </a:spcBef>
              <a:spcAft>
                <a:spcPts val="0"/>
              </a:spcAft>
              <a:buSzPts val="1303"/>
              <a:buFont typeface="Arial"/>
              <a:buChar char="●"/>
            </a:pPr>
            <a:r>
              <a:rPr lang="pt-BR" sz="1302">
                <a:latin typeface="Arial"/>
                <a:ea typeface="Arial"/>
                <a:cs typeface="Arial"/>
                <a:sym typeface="Arial"/>
              </a:rPr>
              <a:t>Resposta: Mensagem enviada pelo servidor em resposta a solicitação do cliente.</a:t>
            </a:r>
            <a:endParaRPr sz="1302">
              <a:latin typeface="Arial"/>
              <a:ea typeface="Arial"/>
              <a:cs typeface="Arial"/>
              <a:sym typeface="Arial"/>
            </a:endParaRPr>
          </a:p>
          <a:p>
            <a:pPr indent="0" lvl="0" marL="0" rtl="0" algn="l">
              <a:lnSpc>
                <a:spcPct val="95000"/>
              </a:lnSpc>
              <a:spcBef>
                <a:spcPts val="1200"/>
              </a:spcBef>
              <a:spcAft>
                <a:spcPts val="0"/>
              </a:spcAft>
              <a:buSzPts val="1018"/>
              <a:buNone/>
            </a:pPr>
            <a:r>
              <a:t/>
            </a:r>
            <a:endParaRPr sz="1302">
              <a:latin typeface="Arial"/>
              <a:ea typeface="Arial"/>
              <a:cs typeface="Arial"/>
              <a:sym typeface="Arial"/>
            </a:endParaRPr>
          </a:p>
          <a:p>
            <a:pPr indent="0" lvl="0" marL="0" rtl="0" algn="l">
              <a:lnSpc>
                <a:spcPct val="95000"/>
              </a:lnSpc>
              <a:spcBef>
                <a:spcPts val="1200"/>
              </a:spcBef>
              <a:spcAft>
                <a:spcPts val="1200"/>
              </a:spcAft>
              <a:buSzPts val="1018"/>
              <a:buNone/>
            </a:pPr>
            <a:r>
              <a:t/>
            </a:r>
            <a:endParaRPr sz="1302">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pt-BR" sz="2300">
                <a:solidFill>
                  <a:schemeClr val="accent1"/>
                </a:solidFill>
                <a:latin typeface="Arial"/>
                <a:ea typeface="Arial"/>
                <a:cs typeface="Arial"/>
                <a:sym typeface="Arial"/>
              </a:rPr>
              <a:t>Formato da mensagem HTTP</a:t>
            </a:r>
            <a:endParaRPr b="0" sz="2300">
              <a:solidFill>
                <a:schemeClr val="accent1"/>
              </a:solidFill>
              <a:latin typeface="Arial"/>
              <a:ea typeface="Arial"/>
              <a:cs typeface="Arial"/>
              <a:sym typeface="Arial"/>
            </a:endParaRPr>
          </a:p>
          <a:p>
            <a:pPr indent="0" lvl="0" marL="0" rtl="0" algn="l">
              <a:spcBef>
                <a:spcPts val="1200"/>
              </a:spcBef>
              <a:spcAft>
                <a:spcPts val="0"/>
              </a:spcAft>
              <a:buNone/>
            </a:pPr>
            <a:r>
              <a:t/>
            </a:r>
            <a:endParaRPr sz="2300">
              <a:latin typeface="Arial"/>
              <a:ea typeface="Arial"/>
              <a:cs typeface="Arial"/>
              <a:sym typeface="Arial"/>
            </a:endParaRPr>
          </a:p>
        </p:txBody>
      </p:sp>
      <p:sp>
        <p:nvSpPr>
          <p:cNvPr id="138" name="Google Shape;138;p21"/>
          <p:cNvSpPr txBox="1"/>
          <p:nvPr>
            <p:ph idx="1" type="body"/>
          </p:nvPr>
        </p:nvSpPr>
        <p:spPr>
          <a:xfrm>
            <a:off x="729450" y="2109175"/>
            <a:ext cx="76887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lang="pt-BR">
                <a:latin typeface="Arial"/>
                <a:ea typeface="Arial"/>
                <a:cs typeface="Arial"/>
                <a:sym typeface="Arial"/>
              </a:rPr>
              <a:t>Requisição:</a:t>
            </a:r>
            <a:endParaRPr>
              <a:latin typeface="Arial"/>
              <a:ea typeface="Arial"/>
              <a:cs typeface="Arial"/>
              <a:sym typeface="Arial"/>
            </a:endParaRPr>
          </a:p>
          <a:p>
            <a:pPr indent="0" lvl="0" marL="0" rtl="0" algn="l">
              <a:lnSpc>
                <a:spcPct val="105000"/>
              </a:lnSpc>
              <a:spcBef>
                <a:spcPts val="1200"/>
              </a:spcBef>
              <a:spcAft>
                <a:spcPts val="0"/>
              </a:spcAft>
              <a:buSzPts val="770"/>
              <a:buNone/>
            </a:pPr>
            <a:r>
              <a:rPr lang="pt-BR">
                <a:latin typeface="Arial"/>
                <a:ea typeface="Arial"/>
                <a:cs typeface="Arial"/>
                <a:sym typeface="Arial"/>
              </a:rPr>
              <a:t>As requisições HTTP são usadas pelos clientes para solicitar recursos aos servidores. Uma requisição geralmente contém as seguintes informações:</a:t>
            </a:r>
            <a:endParaRPr>
              <a:latin typeface="Arial"/>
              <a:ea typeface="Arial"/>
              <a:cs typeface="Arial"/>
              <a:sym typeface="Arial"/>
            </a:endParaRPr>
          </a:p>
          <a:p>
            <a:pPr indent="-311150" lvl="0" marL="457200" rtl="0" algn="l">
              <a:lnSpc>
                <a:spcPct val="105000"/>
              </a:lnSpc>
              <a:spcBef>
                <a:spcPts val="1200"/>
              </a:spcBef>
              <a:spcAft>
                <a:spcPts val="0"/>
              </a:spcAft>
              <a:buSzPts val="1300"/>
              <a:buFont typeface="Arial"/>
              <a:buChar char="●"/>
            </a:pPr>
            <a:r>
              <a:rPr lang="pt-BR">
                <a:latin typeface="Arial"/>
                <a:ea typeface="Arial"/>
                <a:cs typeface="Arial"/>
                <a:sym typeface="Arial"/>
              </a:rPr>
              <a:t>Linha de Requisição: Linha de texto composta pelo método, o recurso solicitado, e a versão do protocolo HTTP.</a:t>
            </a:r>
            <a:endParaRPr>
              <a:latin typeface="Arial"/>
              <a:ea typeface="Arial"/>
              <a:cs typeface="Arial"/>
              <a:sym typeface="Arial"/>
            </a:endParaRPr>
          </a:p>
          <a:p>
            <a:pPr indent="-311150" lvl="0" marL="457200" rtl="0" algn="l">
              <a:lnSpc>
                <a:spcPct val="105000"/>
              </a:lnSpc>
              <a:spcBef>
                <a:spcPts val="0"/>
              </a:spcBef>
              <a:spcAft>
                <a:spcPts val="0"/>
              </a:spcAft>
              <a:buSzPts val="1300"/>
              <a:buFont typeface="Arial"/>
              <a:buChar char="●"/>
            </a:pPr>
            <a:r>
              <a:rPr lang="pt-BR">
                <a:latin typeface="Arial"/>
                <a:ea typeface="Arial"/>
                <a:cs typeface="Arial"/>
                <a:sym typeface="Arial"/>
              </a:rPr>
              <a:t>Método: Define o que o cliente solicita ao servidor. Pode ser a visualização do conteúdo, substituição, alteração ou exclusão de recursos.</a:t>
            </a:r>
            <a:endParaRPr>
              <a:latin typeface="Arial"/>
              <a:ea typeface="Arial"/>
              <a:cs typeface="Arial"/>
              <a:sym typeface="Arial"/>
            </a:endParaRPr>
          </a:p>
          <a:p>
            <a:pPr indent="-311150" lvl="0" marL="457200" rtl="0" algn="l">
              <a:lnSpc>
                <a:spcPct val="105000"/>
              </a:lnSpc>
              <a:spcBef>
                <a:spcPts val="0"/>
              </a:spcBef>
              <a:spcAft>
                <a:spcPts val="0"/>
              </a:spcAft>
              <a:buSzPts val="1300"/>
              <a:buFont typeface="Arial"/>
              <a:buChar char="●"/>
            </a:pPr>
            <a:r>
              <a:rPr lang="pt-BR">
                <a:latin typeface="Arial"/>
                <a:ea typeface="Arial"/>
                <a:cs typeface="Arial"/>
                <a:sym typeface="Arial"/>
              </a:rPr>
              <a:t>Recurso: Página web, arquivo, serviço ou outro item solicitado ao servidor.</a:t>
            </a:r>
            <a:endParaRPr>
              <a:latin typeface="Arial"/>
              <a:ea typeface="Arial"/>
              <a:cs typeface="Arial"/>
              <a:sym typeface="Arial"/>
            </a:endParaRPr>
          </a:p>
          <a:p>
            <a:pPr indent="-311150" lvl="0" marL="457200" rtl="0" algn="l">
              <a:lnSpc>
                <a:spcPct val="105000"/>
              </a:lnSpc>
              <a:spcBef>
                <a:spcPts val="0"/>
              </a:spcBef>
              <a:spcAft>
                <a:spcPts val="0"/>
              </a:spcAft>
              <a:buSzPts val="1300"/>
              <a:buFont typeface="Arial"/>
              <a:buChar char="●"/>
            </a:pPr>
            <a:r>
              <a:rPr lang="pt-BR">
                <a:latin typeface="Arial"/>
                <a:ea typeface="Arial"/>
                <a:cs typeface="Arial"/>
                <a:sym typeface="Arial"/>
              </a:rPr>
              <a:t>Cabeçalho: Informações adicionais sobre a requisição. Ex: Navegador, tipo de conteúdo, etc.</a:t>
            </a:r>
            <a:endParaRPr>
              <a:latin typeface="Arial"/>
              <a:ea typeface="Arial"/>
              <a:cs typeface="Arial"/>
              <a:sym typeface="Arial"/>
            </a:endParaRPr>
          </a:p>
          <a:p>
            <a:pPr indent="0" lvl="0" marL="0" rtl="0" algn="l">
              <a:lnSpc>
                <a:spcPct val="105000"/>
              </a:lnSpc>
              <a:spcBef>
                <a:spcPts val="1200"/>
              </a:spcBef>
              <a:spcAft>
                <a:spcPts val="1200"/>
              </a:spcAft>
              <a:buSzPts val="770"/>
              <a:buNone/>
            </a:pPr>
            <a:r>
              <a:t/>
            </a:r>
            <a:endParaRPr>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