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a50c38c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a50c38c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a50c38c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a50c38c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a50c38c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a50c38c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a4b8c3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a4b8c3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a4b8c3e9a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a4b8c3e9a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a4b8c3e9a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a4b8c3e9a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4b8c3e9a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a4b8c3e9a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a4b8c3e9a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a4b8c3e9a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a4b8c3e9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a4b8c3e9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a4b8c3e9a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a4b8c3e9a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a4b8c3e9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a4b8c3e9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61300" y="768300"/>
            <a:ext cx="8520600" cy="8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HACKATON-IA 2023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425" y="197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Lucas Galdame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Santiago Moyano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29050" y="3259625"/>
            <a:ext cx="74859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PROFESOR A CARGO: BIOING IGNACIO BOSCH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24925" y="9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</a:t>
            </a:r>
            <a:r>
              <a:rPr lang="es"/>
              <a:t> Y RESULTADOS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76075" y="670675"/>
            <a:ext cx="5823300" cy="4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la Regresión Lineal: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Gráfico de Dispersión entre Valores Reales y Predichos: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Utiliza plt.scatter para graficar un diagrama de dispersión de los valores reales (y_test) versus las predicciones (y_pred).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Establece etiquetas para los ejes x e y y un título para el gráfico.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Muestra el gráfico con plt.show().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Gráfico</a:t>
            </a:r>
            <a:r>
              <a:rPr lang="es"/>
              <a:t> de Residuos: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Gráfica</a:t>
            </a:r>
            <a:r>
              <a:rPr lang="es"/>
              <a:t> un diagrama de dispersión de las predicciones (y_pred) versus los residuos (y_test - y_pred).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Establece etiquetas para los ejes x e y y un título para el gráfico.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Muestra el gráfico con plt.show().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500" y="301450"/>
            <a:ext cx="3054900" cy="23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575" y="2854725"/>
            <a:ext cx="3674625" cy="21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1000" y="1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 Múltiples Modelos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0" y="732650"/>
            <a:ext cx="85206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de Diferentes Modelos de Regresión: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Importa distintos modelos de regresión como LinearRegression, Ridge, Lasso, DecisionTreeRegressor, y RandomForestRegressor.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Itera a través de cada modelo, ajusta el modelo, realiza predicciones y calcula el error cuadrático medio (MSE) entre las predicciones y los valores reales. Luego, imprime los MSE de cada modelo.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84225" y="2602725"/>
            <a:ext cx="752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1D5DB"/>
                </a:solidFill>
                <a:latin typeface="Average"/>
                <a:ea typeface="Average"/>
                <a:cs typeface="Average"/>
                <a:sym typeface="Average"/>
              </a:rPr>
              <a:t>Búsqueda de Hiperparámetros para el Modelo de Bosque Aleatorio:</a:t>
            </a:r>
            <a:endParaRPr sz="1800">
              <a:solidFill>
                <a:srgbClr val="D1D5DB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272675" y="3024125"/>
            <a:ext cx="83490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1D5DB"/>
                </a:solidFill>
              </a:rPr>
              <a:t>Búsqueda de Hiperparámetros:</a:t>
            </a:r>
            <a:endParaRPr>
              <a:solidFill>
                <a:srgbClr val="D1D5D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Char char="●"/>
            </a:pPr>
            <a:r>
              <a:rPr lang="es">
                <a:solidFill>
                  <a:srgbClr val="D1D5DB"/>
                </a:solidFill>
              </a:rPr>
              <a:t>Utiliza GridSearchCV para realizar la búsqueda de hiperparámetros para el modelo de bosque aleatorio (RandomForestRegressor).</a:t>
            </a:r>
            <a:endParaRPr>
              <a:solidFill>
                <a:srgbClr val="D1D5D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Char char="●"/>
            </a:pPr>
            <a:r>
              <a:rPr lang="es">
                <a:solidFill>
                  <a:srgbClr val="D1D5DB"/>
                </a:solidFill>
              </a:rPr>
              <a:t>Ajusta el modelo con diferentes combinaciones de hiperparámetros.</a:t>
            </a:r>
            <a:endParaRPr>
              <a:solidFill>
                <a:srgbClr val="D1D5D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Char char="●"/>
            </a:pPr>
            <a:r>
              <a:rPr lang="es">
                <a:solidFill>
                  <a:srgbClr val="D1D5DB"/>
                </a:solidFill>
              </a:rPr>
              <a:t>Imprime los mejores parámetros y el mejor puntaje obtenido durante la búsqueda.</a:t>
            </a:r>
            <a:endParaRPr>
              <a:solidFill>
                <a:srgbClr val="D1D5D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Char char="●"/>
            </a:pPr>
            <a:r>
              <a:rPr lang="es">
                <a:solidFill>
                  <a:srgbClr val="D1D5DB"/>
                </a:solidFill>
              </a:rPr>
              <a:t>Obtiene el mejor modelo de bosque aleatorio encontrado durante la búsqueda.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9725" y="20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Importancia de Características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44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 de Barras de Importancia de Características: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Obtiene la importancia de cada característica en el mejor modelo de bosque aleatorio.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Gráfica</a:t>
            </a:r>
            <a:r>
              <a:rPr lang="es"/>
              <a:t> un gráfico de barras con las 10 características más importantes.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Establece etiquetas para las características en el eje x y muestra el gráfico.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775" y="751400"/>
            <a:ext cx="3775550" cy="4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234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20"/>
              <a:t>Nuestra </a:t>
            </a:r>
            <a:r>
              <a:rPr lang="es" sz="3820"/>
              <a:t>Problemática</a:t>
            </a:r>
            <a:endParaRPr sz="412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Factores comerciales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Predicción</a:t>
            </a: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ingresos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</a:t>
            </a: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Inmobiliario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Demanda </a:t>
            </a: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Demográfica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Optimización de estrategias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572" y="1251625"/>
            <a:ext cx="4800525" cy="29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40000"/>
              <a:buChar char="●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CONJUNTO DE ENTRENAMIENTO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CONJUNTO DE PRUEBA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➔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DATOS DE LOS RESTAURANTES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AutoNum type="arabicPeriod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Identificación del restaurante.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AutoNum type="arabicPeriod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Fecha de apertura 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AutoNum type="arabicPeriod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Ciudad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AutoNum type="arabicPeriod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Tipo de ciudad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AutoNum type="arabicPeriod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Tipo de Restaurante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AutoNum type="arabicPeriod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Datos </a:t>
            </a: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demográficos</a:t>
            </a: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, inmobiliarios, comerciales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AutoNum type="arabicPeriod"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Ingresos</a:t>
            </a:r>
            <a:endParaRPr sz="1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900" y="1431925"/>
            <a:ext cx="4085399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Desarrollo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Importamos </a:t>
            </a:r>
            <a:r>
              <a:rPr lang="es"/>
              <a:t>librerías</a:t>
            </a:r>
            <a:r>
              <a:rPr lang="es"/>
              <a:t> necesarias para trabajar con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1D5DB"/>
                </a:solidFill>
              </a:rPr>
              <a:t>Accedemos a los archivos almacenados en tu Google Drive desde tu notebook de Colab.</a:t>
            </a:r>
            <a:endParaRPr>
              <a:solidFill>
                <a:srgbClr val="D1D5D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288" y="1594063"/>
            <a:ext cx="41052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063" y="3393075"/>
            <a:ext cx="36290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84875"/>
            <a:ext cx="85206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1D5DB"/>
                </a:solidFill>
              </a:rPr>
              <a:t>Leemos los archivos CSV y cargamos  en DataFrames</a:t>
            </a:r>
            <a:endParaRPr>
              <a:solidFill>
                <a:srgbClr val="D1D5D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1D5DB"/>
                </a:solidFill>
              </a:rPr>
              <a:t>Comenzaremos</a:t>
            </a:r>
            <a:r>
              <a:rPr lang="es">
                <a:solidFill>
                  <a:srgbClr val="D1D5DB"/>
                </a:solidFill>
              </a:rPr>
              <a:t>  a explorar, limpiar y analizar estos conjuntos de datos para abordar nuestro problema de predicción de ingresos de restaurantes.</a:t>
            </a:r>
            <a:endParaRPr>
              <a:solidFill>
                <a:srgbClr val="D1D5D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37" y="1773325"/>
            <a:ext cx="8711126" cy="11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Explorando Datos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87100" y="1127850"/>
            <a:ext cx="24666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El método head() de Pandas se utiliza para mostrar por defecto las primeras cinco filas del DataFrame, aunque puedes especificar el número de filas a mostrar pasando un número como argumento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0" y="2949600"/>
            <a:ext cx="23050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767750" y="1127850"/>
            <a:ext cx="296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1D5DB"/>
                </a:solidFill>
                <a:latin typeface="Average"/>
                <a:ea typeface="Average"/>
                <a:cs typeface="Average"/>
                <a:sym typeface="Average"/>
              </a:rPr>
              <a:t>Resultado</a:t>
            </a:r>
            <a:endParaRPr>
              <a:solidFill>
                <a:srgbClr val="D1D5DB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575" y="1462500"/>
            <a:ext cx="6556426" cy="25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75375" y="194625"/>
            <a:ext cx="8520600" cy="4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1D5DB"/>
                </a:solidFill>
              </a:rPr>
              <a:t>Al ejecutar </a:t>
            </a:r>
            <a:r>
              <a:rPr lang="es" sz="1050">
                <a:solidFill>
                  <a:srgbClr val="D1D5DB"/>
                </a:solidFill>
              </a:rPr>
              <a:t>train.info()</a:t>
            </a:r>
            <a:r>
              <a:rPr lang="es" sz="1200">
                <a:solidFill>
                  <a:srgbClr val="D1D5DB"/>
                </a:solidFill>
              </a:rPr>
              <a:t>, obtendrás información como:</a:t>
            </a:r>
            <a:endParaRPr sz="1200">
              <a:solidFill>
                <a:srgbClr val="D1D5DB"/>
              </a:solidFill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verage"/>
              <a:buChar char="●"/>
            </a:pPr>
            <a:r>
              <a:rPr lang="es" sz="1200">
                <a:solidFill>
                  <a:srgbClr val="D1D5DB"/>
                </a:solidFill>
              </a:rPr>
              <a:t>La cantidad de columnas en el DataFrame.</a:t>
            </a:r>
            <a:endParaRPr sz="1200">
              <a:solidFill>
                <a:srgbClr val="D1D5D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verage"/>
              <a:buChar char="●"/>
            </a:pPr>
            <a:r>
              <a:rPr lang="es" sz="1200">
                <a:solidFill>
                  <a:srgbClr val="D1D5DB"/>
                </a:solidFill>
              </a:rPr>
              <a:t>Los nombres de las columnas y sus tipos de datos.</a:t>
            </a:r>
            <a:endParaRPr sz="1200">
              <a:solidFill>
                <a:srgbClr val="D1D5D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verage"/>
              <a:buChar char="●"/>
            </a:pPr>
            <a:r>
              <a:rPr lang="es" sz="1200">
                <a:solidFill>
                  <a:srgbClr val="D1D5DB"/>
                </a:solidFill>
              </a:rPr>
              <a:t>La cantidad de valores no nulos presentes en cada columna.</a:t>
            </a:r>
            <a:endParaRPr sz="1200">
              <a:solidFill>
                <a:srgbClr val="D1D5D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verage"/>
              <a:buChar char="●"/>
            </a:pPr>
            <a:r>
              <a:rPr lang="es" sz="1200">
                <a:solidFill>
                  <a:srgbClr val="D1D5DB"/>
                </a:solidFill>
              </a:rPr>
              <a:t>El uso de memoria del DataFrame.</a:t>
            </a:r>
            <a:endParaRPr sz="1200">
              <a:solidFill>
                <a:srgbClr val="D1D5DB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63" y="1690238"/>
            <a:ext cx="28670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759275" y="235475"/>
            <a:ext cx="3891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1D5DB"/>
                </a:solidFill>
                <a:latin typeface="Average"/>
                <a:ea typeface="Average"/>
                <a:cs typeface="Average"/>
                <a:sym typeface="Average"/>
              </a:rPr>
              <a:t>Resultado al ejecutar train.info()</a:t>
            </a:r>
            <a:endParaRPr>
              <a:solidFill>
                <a:srgbClr val="D1D5DB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52" y="706475"/>
            <a:ext cx="2867025" cy="417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36800" y="74200"/>
            <a:ext cx="44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Al ejecutar </a:t>
            </a:r>
            <a:r>
              <a:rPr lang="es" sz="1250">
                <a:solidFill>
                  <a:srgbClr val="D1D5DB"/>
                </a:solidFill>
                <a:latin typeface="Courier New"/>
                <a:ea typeface="Courier New"/>
                <a:cs typeface="Courier New"/>
                <a:sym typeface="Courier New"/>
              </a:rPr>
              <a:t>train.isna().sum()</a:t>
            </a: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, obtendrás una salida que muestra la cantidad de valores nulos en cada una de las columnas del DataFrame </a:t>
            </a:r>
            <a:r>
              <a:rPr lang="es" sz="1250">
                <a:solidFill>
                  <a:srgbClr val="D1D5DB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s" sz="1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. Esto es útil para identificar rápidamente qué columnas tienen valores faltantes y la cantidad de valores nulos en cada una de ellas.</a:t>
            </a:r>
            <a:endParaRPr sz="2100">
              <a:solidFill>
                <a:srgbClr val="D1D5DB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00" y="1722750"/>
            <a:ext cx="1949775" cy="32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2924188" y="2169000"/>
            <a:ext cx="1499700" cy="80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900" y="1247775"/>
            <a:ext cx="46237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734500" y="0"/>
            <a:ext cx="42510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D1D5DB"/>
                </a:solidFill>
                <a:latin typeface="Average"/>
                <a:ea typeface="Average"/>
                <a:cs typeface="Average"/>
                <a:sym typeface="Average"/>
              </a:rPr>
              <a:t>Descomponemos la información de fechas en componentes más específicos, como día, nombre del día de la semana, mes y año, lo que podría ser útil para el análisis de datos o la construcción de modelos.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313100" y="2701875"/>
            <a:ext cx="4707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Para el análisis de datos o la construcción de modelos en el conjunto de datos de prueba (</a:t>
            </a:r>
            <a:r>
              <a:rPr lang="es" sz="950">
                <a:solidFill>
                  <a:srgbClr val="D1D5DB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s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rgbClr val="D1D5DB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650" y="3387350"/>
            <a:ext cx="4305901" cy="12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-60125" y="8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 y Entrenamiento de datos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38175" y="756025"/>
            <a:ext cx="7087500" cy="4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615"/>
              <a:t>Preparación</a:t>
            </a:r>
            <a:r>
              <a:rPr lang="es" sz="5615"/>
              <a:t> de datos:</a:t>
            </a:r>
            <a:endParaRPr sz="5615"/>
          </a:p>
          <a:p>
            <a:pPr indent="-31774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15"/>
              <a:t>Importar y organizar los conjuntos de entrenamiento y prueba. </a:t>
            </a:r>
            <a:endParaRPr sz="5615"/>
          </a:p>
          <a:p>
            <a:pPr indent="-31774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15"/>
              <a:t>Manipulación de características, como el reordenamiento de columnas y la eliminación de características innecesarias.</a:t>
            </a:r>
            <a:endParaRPr sz="5015">
              <a:solidFill>
                <a:srgbClr val="D1D5DB"/>
              </a:solidFill>
            </a:endParaRPr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AutoNum type="arabicPeriod"/>
            </a:pPr>
            <a:r>
              <a:rPr lang="es" sz="5615">
                <a:solidFill>
                  <a:srgbClr val="D1D5DB"/>
                </a:solidFill>
              </a:rPr>
              <a:t>Entrenamiento del modelo:</a:t>
            </a:r>
            <a:endParaRPr sz="5615">
              <a:solidFill>
                <a:srgbClr val="D1D5DB"/>
              </a:solidFill>
            </a:endParaRPr>
          </a:p>
          <a:p>
            <a:pPr indent="-3144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407"/>
              <a:t>Creación de un modelo de regresión lineal utilizando LinearRegression de scikit-learn.</a:t>
            </a:r>
            <a:endParaRPr sz="5407"/>
          </a:p>
          <a:p>
            <a:pPr indent="-3144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407"/>
              <a:t>División de los datos en conjuntos de entrenamiento y prueba.</a:t>
            </a:r>
            <a:endParaRPr sz="5407"/>
          </a:p>
          <a:p>
            <a:pPr indent="-3144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407"/>
              <a:t>Entrenamiento del modelo con los datos de entrenamiento.</a:t>
            </a:r>
            <a:endParaRPr sz="4807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AutoNum type="arabicPeriod"/>
            </a:pPr>
            <a:r>
              <a:rPr lang="es" sz="5615">
                <a:solidFill>
                  <a:srgbClr val="D1D5DB"/>
                </a:solidFill>
              </a:rPr>
              <a:t>Prediccion y Evaluacion:</a:t>
            </a:r>
            <a:endParaRPr sz="5615">
              <a:solidFill>
                <a:srgbClr val="D1D5DB"/>
              </a:solidFill>
            </a:endParaRPr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15"/>
              <a:t>Realización de predicciones utilizando el conjunto de prueba.</a:t>
            </a:r>
            <a:endParaRPr sz="5615"/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15"/>
              <a:t>Cálculo del error cuadrático medio (MSE) entre las predicciones y los valores reales utilizando mean_squared_error de scikit-learn.</a:t>
            </a:r>
            <a:endParaRPr sz="5615"/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615"/>
              <a:t>Generación</a:t>
            </a:r>
            <a:r>
              <a:rPr lang="es" sz="5615"/>
              <a:t> de </a:t>
            </a:r>
            <a:r>
              <a:rPr lang="es" sz="5615"/>
              <a:t>predicción</a:t>
            </a:r>
            <a:r>
              <a:rPr lang="es" sz="5615"/>
              <a:t> en nuevos datos:</a:t>
            </a:r>
            <a:endParaRPr sz="5615"/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15"/>
              <a:t>Manipulación de un conjunto de datos de prueba adicional para ajustarse a las características utilizadas en el modelo.</a:t>
            </a:r>
            <a:endParaRPr sz="5615"/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15"/>
              <a:t>Realización de predicciones en los nuevos dato</a:t>
            </a:r>
            <a:endParaRPr sz="5615"/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5615"/>
              <a:t>Almacenamiento y </a:t>
            </a:r>
            <a:r>
              <a:rPr lang="es" sz="5615"/>
              <a:t>Visualización</a:t>
            </a:r>
            <a:r>
              <a:rPr lang="es" sz="5615"/>
              <a:t>:</a:t>
            </a:r>
            <a:endParaRPr sz="5615"/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15"/>
              <a:t>Almacenamiento de las predicciones en un archivo CSV.</a:t>
            </a:r>
            <a:endParaRPr sz="5615"/>
          </a:p>
          <a:p>
            <a:pPr indent="-31774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15"/>
              <a:t>Lectura y visualización de las primeras y últimas filas de las predicciones guardadas en el archivo CSV.</a:t>
            </a:r>
            <a:endParaRPr sz="56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50" y="1120550"/>
            <a:ext cx="1976625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264352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