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bf4d3f013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bf4d3f013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bf4d3f013c_2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bf4d3f013c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bf4d3f013c_2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bf4d3f013c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bf4d3f013c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bf4d3f013c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bf4d3f013c_2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bf4d3f013c_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bf4d3f013c_2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bf4d3f013c_2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bf4d3f013c_2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bf4d3f013c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bf4d3f013c_2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bf4d3f013c_2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bf4d3f013c_2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bf4d3f013c_2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bf4d3f013c_2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bf4d3f013c_2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bf4d3f013c_2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bf4d3f013c_2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bf4d3f013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bf4d3f013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bf4d3f013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bf4d3f013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bf4d3f013c_3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bf4d3f013c_3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bf4d3f013c_3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bf4d3f013c_3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bf4d3f013c_3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bf4d3f013c_3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bf4d3f013c_2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bf4d3f013c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bf4d3f013c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bf4d3f013c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bf4d3f013c_2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bf4d3f013c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0" y="-3"/>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fr"/>
              <a:t>Solutions Techniques</a:t>
            </a:r>
            <a:endParaRPr b="1"/>
          </a:p>
        </p:txBody>
      </p:sp>
      <p:sp>
        <p:nvSpPr>
          <p:cNvPr id="86" name="Google Shape;86;p13"/>
          <p:cNvSpPr txBox="1"/>
          <p:nvPr>
            <p:ph idx="1" type="subTitle"/>
          </p:nvPr>
        </p:nvSpPr>
        <p:spPr>
          <a:xfrm>
            <a:off x="-12" y="838788"/>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i="1" lang="fr"/>
              <a:t>Menu Maker by Qwenta</a:t>
            </a:r>
            <a:endParaRPr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nvSpPr>
        <p:spPr>
          <a:xfrm>
            <a:off x="0" y="0"/>
            <a:ext cx="8520600" cy="6078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fr" sz="3000">
                <a:solidFill>
                  <a:srgbClr val="2A3990"/>
                </a:solidFill>
                <a:latin typeface="Roboto"/>
                <a:ea typeface="Roboto"/>
                <a:cs typeface="Roboto"/>
                <a:sym typeface="Roboto"/>
              </a:rPr>
              <a:t>Choix technologiques.</a:t>
            </a:r>
            <a:endParaRPr b="1" sz="3000">
              <a:solidFill>
                <a:srgbClr val="2A3990"/>
              </a:solidFill>
              <a:latin typeface="Roboto"/>
              <a:ea typeface="Roboto"/>
              <a:cs typeface="Roboto"/>
              <a:sym typeface="Roboto"/>
            </a:endParaRPr>
          </a:p>
        </p:txBody>
      </p:sp>
      <p:sp>
        <p:nvSpPr>
          <p:cNvPr id="150" name="Google Shape;150;p22"/>
          <p:cNvSpPr txBox="1"/>
          <p:nvPr/>
        </p:nvSpPr>
        <p:spPr>
          <a:xfrm>
            <a:off x="61987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fr" sz="1800">
                <a:solidFill>
                  <a:srgbClr val="434343"/>
                </a:solidFill>
                <a:latin typeface="Roboto"/>
                <a:ea typeface="Roboto"/>
                <a:cs typeface="Roboto"/>
                <a:sym typeface="Roboto"/>
              </a:rPr>
              <a:t>BACK-END :</a:t>
            </a:r>
            <a:endParaRPr sz="1800">
              <a:solidFill>
                <a:srgbClr val="434343"/>
              </a:solidFill>
              <a:latin typeface="Roboto"/>
              <a:ea typeface="Roboto"/>
              <a:cs typeface="Roboto"/>
              <a:sym typeface="Roboto"/>
            </a:endParaRPr>
          </a:p>
          <a:p>
            <a:pPr indent="-342900" lvl="0" marL="457200" rtl="0" algn="l">
              <a:lnSpc>
                <a:spcPct val="115000"/>
              </a:lnSpc>
              <a:spcBef>
                <a:spcPts val="1200"/>
              </a:spcBef>
              <a:spcAft>
                <a:spcPts val="0"/>
              </a:spcAft>
              <a:buClr>
                <a:srgbClr val="434343"/>
              </a:buClr>
              <a:buSzPts val="1800"/>
              <a:buFont typeface="Roboto"/>
              <a:buChar char="-"/>
            </a:pPr>
            <a:r>
              <a:rPr lang="fr" sz="1800">
                <a:solidFill>
                  <a:srgbClr val="434343"/>
                </a:solidFill>
                <a:latin typeface="Roboto"/>
                <a:ea typeface="Roboto"/>
                <a:cs typeface="Roboto"/>
                <a:sym typeface="Roboto"/>
              </a:rPr>
              <a:t>Cloud Storage for Firebase :</a:t>
            </a:r>
            <a:endParaRPr sz="1800">
              <a:solidFill>
                <a:srgbClr val="434343"/>
              </a:solidFill>
              <a:latin typeface="Roboto"/>
              <a:ea typeface="Roboto"/>
              <a:cs typeface="Roboto"/>
              <a:sym typeface="Roboto"/>
            </a:endParaRPr>
          </a:p>
          <a:p>
            <a:pPr indent="-342900" lvl="1" marL="914400" rtl="0" algn="l">
              <a:lnSpc>
                <a:spcPct val="115000"/>
              </a:lnSpc>
              <a:spcBef>
                <a:spcPts val="0"/>
              </a:spcBef>
              <a:spcAft>
                <a:spcPts val="0"/>
              </a:spcAft>
              <a:buClr>
                <a:srgbClr val="434343"/>
              </a:buClr>
              <a:buSzPts val="1800"/>
              <a:buFont typeface="Roboto"/>
              <a:buChar char="-"/>
            </a:pPr>
            <a:r>
              <a:rPr lang="fr" sz="1800">
                <a:solidFill>
                  <a:srgbClr val="434343"/>
                </a:solidFill>
                <a:latin typeface="Roboto"/>
                <a:ea typeface="Roboto"/>
                <a:cs typeface="Roboto"/>
                <a:sym typeface="Roboto"/>
              </a:rPr>
              <a:t>C’est un service qui offre un stockage sécurisé des fichiers dans le cloud, permettant aux applications de stocker et récupérer des données comme des images, vidéos ou documents.</a:t>
            </a:r>
            <a:br>
              <a:rPr lang="fr" sz="1800">
                <a:solidFill>
                  <a:srgbClr val="434343"/>
                </a:solidFill>
                <a:latin typeface="Roboto"/>
                <a:ea typeface="Roboto"/>
                <a:cs typeface="Roboto"/>
                <a:sym typeface="Roboto"/>
              </a:rPr>
            </a:br>
            <a:r>
              <a:rPr lang="fr" sz="1800">
                <a:solidFill>
                  <a:srgbClr val="434343"/>
                </a:solidFill>
                <a:latin typeface="Roboto"/>
                <a:ea typeface="Roboto"/>
                <a:cs typeface="Roboto"/>
                <a:sym typeface="Roboto"/>
              </a:rPr>
              <a:t>Il simplifie la gestion des fichiers en fournissant une interface pour le stockage, le partage et l’accès aux données, éliminant ainsi la nécessité de gérer une infrastructure de stockage complexe.</a:t>
            </a:r>
            <a:endParaRPr sz="1800">
              <a:solidFill>
                <a:srgbClr val="434343"/>
              </a:solidFill>
              <a:latin typeface="Roboto"/>
              <a:ea typeface="Roboto"/>
              <a:cs typeface="Roboto"/>
              <a:sym typeface="Roboto"/>
            </a:endParaRPr>
          </a:p>
        </p:txBody>
      </p:sp>
      <p:sp>
        <p:nvSpPr>
          <p:cNvPr id="151" name="Google Shape;151;p22"/>
          <p:cNvSpPr txBox="1"/>
          <p:nvPr/>
        </p:nvSpPr>
        <p:spPr>
          <a:xfrm>
            <a:off x="7705800" y="0"/>
            <a:ext cx="1438200" cy="359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i="1" lang="fr" sz="1800">
                <a:solidFill>
                  <a:srgbClr val="D23369"/>
                </a:solidFill>
                <a:latin typeface="Roboto"/>
                <a:ea typeface="Roboto"/>
                <a:cs typeface="Roboto"/>
                <a:sym typeface="Roboto"/>
              </a:rPr>
              <a:t>Slide 4/5</a:t>
            </a:r>
            <a:endParaRPr b="1" i="1" sz="1800">
              <a:solidFill>
                <a:srgbClr val="D23369"/>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nvSpPr>
        <p:spPr>
          <a:xfrm>
            <a:off x="0" y="0"/>
            <a:ext cx="8520600" cy="6078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fr" sz="3000">
                <a:solidFill>
                  <a:srgbClr val="2A3990"/>
                </a:solidFill>
                <a:latin typeface="Roboto"/>
                <a:ea typeface="Roboto"/>
                <a:cs typeface="Roboto"/>
                <a:sym typeface="Roboto"/>
              </a:rPr>
              <a:t>Choix technologiques.</a:t>
            </a:r>
            <a:endParaRPr b="1" sz="3000">
              <a:solidFill>
                <a:srgbClr val="2A3990"/>
              </a:solidFill>
              <a:latin typeface="Roboto"/>
              <a:ea typeface="Roboto"/>
              <a:cs typeface="Roboto"/>
              <a:sym typeface="Roboto"/>
            </a:endParaRPr>
          </a:p>
        </p:txBody>
      </p:sp>
      <p:sp>
        <p:nvSpPr>
          <p:cNvPr id="157" name="Google Shape;157;p23"/>
          <p:cNvSpPr txBox="1"/>
          <p:nvPr/>
        </p:nvSpPr>
        <p:spPr>
          <a:xfrm>
            <a:off x="61987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fr" sz="1800">
                <a:solidFill>
                  <a:srgbClr val="434343"/>
                </a:solidFill>
                <a:latin typeface="Roboto"/>
                <a:ea typeface="Roboto"/>
                <a:cs typeface="Roboto"/>
                <a:sym typeface="Roboto"/>
              </a:rPr>
              <a:t>BACK-END :</a:t>
            </a:r>
            <a:endParaRPr sz="1800">
              <a:solidFill>
                <a:srgbClr val="434343"/>
              </a:solidFill>
              <a:latin typeface="Roboto"/>
              <a:ea typeface="Roboto"/>
              <a:cs typeface="Roboto"/>
              <a:sym typeface="Roboto"/>
            </a:endParaRPr>
          </a:p>
          <a:p>
            <a:pPr indent="-342900" lvl="0" marL="457200" rtl="0" algn="l">
              <a:lnSpc>
                <a:spcPct val="115000"/>
              </a:lnSpc>
              <a:spcBef>
                <a:spcPts val="1200"/>
              </a:spcBef>
              <a:spcAft>
                <a:spcPts val="0"/>
              </a:spcAft>
              <a:buClr>
                <a:srgbClr val="434343"/>
              </a:buClr>
              <a:buSzPts val="1800"/>
              <a:buFont typeface="Roboto"/>
              <a:buChar char="-"/>
            </a:pPr>
            <a:r>
              <a:rPr lang="fr" sz="1800">
                <a:solidFill>
                  <a:srgbClr val="434343"/>
                </a:solidFill>
                <a:latin typeface="Roboto"/>
                <a:ea typeface="Roboto"/>
                <a:cs typeface="Roboto"/>
                <a:sym typeface="Roboto"/>
              </a:rPr>
              <a:t>Firebase Realtime Database :</a:t>
            </a:r>
            <a:endParaRPr sz="1800">
              <a:solidFill>
                <a:srgbClr val="434343"/>
              </a:solidFill>
              <a:latin typeface="Roboto"/>
              <a:ea typeface="Roboto"/>
              <a:cs typeface="Roboto"/>
              <a:sym typeface="Roboto"/>
            </a:endParaRPr>
          </a:p>
          <a:p>
            <a:pPr indent="-342900" lvl="1" marL="914400" rtl="0" algn="l">
              <a:lnSpc>
                <a:spcPct val="115000"/>
              </a:lnSpc>
              <a:spcBef>
                <a:spcPts val="0"/>
              </a:spcBef>
              <a:spcAft>
                <a:spcPts val="0"/>
              </a:spcAft>
              <a:buClr>
                <a:srgbClr val="434343"/>
              </a:buClr>
              <a:buSzPts val="1800"/>
              <a:buFont typeface="Roboto"/>
              <a:buChar char="-"/>
            </a:pPr>
            <a:r>
              <a:rPr lang="fr" sz="1800">
                <a:solidFill>
                  <a:srgbClr val="434343"/>
                </a:solidFill>
                <a:latin typeface="Roboto"/>
                <a:ea typeface="Roboto"/>
                <a:cs typeface="Roboto"/>
                <a:sym typeface="Roboto"/>
              </a:rPr>
              <a:t>Contrairement à Cloud Storage for Firebase, cela permet de stocker les données d’utilisateur en temps réel, permettant le stockage et la synchronisation des données pour les applications. Utile notamment pour faire des affichages dynamiques en rapport avec les données stockées, sans avoir besoin d’une expertise approfondie en base de données.</a:t>
            </a:r>
            <a:endParaRPr sz="1800">
              <a:solidFill>
                <a:srgbClr val="434343"/>
              </a:solidFill>
              <a:latin typeface="Roboto"/>
              <a:ea typeface="Roboto"/>
              <a:cs typeface="Roboto"/>
              <a:sym typeface="Roboto"/>
            </a:endParaRPr>
          </a:p>
        </p:txBody>
      </p:sp>
      <p:sp>
        <p:nvSpPr>
          <p:cNvPr id="158" name="Google Shape;158;p23"/>
          <p:cNvSpPr txBox="1"/>
          <p:nvPr/>
        </p:nvSpPr>
        <p:spPr>
          <a:xfrm>
            <a:off x="7705800" y="0"/>
            <a:ext cx="1438200" cy="359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i="1" lang="fr" sz="1800">
                <a:solidFill>
                  <a:srgbClr val="D23369"/>
                </a:solidFill>
                <a:latin typeface="Roboto"/>
                <a:ea typeface="Roboto"/>
                <a:cs typeface="Roboto"/>
                <a:sym typeface="Roboto"/>
              </a:rPr>
              <a:t>Slide 5/5</a:t>
            </a:r>
            <a:endParaRPr b="1" i="1" sz="1800">
              <a:solidFill>
                <a:srgbClr val="D23369"/>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nvSpPr>
        <p:spPr>
          <a:xfrm>
            <a:off x="0" y="0"/>
            <a:ext cx="8520600" cy="6078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fr" sz="3000">
                <a:solidFill>
                  <a:srgbClr val="2A3990"/>
                </a:solidFill>
                <a:latin typeface="Roboto"/>
                <a:ea typeface="Roboto"/>
                <a:cs typeface="Roboto"/>
                <a:sym typeface="Roboto"/>
              </a:rPr>
              <a:t>Liens avec le back-end</a:t>
            </a:r>
            <a:r>
              <a:rPr b="1" lang="fr" sz="3000">
                <a:solidFill>
                  <a:srgbClr val="2A3990"/>
                </a:solidFill>
                <a:latin typeface="Roboto"/>
                <a:ea typeface="Roboto"/>
                <a:cs typeface="Roboto"/>
                <a:sym typeface="Roboto"/>
              </a:rPr>
              <a:t>.</a:t>
            </a:r>
            <a:endParaRPr b="1" sz="3000">
              <a:solidFill>
                <a:srgbClr val="2A3990"/>
              </a:solidFill>
              <a:latin typeface="Roboto"/>
              <a:ea typeface="Roboto"/>
              <a:cs typeface="Roboto"/>
              <a:sym typeface="Roboto"/>
            </a:endParaRPr>
          </a:p>
        </p:txBody>
      </p:sp>
      <p:sp>
        <p:nvSpPr>
          <p:cNvPr id="164" name="Google Shape;164;p24"/>
          <p:cNvSpPr txBox="1"/>
          <p:nvPr/>
        </p:nvSpPr>
        <p:spPr>
          <a:xfrm>
            <a:off x="61987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fr" sz="1800">
                <a:solidFill>
                  <a:srgbClr val="434343"/>
                </a:solidFill>
                <a:latin typeface="Roboto"/>
                <a:ea typeface="Roboto"/>
                <a:cs typeface="Roboto"/>
                <a:sym typeface="Roboto"/>
              </a:rPr>
              <a:t>Base de donnée :</a:t>
            </a:r>
            <a:endParaRPr sz="1800">
              <a:solidFill>
                <a:srgbClr val="434343"/>
              </a:solidFill>
              <a:latin typeface="Roboto"/>
              <a:ea typeface="Roboto"/>
              <a:cs typeface="Roboto"/>
              <a:sym typeface="Roboto"/>
            </a:endParaRPr>
          </a:p>
          <a:p>
            <a:pPr indent="-342900" lvl="0" marL="457200" rtl="0" algn="l">
              <a:lnSpc>
                <a:spcPct val="115000"/>
              </a:lnSpc>
              <a:spcBef>
                <a:spcPts val="1200"/>
              </a:spcBef>
              <a:spcAft>
                <a:spcPts val="0"/>
              </a:spcAft>
              <a:buClr>
                <a:srgbClr val="434343"/>
              </a:buClr>
              <a:buSzPts val="1800"/>
              <a:buFont typeface="Roboto"/>
              <a:buChar char="-"/>
            </a:pPr>
            <a:r>
              <a:rPr lang="fr" sz="1800">
                <a:solidFill>
                  <a:srgbClr val="434343"/>
                </a:solidFill>
                <a:latin typeface="Roboto"/>
                <a:ea typeface="Roboto"/>
                <a:cs typeface="Roboto"/>
                <a:sym typeface="Roboto"/>
              </a:rPr>
              <a:t>Utilisation de Cloud Storage for Firebase :</a:t>
            </a:r>
            <a:endParaRPr sz="1800">
              <a:solidFill>
                <a:srgbClr val="434343"/>
              </a:solidFill>
              <a:latin typeface="Roboto"/>
              <a:ea typeface="Roboto"/>
              <a:cs typeface="Roboto"/>
              <a:sym typeface="Roboto"/>
            </a:endParaRPr>
          </a:p>
          <a:p>
            <a:pPr indent="-342900" lvl="1" marL="914400" rtl="0" algn="l">
              <a:lnSpc>
                <a:spcPct val="115000"/>
              </a:lnSpc>
              <a:spcBef>
                <a:spcPts val="0"/>
              </a:spcBef>
              <a:spcAft>
                <a:spcPts val="0"/>
              </a:spcAft>
              <a:buClr>
                <a:srgbClr val="434343"/>
              </a:buClr>
              <a:buSzPts val="1800"/>
              <a:buFont typeface="Roboto"/>
              <a:buChar char="-"/>
            </a:pPr>
            <a:r>
              <a:rPr lang="fr" sz="1800">
                <a:solidFill>
                  <a:srgbClr val="434343"/>
                </a:solidFill>
                <a:latin typeface="Roboto"/>
                <a:ea typeface="Roboto"/>
                <a:cs typeface="Roboto"/>
                <a:sym typeface="Roboto"/>
              </a:rPr>
              <a:t>Permettant le stockage des différents fichiers (images, fichiers…).</a:t>
            </a:r>
            <a:endParaRPr sz="1800">
              <a:solidFill>
                <a:srgbClr val="434343"/>
              </a:solidFill>
              <a:latin typeface="Roboto"/>
              <a:ea typeface="Roboto"/>
              <a:cs typeface="Roboto"/>
              <a:sym typeface="Roboto"/>
            </a:endParaRPr>
          </a:p>
          <a:p>
            <a:pPr indent="-342900" lvl="0" marL="457200" rtl="0" algn="l">
              <a:lnSpc>
                <a:spcPct val="115000"/>
              </a:lnSpc>
              <a:spcBef>
                <a:spcPts val="0"/>
              </a:spcBef>
              <a:spcAft>
                <a:spcPts val="0"/>
              </a:spcAft>
              <a:buClr>
                <a:srgbClr val="434343"/>
              </a:buClr>
              <a:buSzPts val="1800"/>
              <a:buFont typeface="Roboto"/>
              <a:buChar char="-"/>
            </a:pPr>
            <a:r>
              <a:rPr lang="fr" sz="1800">
                <a:solidFill>
                  <a:srgbClr val="434343"/>
                </a:solidFill>
                <a:latin typeface="Roboto"/>
                <a:ea typeface="Roboto"/>
                <a:cs typeface="Roboto"/>
                <a:sym typeface="Roboto"/>
              </a:rPr>
              <a:t>Utilisation de Firebase Realtime Database :</a:t>
            </a:r>
            <a:endParaRPr sz="1800">
              <a:solidFill>
                <a:srgbClr val="434343"/>
              </a:solidFill>
              <a:latin typeface="Roboto"/>
              <a:ea typeface="Roboto"/>
              <a:cs typeface="Roboto"/>
              <a:sym typeface="Roboto"/>
            </a:endParaRPr>
          </a:p>
          <a:p>
            <a:pPr indent="-342900" lvl="1" marL="914400" rtl="0" algn="l">
              <a:lnSpc>
                <a:spcPct val="115000"/>
              </a:lnSpc>
              <a:spcBef>
                <a:spcPts val="0"/>
              </a:spcBef>
              <a:spcAft>
                <a:spcPts val="0"/>
              </a:spcAft>
              <a:buClr>
                <a:srgbClr val="434343"/>
              </a:buClr>
              <a:buSzPts val="1800"/>
              <a:buFont typeface="Roboto"/>
              <a:buChar char="-"/>
            </a:pPr>
            <a:r>
              <a:rPr lang="fr" sz="1800">
                <a:solidFill>
                  <a:srgbClr val="434343"/>
                </a:solidFill>
                <a:latin typeface="Roboto"/>
                <a:ea typeface="Roboto"/>
                <a:cs typeface="Roboto"/>
                <a:sym typeface="Roboto"/>
              </a:rPr>
              <a:t>Permettant le stockage des différentes données utilisateur.</a:t>
            </a:r>
            <a:endParaRPr sz="1800">
              <a:solidFill>
                <a:srgbClr val="434343"/>
              </a:solidFill>
              <a:latin typeface="Roboto"/>
              <a:ea typeface="Roboto"/>
              <a:cs typeface="Roboto"/>
              <a:sym typeface="Roboto"/>
            </a:endParaRPr>
          </a:p>
        </p:txBody>
      </p:sp>
      <p:sp>
        <p:nvSpPr>
          <p:cNvPr id="165" name="Google Shape;165;p24"/>
          <p:cNvSpPr txBox="1"/>
          <p:nvPr/>
        </p:nvSpPr>
        <p:spPr>
          <a:xfrm>
            <a:off x="7705800" y="0"/>
            <a:ext cx="1438200" cy="359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i="1" lang="fr" sz="1800">
                <a:solidFill>
                  <a:srgbClr val="D23369"/>
                </a:solidFill>
                <a:latin typeface="Roboto"/>
                <a:ea typeface="Roboto"/>
                <a:cs typeface="Roboto"/>
                <a:sym typeface="Roboto"/>
              </a:rPr>
              <a:t>Slide 1/2</a:t>
            </a:r>
            <a:endParaRPr b="1" i="1" sz="1800">
              <a:solidFill>
                <a:srgbClr val="D23369"/>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nvSpPr>
        <p:spPr>
          <a:xfrm>
            <a:off x="0" y="0"/>
            <a:ext cx="8520600" cy="6078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fr" sz="3000">
                <a:solidFill>
                  <a:srgbClr val="2A3990"/>
                </a:solidFill>
                <a:latin typeface="Roboto"/>
                <a:ea typeface="Roboto"/>
                <a:cs typeface="Roboto"/>
                <a:sym typeface="Roboto"/>
              </a:rPr>
              <a:t>Liens avec le back-end.</a:t>
            </a:r>
            <a:endParaRPr b="1" sz="3000">
              <a:solidFill>
                <a:srgbClr val="2A3990"/>
              </a:solidFill>
              <a:latin typeface="Roboto"/>
              <a:ea typeface="Roboto"/>
              <a:cs typeface="Roboto"/>
              <a:sym typeface="Roboto"/>
            </a:endParaRPr>
          </a:p>
        </p:txBody>
      </p:sp>
      <p:sp>
        <p:nvSpPr>
          <p:cNvPr id="171" name="Google Shape;171;p25"/>
          <p:cNvSpPr txBox="1"/>
          <p:nvPr/>
        </p:nvSpPr>
        <p:spPr>
          <a:xfrm>
            <a:off x="619870" y="1229875"/>
            <a:ext cx="8520600" cy="3339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lang="fr" sz="1800">
                <a:solidFill>
                  <a:srgbClr val="434343"/>
                </a:solidFill>
                <a:latin typeface="Roboto"/>
                <a:ea typeface="Roboto"/>
                <a:cs typeface="Roboto"/>
                <a:sym typeface="Roboto"/>
              </a:rPr>
              <a:t>APIs :</a:t>
            </a:r>
            <a:endParaRPr sz="1800">
              <a:solidFill>
                <a:srgbClr val="434343"/>
              </a:solidFill>
              <a:latin typeface="Roboto"/>
              <a:ea typeface="Roboto"/>
              <a:cs typeface="Roboto"/>
              <a:sym typeface="Roboto"/>
            </a:endParaRPr>
          </a:p>
          <a:p>
            <a:pPr indent="-342900" lvl="0" marL="457200" rtl="0" algn="l">
              <a:lnSpc>
                <a:spcPct val="115000"/>
              </a:lnSpc>
              <a:spcBef>
                <a:spcPts val="1200"/>
              </a:spcBef>
              <a:spcAft>
                <a:spcPts val="0"/>
              </a:spcAft>
              <a:buClr>
                <a:srgbClr val="434343"/>
              </a:buClr>
              <a:buSzPts val="1800"/>
              <a:buFont typeface="Roboto"/>
              <a:buChar char="-"/>
            </a:pPr>
            <a:r>
              <a:rPr lang="fr" sz="1800">
                <a:solidFill>
                  <a:srgbClr val="434343"/>
                </a:solidFill>
                <a:latin typeface="Roboto"/>
                <a:ea typeface="Roboto"/>
                <a:cs typeface="Roboto"/>
                <a:sym typeface="Roboto"/>
              </a:rPr>
              <a:t>API REST Firebase :</a:t>
            </a:r>
            <a:endParaRPr sz="1800">
              <a:solidFill>
                <a:srgbClr val="434343"/>
              </a:solidFill>
              <a:latin typeface="Roboto"/>
              <a:ea typeface="Roboto"/>
              <a:cs typeface="Roboto"/>
              <a:sym typeface="Roboto"/>
            </a:endParaRPr>
          </a:p>
          <a:p>
            <a:pPr indent="-342900" lvl="1" marL="914400" rtl="0" algn="l">
              <a:lnSpc>
                <a:spcPct val="115000"/>
              </a:lnSpc>
              <a:spcBef>
                <a:spcPts val="0"/>
              </a:spcBef>
              <a:spcAft>
                <a:spcPts val="0"/>
              </a:spcAft>
              <a:buClr>
                <a:srgbClr val="434343"/>
              </a:buClr>
              <a:buSzPts val="1800"/>
              <a:buFont typeface="Roboto"/>
              <a:buChar char="-"/>
            </a:pPr>
            <a:r>
              <a:rPr lang="fr" sz="1800">
                <a:solidFill>
                  <a:srgbClr val="434343"/>
                </a:solidFill>
                <a:latin typeface="Roboto"/>
                <a:ea typeface="Roboto"/>
                <a:cs typeface="Roboto"/>
                <a:sym typeface="Roboto"/>
              </a:rPr>
              <a:t>Nous utiliserons l’API REST de la base de données Firebase, qui facilitera l’interaction entre l’application web et la base de donnée.</a:t>
            </a:r>
            <a:endParaRPr sz="1800">
              <a:solidFill>
                <a:srgbClr val="434343"/>
              </a:solidFill>
              <a:latin typeface="Roboto"/>
              <a:ea typeface="Roboto"/>
              <a:cs typeface="Roboto"/>
              <a:sym typeface="Roboto"/>
            </a:endParaRPr>
          </a:p>
          <a:p>
            <a:pPr indent="-342900" lvl="0" marL="457200" rtl="0" algn="l">
              <a:lnSpc>
                <a:spcPct val="115000"/>
              </a:lnSpc>
              <a:spcBef>
                <a:spcPts val="0"/>
              </a:spcBef>
              <a:spcAft>
                <a:spcPts val="0"/>
              </a:spcAft>
              <a:buClr>
                <a:srgbClr val="434343"/>
              </a:buClr>
              <a:buSzPts val="1800"/>
              <a:buFont typeface="Roboto"/>
              <a:buChar char="-"/>
            </a:pPr>
            <a:r>
              <a:rPr lang="fr" sz="1800">
                <a:solidFill>
                  <a:srgbClr val="434343"/>
                </a:solidFill>
                <a:latin typeface="Roboto"/>
                <a:ea typeface="Roboto"/>
                <a:cs typeface="Roboto"/>
                <a:sym typeface="Roboto"/>
              </a:rPr>
              <a:t>Graph API :</a:t>
            </a:r>
            <a:endParaRPr sz="1800">
              <a:solidFill>
                <a:srgbClr val="434343"/>
              </a:solidFill>
              <a:latin typeface="Roboto"/>
              <a:ea typeface="Roboto"/>
              <a:cs typeface="Roboto"/>
              <a:sym typeface="Roboto"/>
            </a:endParaRPr>
          </a:p>
          <a:p>
            <a:pPr indent="-342900" lvl="1" marL="914400" rtl="0" algn="l">
              <a:lnSpc>
                <a:spcPct val="115000"/>
              </a:lnSpc>
              <a:spcBef>
                <a:spcPts val="0"/>
              </a:spcBef>
              <a:spcAft>
                <a:spcPts val="0"/>
              </a:spcAft>
              <a:buClr>
                <a:srgbClr val="434343"/>
              </a:buClr>
              <a:buSzPts val="1800"/>
              <a:buFont typeface="Roboto"/>
              <a:buChar char="-"/>
            </a:pPr>
            <a:r>
              <a:rPr lang="fr" sz="1800">
                <a:solidFill>
                  <a:srgbClr val="434343"/>
                </a:solidFill>
                <a:latin typeface="Roboto"/>
                <a:ea typeface="Roboto"/>
                <a:cs typeface="Roboto"/>
                <a:sym typeface="Roboto"/>
              </a:rPr>
              <a:t>L’utilisation de cette API est recommandé afin de réaliser la diffusion sur Instagram.</a:t>
            </a:r>
            <a:endParaRPr sz="1800">
              <a:solidFill>
                <a:srgbClr val="434343"/>
              </a:solidFill>
              <a:latin typeface="Roboto"/>
              <a:ea typeface="Roboto"/>
              <a:cs typeface="Roboto"/>
              <a:sym typeface="Roboto"/>
            </a:endParaRPr>
          </a:p>
          <a:p>
            <a:pPr indent="-342900" lvl="0" marL="457200" rtl="0" algn="l">
              <a:lnSpc>
                <a:spcPct val="115000"/>
              </a:lnSpc>
              <a:spcBef>
                <a:spcPts val="0"/>
              </a:spcBef>
              <a:spcAft>
                <a:spcPts val="0"/>
              </a:spcAft>
              <a:buClr>
                <a:srgbClr val="434343"/>
              </a:buClr>
              <a:buSzPts val="1800"/>
              <a:buFont typeface="Roboto"/>
              <a:buChar char="-"/>
            </a:pPr>
            <a:r>
              <a:rPr lang="fr" sz="1800">
                <a:solidFill>
                  <a:srgbClr val="434343"/>
                </a:solidFill>
                <a:latin typeface="Roboto"/>
                <a:ea typeface="Roboto"/>
                <a:cs typeface="Roboto"/>
                <a:sym typeface="Roboto"/>
              </a:rPr>
              <a:t>Menu API :</a:t>
            </a:r>
            <a:endParaRPr sz="1800">
              <a:solidFill>
                <a:srgbClr val="434343"/>
              </a:solidFill>
              <a:latin typeface="Roboto"/>
              <a:ea typeface="Roboto"/>
              <a:cs typeface="Roboto"/>
              <a:sym typeface="Roboto"/>
            </a:endParaRPr>
          </a:p>
          <a:p>
            <a:pPr indent="-342900" lvl="1" marL="914400" rtl="0" algn="l">
              <a:lnSpc>
                <a:spcPct val="115000"/>
              </a:lnSpc>
              <a:spcBef>
                <a:spcPts val="0"/>
              </a:spcBef>
              <a:spcAft>
                <a:spcPts val="0"/>
              </a:spcAft>
              <a:buClr>
                <a:srgbClr val="434343"/>
              </a:buClr>
              <a:buSzPts val="1800"/>
              <a:buFont typeface="Roboto"/>
              <a:buChar char="-"/>
            </a:pPr>
            <a:r>
              <a:rPr lang="fr" sz="1800">
                <a:solidFill>
                  <a:srgbClr val="434343"/>
                </a:solidFill>
                <a:latin typeface="Roboto"/>
                <a:ea typeface="Roboto"/>
                <a:cs typeface="Roboto"/>
                <a:sym typeface="Roboto"/>
              </a:rPr>
              <a:t>L’utilisation de cette API est recommandé afin de</a:t>
            </a:r>
            <a:br>
              <a:rPr lang="fr" sz="1800">
                <a:solidFill>
                  <a:srgbClr val="434343"/>
                </a:solidFill>
                <a:latin typeface="Roboto"/>
                <a:ea typeface="Roboto"/>
                <a:cs typeface="Roboto"/>
                <a:sym typeface="Roboto"/>
              </a:rPr>
            </a:br>
            <a:r>
              <a:rPr lang="fr" sz="1800">
                <a:solidFill>
                  <a:srgbClr val="434343"/>
                </a:solidFill>
                <a:latin typeface="Roboto"/>
                <a:ea typeface="Roboto"/>
                <a:cs typeface="Roboto"/>
                <a:sym typeface="Roboto"/>
              </a:rPr>
              <a:t>réaliser la diffusion sur Deliveroo.</a:t>
            </a:r>
            <a:endParaRPr sz="1800">
              <a:solidFill>
                <a:srgbClr val="434343"/>
              </a:solidFill>
              <a:latin typeface="Roboto"/>
              <a:ea typeface="Roboto"/>
              <a:cs typeface="Roboto"/>
              <a:sym typeface="Roboto"/>
            </a:endParaRPr>
          </a:p>
        </p:txBody>
      </p:sp>
      <p:sp>
        <p:nvSpPr>
          <p:cNvPr id="172" name="Google Shape;172;p25"/>
          <p:cNvSpPr txBox="1"/>
          <p:nvPr/>
        </p:nvSpPr>
        <p:spPr>
          <a:xfrm>
            <a:off x="7705800" y="0"/>
            <a:ext cx="1438200" cy="359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i="1" lang="fr" sz="1800">
                <a:solidFill>
                  <a:srgbClr val="D23369"/>
                </a:solidFill>
                <a:latin typeface="Roboto"/>
                <a:ea typeface="Roboto"/>
                <a:cs typeface="Roboto"/>
                <a:sym typeface="Roboto"/>
              </a:rPr>
              <a:t>Slide 2/2</a:t>
            </a:r>
            <a:endParaRPr b="1" i="1" sz="1800">
              <a:solidFill>
                <a:srgbClr val="D23369"/>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nvSpPr>
        <p:spPr>
          <a:xfrm>
            <a:off x="0" y="0"/>
            <a:ext cx="8520600" cy="6078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SzPts val="935"/>
              <a:buNone/>
            </a:pPr>
            <a:r>
              <a:rPr b="1" lang="fr" sz="2350">
                <a:solidFill>
                  <a:srgbClr val="2A3990"/>
                </a:solidFill>
                <a:latin typeface="Roboto"/>
                <a:ea typeface="Roboto"/>
                <a:cs typeface="Roboto"/>
                <a:sym typeface="Roboto"/>
              </a:rPr>
              <a:t>Préconisations concernant le domaine et l’hébergement.</a:t>
            </a:r>
            <a:endParaRPr b="1" sz="2350">
              <a:solidFill>
                <a:srgbClr val="2A3990"/>
              </a:solidFill>
              <a:latin typeface="Roboto"/>
              <a:ea typeface="Roboto"/>
              <a:cs typeface="Roboto"/>
              <a:sym typeface="Roboto"/>
            </a:endParaRPr>
          </a:p>
        </p:txBody>
      </p:sp>
      <p:sp>
        <p:nvSpPr>
          <p:cNvPr id="178" name="Google Shape;178;p26"/>
          <p:cNvSpPr txBox="1"/>
          <p:nvPr/>
        </p:nvSpPr>
        <p:spPr>
          <a:xfrm>
            <a:off x="61987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fr" sz="1800">
                <a:solidFill>
                  <a:srgbClr val="434343"/>
                </a:solidFill>
                <a:latin typeface="Roboto"/>
                <a:ea typeface="Roboto"/>
                <a:cs typeface="Roboto"/>
                <a:sym typeface="Roboto"/>
              </a:rPr>
              <a:t>Nom du domaine :</a:t>
            </a:r>
            <a:endParaRPr sz="1800">
              <a:solidFill>
                <a:srgbClr val="434343"/>
              </a:solidFill>
              <a:latin typeface="Roboto"/>
              <a:ea typeface="Roboto"/>
              <a:cs typeface="Roboto"/>
              <a:sym typeface="Roboto"/>
            </a:endParaRPr>
          </a:p>
          <a:p>
            <a:pPr indent="-342900" lvl="0" marL="457200" rtl="0" algn="l">
              <a:lnSpc>
                <a:spcPct val="115000"/>
              </a:lnSpc>
              <a:spcBef>
                <a:spcPts val="1200"/>
              </a:spcBef>
              <a:spcAft>
                <a:spcPts val="0"/>
              </a:spcAft>
              <a:buClr>
                <a:srgbClr val="434343"/>
              </a:buClr>
              <a:buSzPts val="1800"/>
              <a:buFont typeface="Roboto"/>
              <a:buChar char="-"/>
            </a:pPr>
            <a:r>
              <a:rPr lang="fr" sz="1800">
                <a:solidFill>
                  <a:srgbClr val="434343"/>
                </a:solidFill>
                <a:latin typeface="Roboto"/>
                <a:ea typeface="Roboto"/>
                <a:cs typeface="Roboto"/>
                <a:sym typeface="Roboto"/>
              </a:rPr>
              <a:t>Firebase héberge sur un sous-domaine par défaut.</a:t>
            </a:r>
            <a:br>
              <a:rPr lang="fr" sz="1800">
                <a:solidFill>
                  <a:srgbClr val="434343"/>
                </a:solidFill>
                <a:latin typeface="Roboto"/>
                <a:ea typeface="Roboto"/>
                <a:cs typeface="Roboto"/>
                <a:sym typeface="Roboto"/>
              </a:rPr>
            </a:br>
            <a:r>
              <a:rPr lang="fr" sz="1800">
                <a:solidFill>
                  <a:srgbClr val="434343"/>
                </a:solidFill>
                <a:latin typeface="Roboto"/>
                <a:ea typeface="Roboto"/>
                <a:cs typeface="Roboto"/>
                <a:sym typeface="Roboto"/>
              </a:rPr>
              <a:t>Cependant, il est recommandé de faire l’achat d’un nom de domaine personnalisé.</a:t>
            </a:r>
            <a:endParaRPr sz="1800">
              <a:solidFill>
                <a:srgbClr val="434343"/>
              </a:solidFill>
              <a:latin typeface="Roboto"/>
              <a:ea typeface="Roboto"/>
              <a:cs typeface="Roboto"/>
              <a:sym typeface="Roboto"/>
            </a:endParaRPr>
          </a:p>
          <a:p>
            <a:pPr indent="0" lvl="0" marL="0" rtl="0" algn="l">
              <a:lnSpc>
                <a:spcPct val="115000"/>
              </a:lnSpc>
              <a:spcBef>
                <a:spcPts val="1200"/>
              </a:spcBef>
              <a:spcAft>
                <a:spcPts val="0"/>
              </a:spcAft>
              <a:buNone/>
            </a:pPr>
            <a:r>
              <a:rPr lang="fr" sz="1800">
                <a:solidFill>
                  <a:srgbClr val="434343"/>
                </a:solidFill>
                <a:latin typeface="Roboto"/>
                <a:ea typeface="Roboto"/>
                <a:cs typeface="Roboto"/>
                <a:sym typeface="Roboto"/>
              </a:rPr>
              <a:t>Adresses de messagerie :</a:t>
            </a:r>
            <a:endParaRPr sz="1800">
              <a:solidFill>
                <a:srgbClr val="434343"/>
              </a:solidFill>
              <a:latin typeface="Roboto"/>
              <a:ea typeface="Roboto"/>
              <a:cs typeface="Roboto"/>
              <a:sym typeface="Roboto"/>
            </a:endParaRPr>
          </a:p>
          <a:p>
            <a:pPr indent="-342900" lvl="0" marL="457200" rtl="0" algn="l">
              <a:lnSpc>
                <a:spcPct val="115000"/>
              </a:lnSpc>
              <a:spcBef>
                <a:spcPts val="1200"/>
              </a:spcBef>
              <a:spcAft>
                <a:spcPts val="0"/>
              </a:spcAft>
              <a:buClr>
                <a:srgbClr val="434343"/>
              </a:buClr>
              <a:buSzPts val="1800"/>
              <a:buFont typeface="Roboto"/>
              <a:buChar char="-"/>
            </a:pPr>
            <a:r>
              <a:rPr lang="fr" sz="1800">
                <a:solidFill>
                  <a:srgbClr val="434343"/>
                </a:solidFill>
                <a:latin typeface="Roboto"/>
                <a:ea typeface="Roboto"/>
                <a:cs typeface="Roboto"/>
                <a:sym typeface="Roboto"/>
              </a:rPr>
              <a:t>Afin de renforcer la confiance de notre clientèle, je préconise l’utilisation d’adresse e-mail professionnelle, que l’on peut obtenir à</a:t>
            </a:r>
            <a:br>
              <a:rPr lang="fr" sz="1800">
                <a:solidFill>
                  <a:srgbClr val="434343"/>
                </a:solidFill>
                <a:latin typeface="Roboto"/>
                <a:ea typeface="Roboto"/>
                <a:cs typeface="Roboto"/>
                <a:sym typeface="Roboto"/>
              </a:rPr>
            </a:br>
            <a:r>
              <a:rPr lang="fr" sz="1800">
                <a:solidFill>
                  <a:srgbClr val="434343"/>
                </a:solidFill>
                <a:latin typeface="Roboto"/>
                <a:ea typeface="Roboto"/>
                <a:cs typeface="Roboto"/>
                <a:sym typeface="Roboto"/>
              </a:rPr>
              <a:t>l’aide de Gmail notamment.</a:t>
            </a:r>
            <a:endParaRPr sz="1800">
              <a:solidFill>
                <a:srgbClr val="434343"/>
              </a:solidFill>
              <a:latin typeface="Roboto"/>
              <a:ea typeface="Roboto"/>
              <a:cs typeface="Roboto"/>
              <a:sym typeface="Roboto"/>
            </a:endParaRPr>
          </a:p>
        </p:txBody>
      </p:sp>
      <p:sp>
        <p:nvSpPr>
          <p:cNvPr id="179" name="Google Shape;179;p26"/>
          <p:cNvSpPr txBox="1"/>
          <p:nvPr/>
        </p:nvSpPr>
        <p:spPr>
          <a:xfrm>
            <a:off x="7705800" y="0"/>
            <a:ext cx="1438200" cy="359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i="1" lang="fr" sz="1800">
                <a:solidFill>
                  <a:srgbClr val="D23369"/>
                </a:solidFill>
                <a:latin typeface="Roboto"/>
                <a:ea typeface="Roboto"/>
                <a:cs typeface="Roboto"/>
                <a:sym typeface="Roboto"/>
              </a:rPr>
              <a:t>Slide 1/1</a:t>
            </a:r>
            <a:endParaRPr b="1" i="1" sz="1800">
              <a:solidFill>
                <a:srgbClr val="D23369"/>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nvSpPr>
        <p:spPr>
          <a:xfrm>
            <a:off x="0" y="0"/>
            <a:ext cx="8520600" cy="6078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SzPts val="935"/>
              <a:buNone/>
            </a:pPr>
            <a:r>
              <a:rPr b="1" lang="fr" sz="2350">
                <a:solidFill>
                  <a:srgbClr val="2A3990"/>
                </a:solidFill>
                <a:latin typeface="Roboto"/>
                <a:ea typeface="Roboto"/>
                <a:cs typeface="Roboto"/>
                <a:sym typeface="Roboto"/>
              </a:rPr>
              <a:t>Accessibilité.</a:t>
            </a:r>
            <a:endParaRPr b="1" sz="2350">
              <a:solidFill>
                <a:srgbClr val="2A3990"/>
              </a:solidFill>
              <a:latin typeface="Roboto"/>
              <a:ea typeface="Roboto"/>
              <a:cs typeface="Roboto"/>
              <a:sym typeface="Roboto"/>
            </a:endParaRPr>
          </a:p>
        </p:txBody>
      </p:sp>
      <p:sp>
        <p:nvSpPr>
          <p:cNvPr id="185" name="Google Shape;185;p27"/>
          <p:cNvSpPr txBox="1"/>
          <p:nvPr/>
        </p:nvSpPr>
        <p:spPr>
          <a:xfrm>
            <a:off x="61987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fr" sz="1800">
                <a:solidFill>
                  <a:srgbClr val="434343"/>
                </a:solidFill>
                <a:latin typeface="Roboto"/>
                <a:ea typeface="Roboto"/>
                <a:cs typeface="Roboto"/>
                <a:sym typeface="Roboto"/>
              </a:rPr>
              <a:t>Compatibilité navigateur :</a:t>
            </a:r>
            <a:endParaRPr sz="1800">
              <a:solidFill>
                <a:srgbClr val="434343"/>
              </a:solidFill>
              <a:latin typeface="Roboto"/>
              <a:ea typeface="Roboto"/>
              <a:cs typeface="Roboto"/>
              <a:sym typeface="Roboto"/>
            </a:endParaRPr>
          </a:p>
          <a:p>
            <a:pPr indent="-342900" lvl="0" marL="457200" rtl="0" algn="l">
              <a:lnSpc>
                <a:spcPct val="115000"/>
              </a:lnSpc>
              <a:spcBef>
                <a:spcPts val="1200"/>
              </a:spcBef>
              <a:spcAft>
                <a:spcPts val="0"/>
              </a:spcAft>
              <a:buClr>
                <a:srgbClr val="434343"/>
              </a:buClr>
              <a:buSzPts val="1800"/>
              <a:buFont typeface="Roboto"/>
              <a:buChar char="-"/>
            </a:pPr>
            <a:r>
              <a:rPr lang="fr" sz="1800">
                <a:solidFill>
                  <a:srgbClr val="434343"/>
                </a:solidFill>
                <a:latin typeface="Roboto"/>
                <a:ea typeface="Roboto"/>
                <a:cs typeface="Roboto"/>
                <a:sym typeface="Roboto"/>
              </a:rPr>
              <a:t>L’application web sera compatible avec Chrome, Safari &amp; Firefox sans aucun problème, grâce à l’utilisation de React, et même sur la majorité des navigateurs (Chrome, Safari &amp; Firefox étant les principaux).</a:t>
            </a:r>
            <a:endParaRPr sz="1800">
              <a:solidFill>
                <a:srgbClr val="434343"/>
              </a:solidFill>
              <a:latin typeface="Roboto"/>
              <a:ea typeface="Roboto"/>
              <a:cs typeface="Roboto"/>
              <a:sym typeface="Roboto"/>
            </a:endParaRPr>
          </a:p>
        </p:txBody>
      </p:sp>
      <p:sp>
        <p:nvSpPr>
          <p:cNvPr id="186" name="Google Shape;186;p27"/>
          <p:cNvSpPr txBox="1"/>
          <p:nvPr/>
        </p:nvSpPr>
        <p:spPr>
          <a:xfrm>
            <a:off x="7705800" y="0"/>
            <a:ext cx="1438200" cy="359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i="1" lang="fr" sz="1800">
                <a:solidFill>
                  <a:srgbClr val="D23369"/>
                </a:solidFill>
                <a:latin typeface="Roboto"/>
                <a:ea typeface="Roboto"/>
                <a:cs typeface="Roboto"/>
                <a:sym typeface="Roboto"/>
              </a:rPr>
              <a:t>Slide 1/1</a:t>
            </a:r>
            <a:endParaRPr b="1" i="1" sz="1800">
              <a:solidFill>
                <a:srgbClr val="D23369"/>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nvSpPr>
        <p:spPr>
          <a:xfrm>
            <a:off x="0" y="0"/>
            <a:ext cx="8520600" cy="6078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SzPts val="935"/>
              <a:buNone/>
            </a:pPr>
            <a:r>
              <a:rPr b="1" lang="fr" sz="2350">
                <a:solidFill>
                  <a:srgbClr val="2A3990"/>
                </a:solidFill>
                <a:latin typeface="Roboto"/>
                <a:ea typeface="Roboto"/>
                <a:cs typeface="Roboto"/>
                <a:sym typeface="Roboto"/>
              </a:rPr>
              <a:t>Services tiers.</a:t>
            </a:r>
            <a:endParaRPr b="1" sz="2350">
              <a:solidFill>
                <a:srgbClr val="2A3990"/>
              </a:solidFill>
              <a:latin typeface="Roboto"/>
              <a:ea typeface="Roboto"/>
              <a:cs typeface="Roboto"/>
              <a:sym typeface="Roboto"/>
            </a:endParaRPr>
          </a:p>
        </p:txBody>
      </p:sp>
      <p:sp>
        <p:nvSpPr>
          <p:cNvPr id="192" name="Google Shape;192;p28"/>
          <p:cNvSpPr txBox="1"/>
          <p:nvPr/>
        </p:nvSpPr>
        <p:spPr>
          <a:xfrm>
            <a:off x="619870" y="1229875"/>
            <a:ext cx="8520600" cy="33390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None/>
            </a:pPr>
            <a:r>
              <a:rPr lang="fr" sz="1800">
                <a:solidFill>
                  <a:srgbClr val="434343"/>
                </a:solidFill>
                <a:latin typeface="Roboto"/>
                <a:ea typeface="Roboto"/>
                <a:cs typeface="Roboto"/>
                <a:sym typeface="Roboto"/>
              </a:rPr>
              <a:t>Firebase (Authentification, Cloud Storage &amp; Realtime Database) :</a:t>
            </a:r>
            <a:endParaRPr sz="1800">
              <a:solidFill>
                <a:srgbClr val="434343"/>
              </a:solidFill>
              <a:latin typeface="Roboto"/>
              <a:ea typeface="Roboto"/>
              <a:cs typeface="Roboto"/>
              <a:sym typeface="Roboto"/>
            </a:endParaRPr>
          </a:p>
          <a:p>
            <a:pPr indent="-325755" lvl="0" marL="457200" rtl="0" algn="l">
              <a:lnSpc>
                <a:spcPct val="115000"/>
              </a:lnSpc>
              <a:spcBef>
                <a:spcPts val="1200"/>
              </a:spcBef>
              <a:spcAft>
                <a:spcPts val="0"/>
              </a:spcAft>
              <a:buClr>
                <a:srgbClr val="434343"/>
              </a:buClr>
              <a:buSzPct val="100000"/>
              <a:buFont typeface="Roboto"/>
              <a:buChar char="-"/>
            </a:pPr>
            <a:r>
              <a:rPr lang="fr" sz="1800">
                <a:solidFill>
                  <a:srgbClr val="434343"/>
                </a:solidFill>
                <a:latin typeface="Roboto"/>
                <a:ea typeface="Roboto"/>
                <a:cs typeface="Roboto"/>
                <a:sym typeface="Roboto"/>
              </a:rPr>
              <a:t>Toutes ces technologies vont gérer respectivement :</a:t>
            </a:r>
            <a:endParaRPr sz="1800">
              <a:solidFill>
                <a:srgbClr val="434343"/>
              </a:solidFill>
              <a:latin typeface="Roboto"/>
              <a:ea typeface="Roboto"/>
              <a:cs typeface="Roboto"/>
              <a:sym typeface="Roboto"/>
            </a:endParaRPr>
          </a:p>
          <a:p>
            <a:pPr indent="-325755" lvl="1" marL="914400" rtl="0" algn="l">
              <a:lnSpc>
                <a:spcPct val="115000"/>
              </a:lnSpc>
              <a:spcBef>
                <a:spcPts val="0"/>
              </a:spcBef>
              <a:spcAft>
                <a:spcPts val="0"/>
              </a:spcAft>
              <a:buClr>
                <a:srgbClr val="434343"/>
              </a:buClr>
              <a:buSzPct val="100000"/>
              <a:buFont typeface="Roboto"/>
              <a:buChar char="-"/>
            </a:pPr>
            <a:r>
              <a:rPr lang="fr" sz="1800">
                <a:solidFill>
                  <a:srgbClr val="434343"/>
                </a:solidFill>
                <a:latin typeface="Roboto"/>
                <a:ea typeface="Roboto"/>
                <a:cs typeface="Roboto"/>
                <a:sym typeface="Roboto"/>
              </a:rPr>
              <a:t>L’Authentification :</a:t>
            </a:r>
            <a:endParaRPr sz="1800">
              <a:solidFill>
                <a:srgbClr val="434343"/>
              </a:solidFill>
              <a:latin typeface="Roboto"/>
              <a:ea typeface="Roboto"/>
              <a:cs typeface="Roboto"/>
              <a:sym typeface="Roboto"/>
            </a:endParaRPr>
          </a:p>
          <a:p>
            <a:pPr indent="-325755" lvl="2" marL="1371600" rtl="0" algn="l">
              <a:lnSpc>
                <a:spcPct val="115000"/>
              </a:lnSpc>
              <a:spcBef>
                <a:spcPts val="0"/>
              </a:spcBef>
              <a:spcAft>
                <a:spcPts val="0"/>
              </a:spcAft>
              <a:buClr>
                <a:srgbClr val="434343"/>
              </a:buClr>
              <a:buSzPct val="100000"/>
              <a:buFont typeface="Roboto"/>
              <a:buChar char="-"/>
            </a:pPr>
            <a:r>
              <a:rPr lang="fr" sz="1800">
                <a:solidFill>
                  <a:srgbClr val="434343"/>
                </a:solidFill>
                <a:latin typeface="Roboto"/>
                <a:ea typeface="Roboto"/>
                <a:cs typeface="Roboto"/>
                <a:sym typeface="Roboto"/>
              </a:rPr>
              <a:t>Externalise l’authentification qui permet de décharger le développement, la maintenance et la sécurité, en profitant des màjs continues fournies par un service tiers spécialisé.</a:t>
            </a:r>
            <a:endParaRPr sz="1800">
              <a:solidFill>
                <a:srgbClr val="434343"/>
              </a:solidFill>
              <a:latin typeface="Roboto"/>
              <a:ea typeface="Roboto"/>
              <a:cs typeface="Roboto"/>
              <a:sym typeface="Roboto"/>
            </a:endParaRPr>
          </a:p>
          <a:p>
            <a:pPr indent="-325755" lvl="1" marL="914400" rtl="0" algn="l">
              <a:lnSpc>
                <a:spcPct val="115000"/>
              </a:lnSpc>
              <a:spcBef>
                <a:spcPts val="0"/>
              </a:spcBef>
              <a:spcAft>
                <a:spcPts val="0"/>
              </a:spcAft>
              <a:buClr>
                <a:srgbClr val="434343"/>
              </a:buClr>
              <a:buSzPct val="100000"/>
              <a:buFont typeface="Roboto"/>
              <a:buChar char="-"/>
            </a:pPr>
            <a:r>
              <a:rPr lang="fr" sz="1800">
                <a:solidFill>
                  <a:srgbClr val="434343"/>
                </a:solidFill>
                <a:latin typeface="Roboto"/>
                <a:ea typeface="Roboto"/>
                <a:cs typeface="Roboto"/>
                <a:sym typeface="Roboto"/>
              </a:rPr>
              <a:t>Le Stockage de fichiers :</a:t>
            </a:r>
            <a:endParaRPr sz="1800">
              <a:solidFill>
                <a:srgbClr val="434343"/>
              </a:solidFill>
              <a:latin typeface="Roboto"/>
              <a:ea typeface="Roboto"/>
              <a:cs typeface="Roboto"/>
              <a:sym typeface="Roboto"/>
            </a:endParaRPr>
          </a:p>
          <a:p>
            <a:pPr indent="-325755" lvl="2" marL="1371600" rtl="0" algn="l">
              <a:lnSpc>
                <a:spcPct val="115000"/>
              </a:lnSpc>
              <a:spcBef>
                <a:spcPts val="0"/>
              </a:spcBef>
              <a:spcAft>
                <a:spcPts val="0"/>
              </a:spcAft>
              <a:buClr>
                <a:srgbClr val="434343"/>
              </a:buClr>
              <a:buSzPct val="100000"/>
              <a:buFont typeface="Roboto"/>
              <a:buChar char="-"/>
            </a:pPr>
            <a:r>
              <a:rPr lang="fr" sz="1800">
                <a:solidFill>
                  <a:srgbClr val="434343"/>
                </a:solidFill>
                <a:latin typeface="Roboto"/>
                <a:ea typeface="Roboto"/>
                <a:cs typeface="Roboto"/>
                <a:sym typeface="Roboto"/>
              </a:rPr>
              <a:t>Permet de stocker les fichiers en offrant une infrastructure cloud évolutive.</a:t>
            </a:r>
            <a:endParaRPr sz="1800">
              <a:solidFill>
                <a:srgbClr val="434343"/>
              </a:solidFill>
              <a:latin typeface="Roboto"/>
              <a:ea typeface="Roboto"/>
              <a:cs typeface="Roboto"/>
              <a:sym typeface="Roboto"/>
            </a:endParaRPr>
          </a:p>
          <a:p>
            <a:pPr indent="-325755" lvl="1" marL="914400" rtl="0" algn="l">
              <a:lnSpc>
                <a:spcPct val="115000"/>
              </a:lnSpc>
              <a:spcBef>
                <a:spcPts val="0"/>
              </a:spcBef>
              <a:spcAft>
                <a:spcPts val="0"/>
              </a:spcAft>
              <a:buClr>
                <a:srgbClr val="434343"/>
              </a:buClr>
              <a:buSzPct val="100000"/>
              <a:buFont typeface="Roboto"/>
              <a:buChar char="-"/>
            </a:pPr>
            <a:r>
              <a:rPr lang="fr" sz="1800">
                <a:solidFill>
                  <a:srgbClr val="434343"/>
                </a:solidFill>
                <a:latin typeface="Roboto"/>
                <a:ea typeface="Roboto"/>
                <a:cs typeface="Roboto"/>
                <a:sym typeface="Roboto"/>
              </a:rPr>
              <a:t>Le Stockage des données :</a:t>
            </a:r>
            <a:endParaRPr sz="1800">
              <a:solidFill>
                <a:srgbClr val="434343"/>
              </a:solidFill>
              <a:latin typeface="Roboto"/>
              <a:ea typeface="Roboto"/>
              <a:cs typeface="Roboto"/>
              <a:sym typeface="Roboto"/>
            </a:endParaRPr>
          </a:p>
          <a:p>
            <a:pPr indent="-325755" lvl="2" marL="1371600" rtl="0" algn="l">
              <a:lnSpc>
                <a:spcPct val="115000"/>
              </a:lnSpc>
              <a:spcBef>
                <a:spcPts val="0"/>
              </a:spcBef>
              <a:spcAft>
                <a:spcPts val="0"/>
              </a:spcAft>
              <a:buClr>
                <a:srgbClr val="434343"/>
              </a:buClr>
              <a:buSzPct val="100000"/>
              <a:buFont typeface="Roboto"/>
              <a:buChar char="-"/>
            </a:pPr>
            <a:r>
              <a:rPr lang="fr" sz="1800">
                <a:solidFill>
                  <a:srgbClr val="434343"/>
                </a:solidFill>
                <a:latin typeface="Roboto"/>
                <a:ea typeface="Roboto"/>
                <a:cs typeface="Roboto"/>
                <a:sym typeface="Roboto"/>
              </a:rPr>
              <a:t>Une solution de stockage cloud en temps réel,</a:t>
            </a:r>
            <a:br>
              <a:rPr lang="fr" sz="1800">
                <a:solidFill>
                  <a:srgbClr val="434343"/>
                </a:solidFill>
                <a:latin typeface="Roboto"/>
                <a:ea typeface="Roboto"/>
                <a:cs typeface="Roboto"/>
                <a:sym typeface="Roboto"/>
              </a:rPr>
            </a:br>
            <a:r>
              <a:rPr lang="fr" sz="1800">
                <a:solidFill>
                  <a:srgbClr val="434343"/>
                </a:solidFill>
                <a:latin typeface="Roboto"/>
                <a:ea typeface="Roboto"/>
                <a:cs typeface="Roboto"/>
                <a:sym typeface="Roboto"/>
              </a:rPr>
              <a:t>permettant une synchronisation </a:t>
            </a:r>
            <a:r>
              <a:rPr lang="fr" sz="1800">
                <a:solidFill>
                  <a:srgbClr val="434343"/>
                </a:solidFill>
                <a:latin typeface="Roboto"/>
                <a:ea typeface="Roboto"/>
                <a:cs typeface="Roboto"/>
                <a:sym typeface="Roboto"/>
              </a:rPr>
              <a:t>instantanée</a:t>
            </a:r>
            <a:r>
              <a:rPr lang="fr" sz="1800">
                <a:solidFill>
                  <a:srgbClr val="434343"/>
                </a:solidFill>
                <a:latin typeface="Roboto"/>
                <a:ea typeface="Roboto"/>
                <a:cs typeface="Roboto"/>
                <a:sym typeface="Roboto"/>
              </a:rPr>
              <a:t> entre</a:t>
            </a:r>
            <a:br>
              <a:rPr lang="fr" sz="1800">
                <a:solidFill>
                  <a:srgbClr val="434343"/>
                </a:solidFill>
                <a:latin typeface="Roboto"/>
                <a:ea typeface="Roboto"/>
                <a:cs typeface="Roboto"/>
                <a:sym typeface="Roboto"/>
              </a:rPr>
            </a:br>
            <a:r>
              <a:rPr lang="fr" sz="1800">
                <a:solidFill>
                  <a:srgbClr val="434343"/>
                </a:solidFill>
                <a:latin typeface="Roboto"/>
                <a:ea typeface="Roboto"/>
                <a:cs typeface="Roboto"/>
                <a:sym typeface="Roboto"/>
              </a:rPr>
              <a:t>les clients connectés.</a:t>
            </a:r>
            <a:endParaRPr sz="1800">
              <a:solidFill>
                <a:srgbClr val="434343"/>
              </a:solidFill>
              <a:latin typeface="Roboto"/>
              <a:ea typeface="Roboto"/>
              <a:cs typeface="Roboto"/>
              <a:sym typeface="Roboto"/>
            </a:endParaRPr>
          </a:p>
        </p:txBody>
      </p:sp>
      <p:sp>
        <p:nvSpPr>
          <p:cNvPr id="193" name="Google Shape;193;p28"/>
          <p:cNvSpPr txBox="1"/>
          <p:nvPr/>
        </p:nvSpPr>
        <p:spPr>
          <a:xfrm>
            <a:off x="7705800" y="0"/>
            <a:ext cx="1438200" cy="359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i="1" lang="fr" sz="1800">
                <a:solidFill>
                  <a:srgbClr val="D23369"/>
                </a:solidFill>
                <a:latin typeface="Roboto"/>
                <a:ea typeface="Roboto"/>
                <a:cs typeface="Roboto"/>
                <a:sym typeface="Roboto"/>
              </a:rPr>
              <a:t>Slide 1/2</a:t>
            </a:r>
            <a:endParaRPr b="1" i="1" sz="1800">
              <a:solidFill>
                <a:srgbClr val="D23369"/>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nvSpPr>
        <p:spPr>
          <a:xfrm>
            <a:off x="0" y="0"/>
            <a:ext cx="8520600" cy="6078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SzPts val="935"/>
              <a:buNone/>
            </a:pPr>
            <a:r>
              <a:rPr b="1" lang="fr" sz="2350">
                <a:solidFill>
                  <a:srgbClr val="2A3990"/>
                </a:solidFill>
                <a:latin typeface="Roboto"/>
                <a:ea typeface="Roboto"/>
                <a:cs typeface="Roboto"/>
                <a:sym typeface="Roboto"/>
              </a:rPr>
              <a:t>Services tiers.</a:t>
            </a:r>
            <a:endParaRPr b="1" sz="2350">
              <a:solidFill>
                <a:srgbClr val="2A3990"/>
              </a:solidFill>
              <a:latin typeface="Roboto"/>
              <a:ea typeface="Roboto"/>
              <a:cs typeface="Roboto"/>
              <a:sym typeface="Roboto"/>
            </a:endParaRPr>
          </a:p>
        </p:txBody>
      </p:sp>
      <p:sp>
        <p:nvSpPr>
          <p:cNvPr id="199" name="Google Shape;199;p29"/>
          <p:cNvSpPr txBox="1"/>
          <p:nvPr/>
        </p:nvSpPr>
        <p:spPr>
          <a:xfrm>
            <a:off x="556974" y="1229875"/>
            <a:ext cx="8520600" cy="33390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lang="fr" sz="1800">
                <a:solidFill>
                  <a:srgbClr val="434343"/>
                </a:solidFill>
                <a:latin typeface="Roboto"/>
                <a:ea typeface="Roboto"/>
                <a:cs typeface="Roboto"/>
                <a:sym typeface="Roboto"/>
              </a:rPr>
              <a:t>APIs :</a:t>
            </a:r>
            <a:endParaRPr sz="1800">
              <a:solidFill>
                <a:srgbClr val="434343"/>
              </a:solidFill>
              <a:latin typeface="Roboto"/>
              <a:ea typeface="Roboto"/>
              <a:cs typeface="Roboto"/>
              <a:sym typeface="Roboto"/>
            </a:endParaRPr>
          </a:p>
          <a:p>
            <a:pPr indent="-334327" lvl="0" marL="457200" rtl="0" algn="l">
              <a:lnSpc>
                <a:spcPct val="115000"/>
              </a:lnSpc>
              <a:spcBef>
                <a:spcPts val="1200"/>
              </a:spcBef>
              <a:spcAft>
                <a:spcPts val="0"/>
              </a:spcAft>
              <a:buClr>
                <a:srgbClr val="434343"/>
              </a:buClr>
              <a:buSzPct val="100000"/>
              <a:buFont typeface="Roboto"/>
              <a:buChar char="-"/>
            </a:pPr>
            <a:r>
              <a:rPr lang="fr" sz="1800">
                <a:solidFill>
                  <a:srgbClr val="434343"/>
                </a:solidFill>
                <a:latin typeface="Roboto"/>
                <a:ea typeface="Roboto"/>
                <a:cs typeface="Roboto"/>
                <a:sym typeface="Roboto"/>
              </a:rPr>
              <a:t>Menu API (Deliveroo) :</a:t>
            </a:r>
            <a:endParaRPr sz="1800">
              <a:solidFill>
                <a:srgbClr val="434343"/>
              </a:solidFill>
              <a:latin typeface="Roboto"/>
              <a:ea typeface="Roboto"/>
              <a:cs typeface="Roboto"/>
              <a:sym typeface="Roboto"/>
            </a:endParaRPr>
          </a:p>
          <a:p>
            <a:pPr indent="-334327" lvl="1" marL="914400" rtl="0" algn="l">
              <a:lnSpc>
                <a:spcPct val="115000"/>
              </a:lnSpc>
              <a:spcBef>
                <a:spcPts val="0"/>
              </a:spcBef>
              <a:spcAft>
                <a:spcPts val="0"/>
              </a:spcAft>
              <a:buClr>
                <a:srgbClr val="434343"/>
              </a:buClr>
              <a:buSzPct val="100000"/>
              <a:buFont typeface="Roboto"/>
              <a:buChar char="-"/>
            </a:pPr>
            <a:r>
              <a:rPr lang="fr" sz="1800">
                <a:solidFill>
                  <a:srgbClr val="434343"/>
                </a:solidFill>
                <a:latin typeface="Roboto"/>
                <a:ea typeface="Roboto"/>
                <a:cs typeface="Roboto"/>
                <a:sym typeface="Roboto"/>
              </a:rPr>
              <a:t>C’est une API </a:t>
            </a:r>
            <a:r>
              <a:rPr lang="fr" sz="1800">
                <a:solidFill>
                  <a:srgbClr val="434343"/>
                </a:solidFill>
                <a:latin typeface="Roboto"/>
                <a:ea typeface="Roboto"/>
                <a:cs typeface="Roboto"/>
                <a:sym typeface="Roboto"/>
              </a:rPr>
              <a:t>fournie</a:t>
            </a:r>
            <a:r>
              <a:rPr lang="fr" sz="1800">
                <a:solidFill>
                  <a:srgbClr val="434343"/>
                </a:solidFill>
                <a:latin typeface="Roboto"/>
                <a:ea typeface="Roboto"/>
                <a:cs typeface="Roboto"/>
                <a:sym typeface="Roboto"/>
              </a:rPr>
              <a:t> directement par Deliveroo, qui permet un support continue et optimale.</a:t>
            </a:r>
            <a:endParaRPr sz="1800">
              <a:solidFill>
                <a:srgbClr val="434343"/>
              </a:solidFill>
              <a:latin typeface="Roboto"/>
              <a:ea typeface="Roboto"/>
              <a:cs typeface="Roboto"/>
              <a:sym typeface="Roboto"/>
            </a:endParaRPr>
          </a:p>
          <a:p>
            <a:pPr indent="-334327" lvl="0" marL="457200" rtl="0" algn="l">
              <a:lnSpc>
                <a:spcPct val="115000"/>
              </a:lnSpc>
              <a:spcBef>
                <a:spcPts val="0"/>
              </a:spcBef>
              <a:spcAft>
                <a:spcPts val="0"/>
              </a:spcAft>
              <a:buClr>
                <a:srgbClr val="434343"/>
              </a:buClr>
              <a:buSzPct val="100000"/>
              <a:buFont typeface="Roboto"/>
              <a:buChar char="-"/>
            </a:pPr>
            <a:r>
              <a:rPr lang="fr" sz="1800">
                <a:solidFill>
                  <a:srgbClr val="434343"/>
                </a:solidFill>
                <a:latin typeface="Roboto"/>
                <a:ea typeface="Roboto"/>
                <a:cs typeface="Roboto"/>
                <a:sym typeface="Roboto"/>
              </a:rPr>
              <a:t>Graph API (Instagram) :</a:t>
            </a:r>
            <a:endParaRPr sz="1800">
              <a:solidFill>
                <a:srgbClr val="434343"/>
              </a:solidFill>
              <a:latin typeface="Roboto"/>
              <a:ea typeface="Roboto"/>
              <a:cs typeface="Roboto"/>
              <a:sym typeface="Roboto"/>
            </a:endParaRPr>
          </a:p>
          <a:p>
            <a:pPr indent="-334327" lvl="1" marL="914400" rtl="0" algn="l">
              <a:lnSpc>
                <a:spcPct val="115000"/>
              </a:lnSpc>
              <a:spcBef>
                <a:spcPts val="0"/>
              </a:spcBef>
              <a:spcAft>
                <a:spcPts val="0"/>
              </a:spcAft>
              <a:buClr>
                <a:srgbClr val="434343"/>
              </a:buClr>
              <a:buSzPct val="100000"/>
              <a:buFont typeface="Roboto"/>
              <a:buChar char="-"/>
            </a:pPr>
            <a:r>
              <a:rPr lang="fr" sz="1800">
                <a:solidFill>
                  <a:srgbClr val="434343"/>
                </a:solidFill>
                <a:latin typeface="Roboto"/>
                <a:ea typeface="Roboto"/>
                <a:cs typeface="Roboto"/>
                <a:sym typeface="Roboto"/>
              </a:rPr>
              <a:t>C’est une API fournie par Meta (groupe fondateur de Facebook), qui permet de simplifier l’intégration et l’envoie de PDF sur Instagram, offrant une connexion directe à la plateforme et gérant les</a:t>
            </a:r>
            <a:br>
              <a:rPr lang="fr" sz="1800">
                <a:solidFill>
                  <a:srgbClr val="434343"/>
                </a:solidFill>
                <a:latin typeface="Roboto"/>
                <a:ea typeface="Roboto"/>
                <a:cs typeface="Roboto"/>
                <a:sym typeface="Roboto"/>
              </a:rPr>
            </a:br>
            <a:r>
              <a:rPr lang="fr" sz="1800">
                <a:solidFill>
                  <a:srgbClr val="434343"/>
                </a:solidFill>
                <a:latin typeface="Roboto"/>
                <a:ea typeface="Roboto"/>
                <a:cs typeface="Roboto"/>
                <a:sym typeface="Roboto"/>
              </a:rPr>
              <a:t>détails d’authentification elle-même.</a:t>
            </a:r>
            <a:endParaRPr sz="1800">
              <a:solidFill>
                <a:srgbClr val="434343"/>
              </a:solidFill>
              <a:latin typeface="Roboto"/>
              <a:ea typeface="Roboto"/>
              <a:cs typeface="Roboto"/>
              <a:sym typeface="Roboto"/>
            </a:endParaRPr>
          </a:p>
          <a:p>
            <a:pPr indent="-334327" lvl="0" marL="457200" rtl="0" algn="l">
              <a:lnSpc>
                <a:spcPct val="115000"/>
              </a:lnSpc>
              <a:spcBef>
                <a:spcPts val="0"/>
              </a:spcBef>
              <a:spcAft>
                <a:spcPts val="0"/>
              </a:spcAft>
              <a:buClr>
                <a:srgbClr val="434343"/>
              </a:buClr>
              <a:buSzPct val="100000"/>
              <a:buFont typeface="Roboto"/>
              <a:buChar char="-"/>
            </a:pPr>
            <a:r>
              <a:rPr lang="fr" sz="1800">
                <a:solidFill>
                  <a:srgbClr val="434343"/>
                </a:solidFill>
                <a:latin typeface="Roboto"/>
                <a:ea typeface="Roboto"/>
                <a:cs typeface="Roboto"/>
                <a:sym typeface="Roboto"/>
              </a:rPr>
              <a:t>Appel API Qwenta :</a:t>
            </a:r>
            <a:endParaRPr sz="1800">
              <a:solidFill>
                <a:srgbClr val="434343"/>
              </a:solidFill>
              <a:latin typeface="Roboto"/>
              <a:ea typeface="Roboto"/>
              <a:cs typeface="Roboto"/>
              <a:sym typeface="Roboto"/>
            </a:endParaRPr>
          </a:p>
          <a:p>
            <a:pPr indent="-334327" lvl="1" marL="914400" rtl="0" algn="l">
              <a:lnSpc>
                <a:spcPct val="115000"/>
              </a:lnSpc>
              <a:spcBef>
                <a:spcPts val="0"/>
              </a:spcBef>
              <a:spcAft>
                <a:spcPts val="0"/>
              </a:spcAft>
              <a:buClr>
                <a:srgbClr val="434343"/>
              </a:buClr>
              <a:buSzPct val="100000"/>
              <a:buFont typeface="Roboto"/>
              <a:buChar char="-"/>
            </a:pPr>
            <a:r>
              <a:rPr lang="fr" sz="1800">
                <a:solidFill>
                  <a:srgbClr val="434343"/>
                </a:solidFill>
                <a:latin typeface="Roboto"/>
                <a:ea typeface="Roboto"/>
                <a:cs typeface="Roboto"/>
                <a:sym typeface="Roboto"/>
              </a:rPr>
              <a:t>L’on devra faire un appel API vers le back-office de Qwenta</a:t>
            </a:r>
            <a:br>
              <a:rPr lang="fr" sz="1800">
                <a:solidFill>
                  <a:srgbClr val="434343"/>
                </a:solidFill>
                <a:latin typeface="Roboto"/>
                <a:ea typeface="Roboto"/>
                <a:cs typeface="Roboto"/>
                <a:sym typeface="Roboto"/>
              </a:rPr>
            </a:br>
            <a:r>
              <a:rPr lang="fr" sz="1800">
                <a:solidFill>
                  <a:srgbClr val="434343"/>
                </a:solidFill>
                <a:latin typeface="Roboto"/>
                <a:ea typeface="Roboto"/>
                <a:cs typeface="Roboto"/>
                <a:sym typeface="Roboto"/>
              </a:rPr>
              <a:t>afin de commander l’impression des différents menus</a:t>
            </a:r>
            <a:endParaRPr sz="1800">
              <a:solidFill>
                <a:srgbClr val="434343"/>
              </a:solidFill>
              <a:latin typeface="Roboto"/>
              <a:ea typeface="Roboto"/>
              <a:cs typeface="Roboto"/>
              <a:sym typeface="Roboto"/>
            </a:endParaRPr>
          </a:p>
        </p:txBody>
      </p:sp>
      <p:sp>
        <p:nvSpPr>
          <p:cNvPr id="200" name="Google Shape;200;p29"/>
          <p:cNvSpPr txBox="1"/>
          <p:nvPr/>
        </p:nvSpPr>
        <p:spPr>
          <a:xfrm>
            <a:off x="7705800" y="0"/>
            <a:ext cx="1438200" cy="359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i="1" lang="fr" sz="1800">
                <a:solidFill>
                  <a:srgbClr val="D23369"/>
                </a:solidFill>
                <a:latin typeface="Roboto"/>
                <a:ea typeface="Roboto"/>
                <a:cs typeface="Roboto"/>
                <a:sym typeface="Roboto"/>
              </a:rPr>
              <a:t>Slide 2/2</a:t>
            </a:r>
            <a:endParaRPr b="1" i="1" sz="1800">
              <a:solidFill>
                <a:srgbClr val="D23369"/>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0"/>
          <p:cNvSpPr txBox="1"/>
          <p:nvPr/>
        </p:nvSpPr>
        <p:spPr>
          <a:xfrm>
            <a:off x="0" y="0"/>
            <a:ext cx="8520600" cy="6078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SzPts val="935"/>
              <a:buNone/>
            </a:pPr>
            <a:r>
              <a:rPr b="1" lang="fr" sz="2350">
                <a:solidFill>
                  <a:srgbClr val="2A3990"/>
                </a:solidFill>
                <a:latin typeface="Roboto"/>
                <a:ea typeface="Roboto"/>
                <a:cs typeface="Roboto"/>
                <a:sym typeface="Roboto"/>
              </a:rPr>
              <a:t>Recommandations en terme de sécurité.</a:t>
            </a:r>
            <a:endParaRPr b="1" sz="2350">
              <a:solidFill>
                <a:srgbClr val="2A3990"/>
              </a:solidFill>
              <a:latin typeface="Roboto"/>
              <a:ea typeface="Roboto"/>
              <a:cs typeface="Roboto"/>
              <a:sym typeface="Roboto"/>
            </a:endParaRPr>
          </a:p>
        </p:txBody>
      </p:sp>
      <p:sp>
        <p:nvSpPr>
          <p:cNvPr id="206" name="Google Shape;206;p30"/>
          <p:cNvSpPr txBox="1"/>
          <p:nvPr/>
        </p:nvSpPr>
        <p:spPr>
          <a:xfrm>
            <a:off x="556974" y="1229875"/>
            <a:ext cx="8520600" cy="33390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Clr>
                <a:srgbClr val="434343"/>
              </a:buClr>
              <a:buSzPts val="1800"/>
              <a:buFont typeface="Roboto"/>
              <a:buChar char="-"/>
            </a:pPr>
            <a:r>
              <a:rPr lang="fr" sz="1800">
                <a:solidFill>
                  <a:srgbClr val="434343"/>
                </a:solidFill>
                <a:latin typeface="Roboto"/>
                <a:ea typeface="Roboto"/>
                <a:cs typeface="Roboto"/>
                <a:sym typeface="Roboto"/>
              </a:rPr>
              <a:t>Utilisation d’HTTPS (chiffrer les données en transit entre le navigateur de l’utilisateur et le serveur).</a:t>
            </a:r>
            <a:endParaRPr sz="1800">
              <a:solidFill>
                <a:srgbClr val="434343"/>
              </a:solidFill>
              <a:latin typeface="Roboto"/>
              <a:ea typeface="Roboto"/>
              <a:cs typeface="Roboto"/>
              <a:sym typeface="Roboto"/>
            </a:endParaRPr>
          </a:p>
          <a:p>
            <a:pPr indent="-342900" lvl="0" marL="457200" rtl="0" algn="l">
              <a:lnSpc>
                <a:spcPct val="115000"/>
              </a:lnSpc>
              <a:spcBef>
                <a:spcPts val="0"/>
              </a:spcBef>
              <a:spcAft>
                <a:spcPts val="0"/>
              </a:spcAft>
              <a:buClr>
                <a:srgbClr val="434343"/>
              </a:buClr>
              <a:buSzPts val="1800"/>
              <a:buFont typeface="Roboto"/>
              <a:buChar char="-"/>
            </a:pPr>
            <a:r>
              <a:rPr lang="fr" sz="1800">
                <a:solidFill>
                  <a:srgbClr val="434343"/>
                </a:solidFill>
                <a:latin typeface="Roboto"/>
                <a:ea typeface="Roboto"/>
                <a:cs typeface="Roboto"/>
                <a:sym typeface="Roboto"/>
              </a:rPr>
              <a:t>Privilégier les méthodes d’authentification à deux facteurs.</a:t>
            </a:r>
            <a:endParaRPr sz="1800">
              <a:solidFill>
                <a:srgbClr val="434343"/>
              </a:solidFill>
              <a:latin typeface="Roboto"/>
              <a:ea typeface="Roboto"/>
              <a:cs typeface="Roboto"/>
              <a:sym typeface="Roboto"/>
            </a:endParaRPr>
          </a:p>
          <a:p>
            <a:pPr indent="-342900" lvl="0" marL="457200" rtl="0" algn="l">
              <a:lnSpc>
                <a:spcPct val="115000"/>
              </a:lnSpc>
              <a:spcBef>
                <a:spcPts val="0"/>
              </a:spcBef>
              <a:spcAft>
                <a:spcPts val="0"/>
              </a:spcAft>
              <a:buClr>
                <a:srgbClr val="434343"/>
              </a:buClr>
              <a:buSzPts val="1800"/>
              <a:buFont typeface="Roboto"/>
              <a:buChar char="-"/>
            </a:pPr>
            <a:r>
              <a:rPr lang="fr" sz="1800">
                <a:solidFill>
                  <a:srgbClr val="434343"/>
                </a:solidFill>
                <a:latin typeface="Roboto"/>
                <a:ea typeface="Roboto"/>
                <a:cs typeface="Roboto"/>
                <a:sym typeface="Roboto"/>
              </a:rPr>
              <a:t>Utiliser des tokens anti-CSRF et encodage correct des données avant de les afficher sur le site (afin d’éviter les attaques CSRF &amp; XSS).</a:t>
            </a:r>
            <a:endParaRPr sz="1800">
              <a:solidFill>
                <a:srgbClr val="434343"/>
              </a:solidFill>
              <a:latin typeface="Roboto"/>
              <a:ea typeface="Roboto"/>
              <a:cs typeface="Roboto"/>
              <a:sym typeface="Roboto"/>
            </a:endParaRPr>
          </a:p>
          <a:p>
            <a:pPr indent="-342900" lvl="0" marL="457200" rtl="0" algn="l">
              <a:lnSpc>
                <a:spcPct val="115000"/>
              </a:lnSpc>
              <a:spcBef>
                <a:spcPts val="0"/>
              </a:spcBef>
              <a:spcAft>
                <a:spcPts val="0"/>
              </a:spcAft>
              <a:buClr>
                <a:srgbClr val="434343"/>
              </a:buClr>
              <a:buSzPts val="1800"/>
              <a:buFont typeface="Roboto"/>
              <a:buChar char="-"/>
            </a:pPr>
            <a:r>
              <a:rPr lang="fr" sz="1800">
                <a:solidFill>
                  <a:srgbClr val="434343"/>
                </a:solidFill>
                <a:latin typeface="Roboto"/>
                <a:ea typeface="Roboto"/>
                <a:cs typeface="Roboto"/>
                <a:sym typeface="Roboto"/>
              </a:rPr>
              <a:t>Protection contre les attaques de BOTS via des captcha et un firewall.</a:t>
            </a:r>
            <a:endParaRPr sz="1800">
              <a:solidFill>
                <a:srgbClr val="434343"/>
              </a:solidFill>
              <a:latin typeface="Roboto"/>
              <a:ea typeface="Roboto"/>
              <a:cs typeface="Roboto"/>
              <a:sym typeface="Roboto"/>
            </a:endParaRPr>
          </a:p>
          <a:p>
            <a:pPr indent="-342900" lvl="1" marL="914400" rtl="0" algn="l">
              <a:lnSpc>
                <a:spcPct val="115000"/>
              </a:lnSpc>
              <a:spcBef>
                <a:spcPts val="0"/>
              </a:spcBef>
              <a:spcAft>
                <a:spcPts val="0"/>
              </a:spcAft>
              <a:buClr>
                <a:srgbClr val="434343"/>
              </a:buClr>
              <a:buSzPts val="1800"/>
              <a:buFont typeface="Roboto"/>
              <a:buChar char="-"/>
            </a:pPr>
            <a:r>
              <a:rPr i="1" lang="fr" sz="1800">
                <a:solidFill>
                  <a:srgbClr val="434343"/>
                </a:solidFill>
                <a:latin typeface="Roboto"/>
                <a:ea typeface="Roboto"/>
                <a:cs typeface="Roboto"/>
                <a:sym typeface="Roboto"/>
              </a:rPr>
              <a:t>Un firewall surveille et contrôle le trafic réseau, permettant de filtrer les données entrantes et sortantes.</a:t>
            </a:r>
            <a:endParaRPr i="1" sz="1800">
              <a:solidFill>
                <a:srgbClr val="434343"/>
              </a:solidFill>
              <a:latin typeface="Roboto"/>
              <a:ea typeface="Roboto"/>
              <a:cs typeface="Roboto"/>
              <a:sym typeface="Roboto"/>
            </a:endParaRPr>
          </a:p>
          <a:p>
            <a:pPr indent="-342900" lvl="0" marL="457200" rtl="0" algn="l">
              <a:lnSpc>
                <a:spcPct val="115000"/>
              </a:lnSpc>
              <a:spcBef>
                <a:spcPts val="0"/>
              </a:spcBef>
              <a:spcAft>
                <a:spcPts val="0"/>
              </a:spcAft>
              <a:buClr>
                <a:srgbClr val="434343"/>
              </a:buClr>
              <a:buSzPts val="1800"/>
              <a:buFont typeface="Roboto"/>
              <a:buChar char="-"/>
            </a:pPr>
            <a:r>
              <a:rPr lang="fr" sz="1800">
                <a:solidFill>
                  <a:srgbClr val="434343"/>
                </a:solidFill>
                <a:latin typeface="Roboto"/>
                <a:ea typeface="Roboto"/>
                <a:cs typeface="Roboto"/>
                <a:sym typeface="Roboto"/>
              </a:rPr>
              <a:t>Respect du top 10 de l’OWASP.</a:t>
            </a:r>
            <a:endParaRPr sz="1800">
              <a:solidFill>
                <a:srgbClr val="434343"/>
              </a:solidFill>
              <a:latin typeface="Roboto"/>
              <a:ea typeface="Roboto"/>
              <a:cs typeface="Roboto"/>
              <a:sym typeface="Roboto"/>
            </a:endParaRPr>
          </a:p>
          <a:p>
            <a:pPr indent="-342900" lvl="1" marL="914400" rtl="0" algn="l">
              <a:lnSpc>
                <a:spcPct val="115000"/>
              </a:lnSpc>
              <a:spcBef>
                <a:spcPts val="0"/>
              </a:spcBef>
              <a:spcAft>
                <a:spcPts val="0"/>
              </a:spcAft>
              <a:buClr>
                <a:srgbClr val="434343"/>
              </a:buClr>
              <a:buSzPts val="1800"/>
              <a:buFont typeface="Roboto"/>
              <a:buChar char="-"/>
            </a:pPr>
            <a:r>
              <a:rPr lang="fr" sz="1800">
                <a:solidFill>
                  <a:srgbClr val="434343"/>
                </a:solidFill>
                <a:latin typeface="Roboto"/>
                <a:ea typeface="Roboto"/>
                <a:cs typeface="Roboto"/>
                <a:sym typeface="Roboto"/>
              </a:rPr>
              <a:t>L’Open Web Application Security Project fourni des</a:t>
            </a:r>
            <a:br>
              <a:rPr lang="fr" sz="1800">
                <a:solidFill>
                  <a:srgbClr val="434343"/>
                </a:solidFill>
                <a:latin typeface="Roboto"/>
                <a:ea typeface="Roboto"/>
                <a:cs typeface="Roboto"/>
                <a:sym typeface="Roboto"/>
              </a:rPr>
            </a:br>
            <a:r>
              <a:rPr lang="fr" sz="1800">
                <a:solidFill>
                  <a:srgbClr val="434343"/>
                </a:solidFill>
                <a:latin typeface="Roboto"/>
                <a:ea typeface="Roboto"/>
                <a:cs typeface="Roboto"/>
                <a:sym typeface="Roboto"/>
              </a:rPr>
              <a:t>rapports réguliers en matière de sécurité.</a:t>
            </a:r>
            <a:endParaRPr sz="1800">
              <a:solidFill>
                <a:srgbClr val="434343"/>
              </a:solidFill>
              <a:latin typeface="Roboto"/>
              <a:ea typeface="Roboto"/>
              <a:cs typeface="Roboto"/>
              <a:sym typeface="Roboto"/>
            </a:endParaRPr>
          </a:p>
        </p:txBody>
      </p:sp>
      <p:sp>
        <p:nvSpPr>
          <p:cNvPr id="207" name="Google Shape;207;p30"/>
          <p:cNvSpPr txBox="1"/>
          <p:nvPr/>
        </p:nvSpPr>
        <p:spPr>
          <a:xfrm>
            <a:off x="7705800" y="0"/>
            <a:ext cx="1438200" cy="359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i="1" lang="fr" sz="1800">
                <a:solidFill>
                  <a:srgbClr val="D23369"/>
                </a:solidFill>
                <a:latin typeface="Roboto"/>
                <a:ea typeface="Roboto"/>
                <a:cs typeface="Roboto"/>
                <a:sym typeface="Roboto"/>
              </a:rPr>
              <a:t>Slide 1/1</a:t>
            </a:r>
            <a:endParaRPr b="1" i="1" sz="1800">
              <a:solidFill>
                <a:srgbClr val="D23369"/>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nvSpPr>
        <p:spPr>
          <a:xfrm>
            <a:off x="0" y="0"/>
            <a:ext cx="8520600" cy="6078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SzPts val="935"/>
              <a:buNone/>
            </a:pPr>
            <a:r>
              <a:rPr b="1" lang="fr" sz="2350">
                <a:solidFill>
                  <a:srgbClr val="2A3990"/>
                </a:solidFill>
                <a:latin typeface="Roboto"/>
                <a:ea typeface="Roboto"/>
                <a:cs typeface="Roboto"/>
                <a:sym typeface="Roboto"/>
              </a:rPr>
              <a:t>Maintenance du site et futures mises à jour</a:t>
            </a:r>
            <a:r>
              <a:rPr b="1" lang="fr" sz="2350">
                <a:solidFill>
                  <a:srgbClr val="2A3990"/>
                </a:solidFill>
                <a:latin typeface="Roboto"/>
                <a:ea typeface="Roboto"/>
                <a:cs typeface="Roboto"/>
                <a:sym typeface="Roboto"/>
              </a:rPr>
              <a:t>.</a:t>
            </a:r>
            <a:endParaRPr b="1" sz="2350">
              <a:solidFill>
                <a:srgbClr val="2A3990"/>
              </a:solidFill>
              <a:latin typeface="Roboto"/>
              <a:ea typeface="Roboto"/>
              <a:cs typeface="Roboto"/>
              <a:sym typeface="Roboto"/>
            </a:endParaRPr>
          </a:p>
        </p:txBody>
      </p:sp>
      <p:sp>
        <p:nvSpPr>
          <p:cNvPr id="213" name="Google Shape;213;p31"/>
          <p:cNvSpPr txBox="1"/>
          <p:nvPr/>
        </p:nvSpPr>
        <p:spPr>
          <a:xfrm>
            <a:off x="556974" y="1229875"/>
            <a:ext cx="8520600" cy="3339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434343"/>
              </a:buClr>
              <a:buSzPts val="1800"/>
              <a:buFont typeface="Roboto"/>
              <a:buChar char="-"/>
            </a:pPr>
            <a:r>
              <a:rPr lang="fr" sz="1800">
                <a:solidFill>
                  <a:srgbClr val="434343"/>
                </a:solidFill>
                <a:latin typeface="Roboto"/>
                <a:ea typeface="Roboto"/>
                <a:cs typeface="Roboto"/>
                <a:sym typeface="Roboto"/>
              </a:rPr>
              <a:t>Utilisation du système de backup de Firebase.</a:t>
            </a:r>
            <a:endParaRPr sz="1800">
              <a:solidFill>
                <a:srgbClr val="434343"/>
              </a:solidFill>
              <a:latin typeface="Roboto"/>
              <a:ea typeface="Roboto"/>
              <a:cs typeface="Roboto"/>
              <a:sym typeface="Roboto"/>
            </a:endParaRPr>
          </a:p>
          <a:p>
            <a:pPr indent="-342900" lvl="0" marL="457200" rtl="0" algn="l">
              <a:lnSpc>
                <a:spcPct val="115000"/>
              </a:lnSpc>
              <a:spcBef>
                <a:spcPts val="0"/>
              </a:spcBef>
              <a:spcAft>
                <a:spcPts val="0"/>
              </a:spcAft>
              <a:buClr>
                <a:srgbClr val="434343"/>
              </a:buClr>
              <a:buSzPts val="1800"/>
              <a:buFont typeface="Roboto"/>
              <a:buChar char="-"/>
            </a:pPr>
            <a:r>
              <a:rPr lang="fr" sz="1800">
                <a:solidFill>
                  <a:srgbClr val="434343"/>
                </a:solidFill>
                <a:latin typeface="Roboto"/>
                <a:ea typeface="Roboto"/>
                <a:cs typeface="Roboto"/>
                <a:sym typeface="Roboto"/>
              </a:rPr>
              <a:t>Utilisation de GitLab.</a:t>
            </a:r>
            <a:endParaRPr sz="1800">
              <a:solidFill>
                <a:srgbClr val="434343"/>
              </a:solidFill>
              <a:latin typeface="Roboto"/>
              <a:ea typeface="Roboto"/>
              <a:cs typeface="Roboto"/>
              <a:sym typeface="Roboto"/>
            </a:endParaRPr>
          </a:p>
          <a:p>
            <a:pPr indent="-342900" lvl="0" marL="457200" rtl="0" algn="l">
              <a:lnSpc>
                <a:spcPct val="115000"/>
              </a:lnSpc>
              <a:spcBef>
                <a:spcPts val="0"/>
              </a:spcBef>
              <a:spcAft>
                <a:spcPts val="0"/>
              </a:spcAft>
              <a:buClr>
                <a:srgbClr val="434343"/>
              </a:buClr>
              <a:buSzPts val="1800"/>
              <a:buFont typeface="Roboto"/>
              <a:buChar char="-"/>
            </a:pPr>
            <a:r>
              <a:rPr lang="fr" sz="1800">
                <a:solidFill>
                  <a:srgbClr val="434343"/>
                </a:solidFill>
                <a:latin typeface="Roboto"/>
                <a:ea typeface="Roboto"/>
                <a:cs typeface="Roboto"/>
                <a:sym typeface="Roboto"/>
              </a:rPr>
              <a:t>Utilisation du Semantic Versioning.</a:t>
            </a:r>
            <a:endParaRPr sz="1800">
              <a:solidFill>
                <a:srgbClr val="434343"/>
              </a:solidFill>
              <a:latin typeface="Roboto"/>
              <a:ea typeface="Roboto"/>
              <a:cs typeface="Roboto"/>
              <a:sym typeface="Roboto"/>
            </a:endParaRPr>
          </a:p>
          <a:p>
            <a:pPr indent="-342900" lvl="0" marL="457200" rtl="0" algn="l">
              <a:lnSpc>
                <a:spcPct val="115000"/>
              </a:lnSpc>
              <a:spcBef>
                <a:spcPts val="0"/>
              </a:spcBef>
              <a:spcAft>
                <a:spcPts val="0"/>
              </a:spcAft>
              <a:buClr>
                <a:srgbClr val="434343"/>
              </a:buClr>
              <a:buSzPts val="1800"/>
              <a:buFont typeface="Roboto"/>
              <a:buChar char="-"/>
            </a:pPr>
            <a:r>
              <a:rPr lang="fr" sz="1800">
                <a:solidFill>
                  <a:srgbClr val="434343"/>
                </a:solidFill>
                <a:latin typeface="Roboto"/>
                <a:ea typeface="Roboto"/>
                <a:cs typeface="Roboto"/>
                <a:sym typeface="Roboto"/>
              </a:rPr>
              <a:t>Surveiller régulièrement les performances du site.</a:t>
            </a:r>
            <a:endParaRPr sz="1800">
              <a:solidFill>
                <a:srgbClr val="434343"/>
              </a:solidFill>
              <a:latin typeface="Roboto"/>
              <a:ea typeface="Roboto"/>
              <a:cs typeface="Roboto"/>
              <a:sym typeface="Roboto"/>
            </a:endParaRPr>
          </a:p>
          <a:p>
            <a:pPr indent="-342900" lvl="0" marL="457200" rtl="0" algn="l">
              <a:lnSpc>
                <a:spcPct val="115000"/>
              </a:lnSpc>
              <a:spcBef>
                <a:spcPts val="0"/>
              </a:spcBef>
              <a:spcAft>
                <a:spcPts val="0"/>
              </a:spcAft>
              <a:buClr>
                <a:srgbClr val="434343"/>
              </a:buClr>
              <a:buSzPts val="1800"/>
              <a:buFont typeface="Roboto"/>
              <a:buChar char="-"/>
            </a:pPr>
            <a:r>
              <a:rPr lang="fr" sz="1800">
                <a:solidFill>
                  <a:srgbClr val="434343"/>
                </a:solidFill>
                <a:latin typeface="Roboto"/>
                <a:ea typeface="Roboto"/>
                <a:cs typeface="Roboto"/>
                <a:sym typeface="Roboto"/>
              </a:rPr>
              <a:t>Maintenir à jour le site en terme de sécurité et d’accessibilité.</a:t>
            </a:r>
            <a:endParaRPr sz="1800">
              <a:solidFill>
                <a:srgbClr val="434343"/>
              </a:solidFill>
              <a:latin typeface="Roboto"/>
              <a:ea typeface="Roboto"/>
              <a:cs typeface="Roboto"/>
              <a:sym typeface="Roboto"/>
            </a:endParaRPr>
          </a:p>
        </p:txBody>
      </p:sp>
      <p:sp>
        <p:nvSpPr>
          <p:cNvPr id="214" name="Google Shape;214;p31"/>
          <p:cNvSpPr txBox="1"/>
          <p:nvPr/>
        </p:nvSpPr>
        <p:spPr>
          <a:xfrm>
            <a:off x="7705800" y="0"/>
            <a:ext cx="1438200" cy="359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i="1" lang="fr" sz="1800">
                <a:solidFill>
                  <a:srgbClr val="D23369"/>
                </a:solidFill>
                <a:latin typeface="Roboto"/>
                <a:ea typeface="Roboto"/>
                <a:cs typeface="Roboto"/>
                <a:sym typeface="Roboto"/>
              </a:rPr>
              <a:t>Slide 1/1</a:t>
            </a:r>
            <a:endParaRPr b="1" i="1" sz="1800">
              <a:solidFill>
                <a:srgbClr val="D23369"/>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nvSpPr>
        <p:spPr>
          <a:xfrm>
            <a:off x="0" y="0"/>
            <a:ext cx="8520600" cy="6078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fr" sz="3000">
                <a:solidFill>
                  <a:srgbClr val="2A3990"/>
                </a:solidFill>
                <a:latin typeface="Roboto"/>
                <a:ea typeface="Roboto"/>
                <a:cs typeface="Roboto"/>
                <a:sym typeface="Roboto"/>
              </a:rPr>
              <a:t>Sommaire.</a:t>
            </a:r>
            <a:endParaRPr b="1" sz="3000">
              <a:solidFill>
                <a:srgbClr val="2A3990"/>
              </a:solidFill>
              <a:latin typeface="Roboto"/>
              <a:ea typeface="Roboto"/>
              <a:cs typeface="Roboto"/>
              <a:sym typeface="Roboto"/>
            </a:endParaRPr>
          </a:p>
        </p:txBody>
      </p:sp>
      <p:sp>
        <p:nvSpPr>
          <p:cNvPr id="92" name="Google Shape;92;p14"/>
          <p:cNvSpPr txBox="1"/>
          <p:nvPr/>
        </p:nvSpPr>
        <p:spPr>
          <a:xfrm>
            <a:off x="61987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fr" sz="1800">
                <a:solidFill>
                  <a:srgbClr val="434343"/>
                </a:solidFill>
                <a:latin typeface="Roboto"/>
                <a:ea typeface="Roboto"/>
                <a:cs typeface="Roboto"/>
                <a:sym typeface="Roboto"/>
              </a:rPr>
              <a:t>Sommaire :</a:t>
            </a:r>
            <a:endParaRPr sz="1800">
              <a:solidFill>
                <a:srgbClr val="434343"/>
              </a:solidFill>
              <a:latin typeface="Roboto"/>
              <a:ea typeface="Roboto"/>
              <a:cs typeface="Roboto"/>
              <a:sym typeface="Roboto"/>
            </a:endParaRPr>
          </a:p>
          <a:p>
            <a:pPr indent="-323850" lvl="0" marL="457200" rtl="0" algn="l">
              <a:lnSpc>
                <a:spcPct val="115000"/>
              </a:lnSpc>
              <a:spcBef>
                <a:spcPts val="1200"/>
              </a:spcBef>
              <a:spcAft>
                <a:spcPts val="0"/>
              </a:spcAft>
              <a:buClr>
                <a:srgbClr val="434343"/>
              </a:buClr>
              <a:buSzPts val="1500"/>
              <a:buFont typeface="Roboto"/>
              <a:buAutoNum type="arabicParenR"/>
            </a:pPr>
            <a:r>
              <a:rPr lang="fr" sz="1500">
                <a:solidFill>
                  <a:srgbClr val="434343"/>
                </a:solidFill>
                <a:latin typeface="Roboto"/>
                <a:ea typeface="Roboto"/>
                <a:cs typeface="Roboto"/>
                <a:sym typeface="Roboto"/>
              </a:rPr>
              <a:t>Plan du site.</a:t>
            </a:r>
            <a:endParaRPr sz="1500">
              <a:solidFill>
                <a:srgbClr val="434343"/>
              </a:solidFill>
              <a:latin typeface="Roboto"/>
              <a:ea typeface="Roboto"/>
              <a:cs typeface="Roboto"/>
              <a:sym typeface="Roboto"/>
            </a:endParaRPr>
          </a:p>
          <a:p>
            <a:pPr indent="-323850" lvl="0" marL="457200" rtl="0" algn="l">
              <a:lnSpc>
                <a:spcPct val="115000"/>
              </a:lnSpc>
              <a:spcBef>
                <a:spcPts val="0"/>
              </a:spcBef>
              <a:spcAft>
                <a:spcPts val="0"/>
              </a:spcAft>
              <a:buClr>
                <a:srgbClr val="434343"/>
              </a:buClr>
              <a:buSzPts val="1500"/>
              <a:buFont typeface="Roboto"/>
              <a:buAutoNum type="arabicParenR"/>
            </a:pPr>
            <a:r>
              <a:rPr lang="fr" sz="1500">
                <a:solidFill>
                  <a:srgbClr val="434343"/>
                </a:solidFill>
                <a:latin typeface="Roboto"/>
                <a:ea typeface="Roboto"/>
                <a:cs typeface="Roboto"/>
                <a:sym typeface="Roboto"/>
              </a:rPr>
              <a:t>Gestion de projet.</a:t>
            </a:r>
            <a:endParaRPr sz="1500">
              <a:solidFill>
                <a:srgbClr val="434343"/>
              </a:solidFill>
              <a:latin typeface="Roboto"/>
              <a:ea typeface="Roboto"/>
              <a:cs typeface="Roboto"/>
              <a:sym typeface="Roboto"/>
            </a:endParaRPr>
          </a:p>
          <a:p>
            <a:pPr indent="-323850" lvl="0" marL="457200" rtl="0" algn="l">
              <a:lnSpc>
                <a:spcPct val="115000"/>
              </a:lnSpc>
              <a:spcBef>
                <a:spcPts val="0"/>
              </a:spcBef>
              <a:spcAft>
                <a:spcPts val="0"/>
              </a:spcAft>
              <a:buClr>
                <a:srgbClr val="434343"/>
              </a:buClr>
              <a:buSzPts val="1500"/>
              <a:buFont typeface="Roboto"/>
              <a:buAutoNum type="arabicParenR"/>
            </a:pPr>
            <a:r>
              <a:rPr lang="fr" sz="1500">
                <a:solidFill>
                  <a:srgbClr val="434343"/>
                </a:solidFill>
                <a:latin typeface="Roboto"/>
                <a:ea typeface="Roboto"/>
                <a:cs typeface="Roboto"/>
                <a:sym typeface="Roboto"/>
              </a:rPr>
              <a:t>Choix technologiques.</a:t>
            </a:r>
            <a:endParaRPr sz="1500">
              <a:solidFill>
                <a:srgbClr val="434343"/>
              </a:solidFill>
              <a:latin typeface="Roboto"/>
              <a:ea typeface="Roboto"/>
              <a:cs typeface="Roboto"/>
              <a:sym typeface="Roboto"/>
            </a:endParaRPr>
          </a:p>
          <a:p>
            <a:pPr indent="-323850" lvl="0" marL="457200" rtl="0" algn="l">
              <a:lnSpc>
                <a:spcPct val="115000"/>
              </a:lnSpc>
              <a:spcBef>
                <a:spcPts val="0"/>
              </a:spcBef>
              <a:spcAft>
                <a:spcPts val="0"/>
              </a:spcAft>
              <a:buClr>
                <a:srgbClr val="434343"/>
              </a:buClr>
              <a:buSzPts val="1500"/>
              <a:buFont typeface="Roboto"/>
              <a:buAutoNum type="arabicParenR"/>
            </a:pPr>
            <a:r>
              <a:rPr lang="fr" sz="1500">
                <a:solidFill>
                  <a:srgbClr val="434343"/>
                </a:solidFill>
                <a:latin typeface="Roboto"/>
                <a:ea typeface="Roboto"/>
                <a:cs typeface="Roboto"/>
                <a:sym typeface="Roboto"/>
              </a:rPr>
              <a:t>Liens avec le back-end.</a:t>
            </a:r>
            <a:endParaRPr sz="1500">
              <a:solidFill>
                <a:srgbClr val="434343"/>
              </a:solidFill>
              <a:latin typeface="Roboto"/>
              <a:ea typeface="Roboto"/>
              <a:cs typeface="Roboto"/>
              <a:sym typeface="Roboto"/>
            </a:endParaRPr>
          </a:p>
          <a:p>
            <a:pPr indent="-323850" lvl="0" marL="457200" rtl="0" algn="l">
              <a:lnSpc>
                <a:spcPct val="115000"/>
              </a:lnSpc>
              <a:spcBef>
                <a:spcPts val="0"/>
              </a:spcBef>
              <a:spcAft>
                <a:spcPts val="0"/>
              </a:spcAft>
              <a:buClr>
                <a:srgbClr val="434343"/>
              </a:buClr>
              <a:buSzPts val="1500"/>
              <a:buFont typeface="Roboto"/>
              <a:buAutoNum type="arabicParenR"/>
            </a:pPr>
            <a:r>
              <a:rPr lang="fr" sz="1500">
                <a:solidFill>
                  <a:srgbClr val="434343"/>
                </a:solidFill>
                <a:latin typeface="Roboto"/>
                <a:ea typeface="Roboto"/>
                <a:cs typeface="Roboto"/>
                <a:sym typeface="Roboto"/>
              </a:rPr>
              <a:t>Préconisations concernant le domaine et l’hébergement.</a:t>
            </a:r>
            <a:endParaRPr sz="1500">
              <a:solidFill>
                <a:srgbClr val="434343"/>
              </a:solidFill>
              <a:latin typeface="Roboto"/>
              <a:ea typeface="Roboto"/>
              <a:cs typeface="Roboto"/>
              <a:sym typeface="Roboto"/>
            </a:endParaRPr>
          </a:p>
          <a:p>
            <a:pPr indent="-323850" lvl="0" marL="457200" rtl="0" algn="l">
              <a:lnSpc>
                <a:spcPct val="115000"/>
              </a:lnSpc>
              <a:spcBef>
                <a:spcPts val="0"/>
              </a:spcBef>
              <a:spcAft>
                <a:spcPts val="0"/>
              </a:spcAft>
              <a:buClr>
                <a:srgbClr val="434343"/>
              </a:buClr>
              <a:buSzPts val="1500"/>
              <a:buFont typeface="Roboto"/>
              <a:buAutoNum type="arabicParenR"/>
            </a:pPr>
            <a:r>
              <a:rPr lang="fr" sz="1500">
                <a:solidFill>
                  <a:srgbClr val="434343"/>
                </a:solidFill>
                <a:latin typeface="Roboto"/>
                <a:ea typeface="Roboto"/>
                <a:cs typeface="Roboto"/>
                <a:sym typeface="Roboto"/>
              </a:rPr>
              <a:t>Accessibilité.</a:t>
            </a:r>
            <a:endParaRPr sz="1500">
              <a:solidFill>
                <a:srgbClr val="434343"/>
              </a:solidFill>
              <a:latin typeface="Roboto"/>
              <a:ea typeface="Roboto"/>
              <a:cs typeface="Roboto"/>
              <a:sym typeface="Roboto"/>
            </a:endParaRPr>
          </a:p>
          <a:p>
            <a:pPr indent="-323850" lvl="0" marL="457200" rtl="0" algn="l">
              <a:lnSpc>
                <a:spcPct val="115000"/>
              </a:lnSpc>
              <a:spcBef>
                <a:spcPts val="0"/>
              </a:spcBef>
              <a:spcAft>
                <a:spcPts val="0"/>
              </a:spcAft>
              <a:buClr>
                <a:srgbClr val="434343"/>
              </a:buClr>
              <a:buSzPts val="1500"/>
              <a:buFont typeface="Roboto"/>
              <a:buAutoNum type="arabicParenR"/>
            </a:pPr>
            <a:r>
              <a:rPr lang="fr" sz="1500">
                <a:solidFill>
                  <a:srgbClr val="434343"/>
                </a:solidFill>
                <a:latin typeface="Roboto"/>
                <a:ea typeface="Roboto"/>
                <a:cs typeface="Roboto"/>
                <a:sym typeface="Roboto"/>
              </a:rPr>
              <a:t>Services tiers.</a:t>
            </a:r>
            <a:endParaRPr sz="1500">
              <a:solidFill>
                <a:srgbClr val="434343"/>
              </a:solidFill>
              <a:latin typeface="Roboto"/>
              <a:ea typeface="Roboto"/>
              <a:cs typeface="Roboto"/>
              <a:sym typeface="Roboto"/>
            </a:endParaRPr>
          </a:p>
          <a:p>
            <a:pPr indent="-323850" lvl="0" marL="457200" rtl="0" algn="l">
              <a:lnSpc>
                <a:spcPct val="115000"/>
              </a:lnSpc>
              <a:spcBef>
                <a:spcPts val="0"/>
              </a:spcBef>
              <a:spcAft>
                <a:spcPts val="0"/>
              </a:spcAft>
              <a:buClr>
                <a:srgbClr val="434343"/>
              </a:buClr>
              <a:buSzPts val="1500"/>
              <a:buFont typeface="Roboto"/>
              <a:buAutoNum type="arabicParenR"/>
            </a:pPr>
            <a:r>
              <a:rPr lang="fr" sz="1500">
                <a:solidFill>
                  <a:srgbClr val="434343"/>
                </a:solidFill>
                <a:latin typeface="Roboto"/>
                <a:ea typeface="Roboto"/>
                <a:cs typeface="Roboto"/>
                <a:sym typeface="Roboto"/>
              </a:rPr>
              <a:t>Recommandations en termes de sécurités.</a:t>
            </a:r>
            <a:endParaRPr sz="1500">
              <a:solidFill>
                <a:srgbClr val="434343"/>
              </a:solidFill>
              <a:latin typeface="Roboto"/>
              <a:ea typeface="Roboto"/>
              <a:cs typeface="Roboto"/>
              <a:sym typeface="Roboto"/>
            </a:endParaRPr>
          </a:p>
          <a:p>
            <a:pPr indent="-323850" lvl="0" marL="457200" rtl="0" algn="l">
              <a:lnSpc>
                <a:spcPct val="115000"/>
              </a:lnSpc>
              <a:spcBef>
                <a:spcPts val="0"/>
              </a:spcBef>
              <a:spcAft>
                <a:spcPts val="0"/>
              </a:spcAft>
              <a:buClr>
                <a:srgbClr val="434343"/>
              </a:buClr>
              <a:buSzPts val="1500"/>
              <a:buFont typeface="Roboto"/>
              <a:buAutoNum type="arabicParenR"/>
            </a:pPr>
            <a:r>
              <a:rPr lang="fr" sz="1500">
                <a:solidFill>
                  <a:srgbClr val="434343"/>
                </a:solidFill>
                <a:latin typeface="Roboto"/>
                <a:ea typeface="Roboto"/>
                <a:cs typeface="Roboto"/>
                <a:sym typeface="Roboto"/>
              </a:rPr>
              <a:t>Maintenance du site et futures mises à jour.</a:t>
            </a:r>
            <a:endParaRPr sz="1500">
              <a:solidFill>
                <a:srgbClr val="434343"/>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0"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r"/>
              <a:t>Plan du site.</a:t>
            </a:r>
            <a:endParaRPr b="1"/>
          </a:p>
        </p:txBody>
      </p:sp>
      <p:sp>
        <p:nvSpPr>
          <p:cNvPr id="98" name="Google Shape;98;p15"/>
          <p:cNvSpPr txBox="1"/>
          <p:nvPr/>
        </p:nvSpPr>
        <p:spPr>
          <a:xfrm>
            <a:off x="7705800" y="0"/>
            <a:ext cx="1438200" cy="359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i="1" lang="fr" sz="1800">
                <a:solidFill>
                  <a:srgbClr val="D23369"/>
                </a:solidFill>
                <a:latin typeface="Roboto"/>
                <a:ea typeface="Roboto"/>
                <a:cs typeface="Roboto"/>
                <a:sym typeface="Roboto"/>
              </a:rPr>
              <a:t>Slide 1/1</a:t>
            </a:r>
            <a:endParaRPr b="1" i="1" sz="1800">
              <a:solidFill>
                <a:srgbClr val="D23369"/>
              </a:solidFill>
              <a:latin typeface="Roboto"/>
              <a:ea typeface="Roboto"/>
              <a:cs typeface="Roboto"/>
              <a:sym typeface="Roboto"/>
            </a:endParaRPr>
          </a:p>
        </p:txBody>
      </p:sp>
      <p:pic>
        <p:nvPicPr>
          <p:cNvPr id="99" name="Google Shape;99;p15"/>
          <p:cNvPicPr preferRelativeResize="0"/>
          <p:nvPr/>
        </p:nvPicPr>
        <p:blipFill>
          <a:blip r:embed="rId3">
            <a:alphaModFix/>
          </a:blip>
          <a:stretch>
            <a:fillRect/>
          </a:stretch>
        </p:blipFill>
        <p:spPr>
          <a:xfrm>
            <a:off x="152400" y="760200"/>
            <a:ext cx="8839202" cy="304032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0"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r"/>
              <a:t>Gestion de projet.</a:t>
            </a:r>
            <a:endParaRPr b="1"/>
          </a:p>
        </p:txBody>
      </p:sp>
      <p:sp>
        <p:nvSpPr>
          <p:cNvPr id="105" name="Google Shape;105;p16"/>
          <p:cNvSpPr txBox="1"/>
          <p:nvPr>
            <p:ph idx="1" type="body"/>
          </p:nvPr>
        </p:nvSpPr>
        <p:spPr>
          <a:xfrm>
            <a:off x="-5" y="60780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Modèle de réunion possible :</a:t>
            </a:r>
            <a:endParaRPr/>
          </a:p>
          <a:p>
            <a:pPr indent="-311150" lvl="0" marL="457200" rtl="0" algn="l">
              <a:spcBef>
                <a:spcPts val="1200"/>
              </a:spcBef>
              <a:spcAft>
                <a:spcPts val="0"/>
              </a:spcAft>
              <a:buSzPts val="1300"/>
              <a:buChar char="-"/>
            </a:pPr>
            <a:r>
              <a:rPr lang="fr" sz="1300"/>
              <a:t>Nous partons du principe où le projet est réalisable en 4 semaines.</a:t>
            </a:r>
            <a:endParaRPr sz="1300"/>
          </a:p>
          <a:p>
            <a:pPr indent="-311150" lvl="0" marL="457200" rtl="0" algn="l">
              <a:spcBef>
                <a:spcPts val="0"/>
              </a:spcBef>
              <a:spcAft>
                <a:spcPts val="0"/>
              </a:spcAft>
              <a:buSzPts val="1300"/>
              <a:buChar char="-"/>
            </a:pPr>
            <a:r>
              <a:rPr lang="fr" sz="1300"/>
              <a:t>Deux semaines de dev :</a:t>
            </a:r>
            <a:endParaRPr sz="1300"/>
          </a:p>
          <a:p>
            <a:pPr indent="-311150" lvl="1" marL="914400" rtl="0" algn="l">
              <a:spcBef>
                <a:spcPts val="0"/>
              </a:spcBef>
              <a:spcAft>
                <a:spcPts val="0"/>
              </a:spcAft>
              <a:buSzPts val="1300"/>
              <a:buChar char="-"/>
            </a:pPr>
            <a:r>
              <a:rPr lang="fr" sz="1300"/>
              <a:t>Réunion de lancement début de la première semaine.</a:t>
            </a:r>
            <a:endParaRPr sz="1300"/>
          </a:p>
          <a:p>
            <a:pPr indent="-311150" lvl="1" marL="914400" rtl="0" algn="l">
              <a:spcBef>
                <a:spcPts val="0"/>
              </a:spcBef>
              <a:spcAft>
                <a:spcPts val="0"/>
              </a:spcAft>
              <a:buSzPts val="1300"/>
              <a:buChar char="-"/>
            </a:pPr>
            <a:r>
              <a:rPr lang="fr" sz="1300"/>
              <a:t>Réunion présentation fin de la première semaine.</a:t>
            </a:r>
            <a:endParaRPr sz="1300"/>
          </a:p>
          <a:p>
            <a:pPr indent="-311150" lvl="1" marL="914400" rtl="0" algn="l">
              <a:spcBef>
                <a:spcPts val="0"/>
              </a:spcBef>
              <a:spcAft>
                <a:spcPts val="0"/>
              </a:spcAft>
              <a:buSzPts val="1300"/>
              <a:buChar char="-"/>
            </a:pPr>
            <a:r>
              <a:rPr lang="fr" sz="1300"/>
              <a:t>Réunion identification de solutions début de la deuxième semaine.</a:t>
            </a:r>
            <a:endParaRPr sz="1300"/>
          </a:p>
          <a:p>
            <a:pPr indent="-311150" lvl="1" marL="914400" rtl="0" algn="l">
              <a:spcBef>
                <a:spcPts val="0"/>
              </a:spcBef>
              <a:spcAft>
                <a:spcPts val="0"/>
              </a:spcAft>
              <a:buSzPts val="1300"/>
              <a:buChar char="-"/>
            </a:pPr>
            <a:r>
              <a:rPr lang="fr" sz="1300"/>
              <a:t>Réunion présentation fin de la deuxième semaine.</a:t>
            </a:r>
            <a:endParaRPr sz="1300"/>
          </a:p>
          <a:p>
            <a:pPr indent="-311150" lvl="1" marL="914400" rtl="0" algn="l">
              <a:spcBef>
                <a:spcPts val="0"/>
              </a:spcBef>
              <a:spcAft>
                <a:spcPts val="0"/>
              </a:spcAft>
              <a:buSzPts val="1300"/>
              <a:buChar char="-"/>
            </a:pPr>
            <a:r>
              <a:rPr lang="fr" sz="1300"/>
              <a:t>Point entre Webgencia &amp; Qwenta.</a:t>
            </a:r>
            <a:endParaRPr sz="1300"/>
          </a:p>
        </p:txBody>
      </p:sp>
      <p:sp>
        <p:nvSpPr>
          <p:cNvPr id="106" name="Google Shape;106;p16"/>
          <p:cNvSpPr txBox="1"/>
          <p:nvPr/>
        </p:nvSpPr>
        <p:spPr>
          <a:xfrm>
            <a:off x="7705800" y="0"/>
            <a:ext cx="1438200" cy="359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i="1" lang="fr" sz="1800">
                <a:solidFill>
                  <a:srgbClr val="D23369"/>
                </a:solidFill>
                <a:latin typeface="Roboto"/>
                <a:ea typeface="Roboto"/>
                <a:cs typeface="Roboto"/>
                <a:sym typeface="Roboto"/>
              </a:rPr>
              <a:t>Slide 1/3</a:t>
            </a:r>
            <a:endParaRPr b="1" i="1" sz="1800">
              <a:solidFill>
                <a:srgbClr val="D23369"/>
              </a:solidFill>
              <a:latin typeface="Roboto"/>
              <a:ea typeface="Roboto"/>
              <a:cs typeface="Roboto"/>
              <a:sym typeface="Roboto"/>
            </a:endParaRPr>
          </a:p>
        </p:txBody>
      </p:sp>
      <p:pic>
        <p:nvPicPr>
          <p:cNvPr id="107" name="Google Shape;107;p16"/>
          <p:cNvPicPr preferRelativeResize="0"/>
          <p:nvPr/>
        </p:nvPicPr>
        <p:blipFill>
          <a:blip r:embed="rId3">
            <a:alphaModFix/>
          </a:blip>
          <a:stretch>
            <a:fillRect/>
          </a:stretch>
        </p:blipFill>
        <p:spPr>
          <a:xfrm>
            <a:off x="981875" y="2727075"/>
            <a:ext cx="7180249" cy="2416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0"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r"/>
              <a:t>Gestion de projet.</a:t>
            </a:r>
            <a:endParaRPr b="1"/>
          </a:p>
        </p:txBody>
      </p:sp>
      <p:sp>
        <p:nvSpPr>
          <p:cNvPr id="113" name="Google Shape;113;p17"/>
          <p:cNvSpPr txBox="1"/>
          <p:nvPr>
            <p:ph idx="1" type="body"/>
          </p:nvPr>
        </p:nvSpPr>
        <p:spPr>
          <a:xfrm>
            <a:off x="7" y="60780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Modèle de réunion possible :</a:t>
            </a:r>
            <a:endParaRPr sz="1300"/>
          </a:p>
          <a:p>
            <a:pPr indent="-311150" lvl="0" marL="457200" rtl="0" algn="l">
              <a:spcBef>
                <a:spcPts val="1200"/>
              </a:spcBef>
              <a:spcAft>
                <a:spcPts val="0"/>
              </a:spcAft>
              <a:buSzPts val="1300"/>
              <a:buChar char="-"/>
            </a:pPr>
            <a:r>
              <a:rPr lang="fr" sz="1300"/>
              <a:t>Une semaine de test :</a:t>
            </a:r>
            <a:endParaRPr sz="1300"/>
          </a:p>
          <a:p>
            <a:pPr indent="-311150" lvl="1" marL="914400" rtl="0" algn="l">
              <a:spcBef>
                <a:spcPts val="0"/>
              </a:spcBef>
              <a:spcAft>
                <a:spcPts val="0"/>
              </a:spcAft>
              <a:buSzPts val="1300"/>
              <a:buChar char="-"/>
            </a:pPr>
            <a:r>
              <a:rPr lang="fr" sz="1300"/>
              <a:t>Réunion pour mettre en place les séries de tests en début de semaine.</a:t>
            </a:r>
            <a:endParaRPr sz="1300"/>
          </a:p>
          <a:p>
            <a:pPr indent="-311150" lvl="1" marL="914400" rtl="0" algn="l">
              <a:spcBef>
                <a:spcPts val="0"/>
              </a:spcBef>
              <a:spcAft>
                <a:spcPts val="0"/>
              </a:spcAft>
              <a:buSzPts val="1300"/>
              <a:buChar char="-"/>
            </a:pPr>
            <a:r>
              <a:rPr lang="fr" sz="1300"/>
              <a:t>Réunion pour clore la phase de test en fin de semaine.</a:t>
            </a:r>
            <a:endParaRPr sz="1300"/>
          </a:p>
          <a:p>
            <a:pPr indent="-311150" lvl="1" marL="914400" rtl="0" algn="l">
              <a:spcBef>
                <a:spcPts val="0"/>
              </a:spcBef>
              <a:spcAft>
                <a:spcPts val="0"/>
              </a:spcAft>
              <a:buSzPts val="1300"/>
              <a:buChar char="-"/>
            </a:pPr>
            <a:r>
              <a:rPr lang="fr" sz="1300"/>
              <a:t>Point entre Webgencia &amp; Qwenta.</a:t>
            </a:r>
            <a:endParaRPr sz="1300"/>
          </a:p>
        </p:txBody>
      </p:sp>
      <p:sp>
        <p:nvSpPr>
          <p:cNvPr id="114" name="Google Shape;114;p17"/>
          <p:cNvSpPr txBox="1"/>
          <p:nvPr/>
        </p:nvSpPr>
        <p:spPr>
          <a:xfrm>
            <a:off x="7705800" y="0"/>
            <a:ext cx="1438200" cy="359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i="1" lang="fr" sz="1800">
                <a:solidFill>
                  <a:srgbClr val="D23369"/>
                </a:solidFill>
                <a:latin typeface="Roboto"/>
                <a:ea typeface="Roboto"/>
                <a:cs typeface="Roboto"/>
                <a:sym typeface="Roboto"/>
              </a:rPr>
              <a:t>Slide 2/3</a:t>
            </a:r>
            <a:endParaRPr b="1" i="1" sz="1800">
              <a:solidFill>
                <a:srgbClr val="D23369"/>
              </a:solidFill>
              <a:latin typeface="Roboto"/>
              <a:ea typeface="Roboto"/>
              <a:cs typeface="Roboto"/>
              <a:sym typeface="Roboto"/>
            </a:endParaRPr>
          </a:p>
        </p:txBody>
      </p:sp>
      <p:pic>
        <p:nvPicPr>
          <p:cNvPr id="115" name="Google Shape;115;p17"/>
          <p:cNvPicPr preferRelativeResize="0"/>
          <p:nvPr/>
        </p:nvPicPr>
        <p:blipFill>
          <a:blip r:embed="rId3">
            <a:alphaModFix/>
          </a:blip>
          <a:stretch>
            <a:fillRect/>
          </a:stretch>
        </p:blipFill>
        <p:spPr>
          <a:xfrm>
            <a:off x="2231750" y="2088225"/>
            <a:ext cx="4057099" cy="3055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0"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r"/>
              <a:t>Gestion de projet.</a:t>
            </a:r>
            <a:endParaRPr b="1"/>
          </a:p>
        </p:txBody>
      </p:sp>
      <p:sp>
        <p:nvSpPr>
          <p:cNvPr id="121" name="Google Shape;121;p18"/>
          <p:cNvSpPr txBox="1"/>
          <p:nvPr>
            <p:ph idx="1" type="body"/>
          </p:nvPr>
        </p:nvSpPr>
        <p:spPr>
          <a:xfrm>
            <a:off x="-5" y="60780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Modèle de réunion possible :</a:t>
            </a:r>
            <a:endParaRPr sz="1300"/>
          </a:p>
          <a:p>
            <a:pPr indent="-311150" lvl="0" marL="457200" rtl="0" algn="l">
              <a:spcBef>
                <a:spcPts val="1200"/>
              </a:spcBef>
              <a:spcAft>
                <a:spcPts val="0"/>
              </a:spcAft>
              <a:buSzPts val="1300"/>
              <a:buChar char="-"/>
            </a:pPr>
            <a:r>
              <a:rPr lang="fr" sz="1300"/>
              <a:t>Une semaine de fix :</a:t>
            </a:r>
            <a:endParaRPr sz="1300"/>
          </a:p>
          <a:p>
            <a:pPr indent="-311150" lvl="1" marL="914400" rtl="0" algn="l">
              <a:spcBef>
                <a:spcPts val="0"/>
              </a:spcBef>
              <a:spcAft>
                <a:spcPts val="0"/>
              </a:spcAft>
              <a:buSzPts val="1300"/>
              <a:buChar char="-"/>
            </a:pPr>
            <a:r>
              <a:rPr lang="fr" sz="1300"/>
              <a:t>Réunion pour lister les problèmes en début de semaine.</a:t>
            </a:r>
            <a:endParaRPr sz="1300"/>
          </a:p>
          <a:p>
            <a:pPr indent="-311150" lvl="1" marL="914400" rtl="0" algn="l">
              <a:spcBef>
                <a:spcPts val="0"/>
              </a:spcBef>
              <a:spcAft>
                <a:spcPts val="0"/>
              </a:spcAft>
              <a:buSzPts val="1300"/>
              <a:buChar char="-"/>
            </a:pPr>
            <a:r>
              <a:rPr lang="fr" sz="1300"/>
              <a:t>Réunion de fin de projet entre tous les devs &amp; chef de projet.</a:t>
            </a:r>
            <a:endParaRPr sz="1300"/>
          </a:p>
          <a:p>
            <a:pPr indent="-311150" lvl="1" marL="914400" rtl="0" algn="l">
              <a:spcBef>
                <a:spcPts val="0"/>
              </a:spcBef>
              <a:spcAft>
                <a:spcPts val="0"/>
              </a:spcAft>
              <a:buSzPts val="1300"/>
              <a:buChar char="-"/>
            </a:pPr>
            <a:r>
              <a:rPr lang="fr" sz="1300"/>
              <a:t>Point entre Webgencia &amp; Qwenta.</a:t>
            </a:r>
            <a:endParaRPr sz="1300"/>
          </a:p>
        </p:txBody>
      </p:sp>
      <p:sp>
        <p:nvSpPr>
          <p:cNvPr id="122" name="Google Shape;122;p18"/>
          <p:cNvSpPr txBox="1"/>
          <p:nvPr/>
        </p:nvSpPr>
        <p:spPr>
          <a:xfrm>
            <a:off x="7705800" y="0"/>
            <a:ext cx="1438200" cy="359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i="1" lang="fr" sz="1800">
                <a:solidFill>
                  <a:srgbClr val="D23369"/>
                </a:solidFill>
                <a:latin typeface="Roboto"/>
                <a:ea typeface="Roboto"/>
                <a:cs typeface="Roboto"/>
                <a:sym typeface="Roboto"/>
              </a:rPr>
              <a:t>Slide 3/3</a:t>
            </a:r>
            <a:endParaRPr b="1" i="1" sz="1800">
              <a:solidFill>
                <a:srgbClr val="D23369"/>
              </a:solidFill>
              <a:latin typeface="Roboto"/>
              <a:ea typeface="Roboto"/>
              <a:cs typeface="Roboto"/>
              <a:sym typeface="Roboto"/>
            </a:endParaRPr>
          </a:p>
        </p:txBody>
      </p:sp>
      <p:pic>
        <p:nvPicPr>
          <p:cNvPr id="123" name="Google Shape;123;p18"/>
          <p:cNvPicPr preferRelativeResize="0"/>
          <p:nvPr/>
        </p:nvPicPr>
        <p:blipFill>
          <a:blip r:embed="rId3">
            <a:alphaModFix/>
          </a:blip>
          <a:stretch>
            <a:fillRect/>
          </a:stretch>
        </p:blipFill>
        <p:spPr>
          <a:xfrm>
            <a:off x="2221350" y="2077275"/>
            <a:ext cx="4077900" cy="3066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nvSpPr>
        <p:spPr>
          <a:xfrm>
            <a:off x="0" y="0"/>
            <a:ext cx="8520600" cy="6078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fr" sz="3000">
                <a:solidFill>
                  <a:srgbClr val="2A3990"/>
                </a:solidFill>
                <a:latin typeface="Roboto"/>
                <a:ea typeface="Roboto"/>
                <a:cs typeface="Roboto"/>
                <a:sym typeface="Roboto"/>
              </a:rPr>
              <a:t>Choix technologiques.</a:t>
            </a:r>
            <a:endParaRPr b="1" sz="3000">
              <a:solidFill>
                <a:srgbClr val="2A3990"/>
              </a:solidFill>
              <a:latin typeface="Roboto"/>
              <a:ea typeface="Roboto"/>
              <a:cs typeface="Roboto"/>
              <a:sym typeface="Roboto"/>
            </a:endParaRPr>
          </a:p>
        </p:txBody>
      </p:sp>
      <p:sp>
        <p:nvSpPr>
          <p:cNvPr id="129" name="Google Shape;129;p19"/>
          <p:cNvSpPr txBox="1"/>
          <p:nvPr/>
        </p:nvSpPr>
        <p:spPr>
          <a:xfrm>
            <a:off x="61987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fr" sz="1800">
                <a:solidFill>
                  <a:srgbClr val="434343"/>
                </a:solidFill>
                <a:latin typeface="Roboto"/>
                <a:ea typeface="Roboto"/>
                <a:cs typeface="Roboto"/>
                <a:sym typeface="Roboto"/>
              </a:rPr>
              <a:t>FRONT-END :</a:t>
            </a:r>
            <a:endParaRPr sz="1800">
              <a:solidFill>
                <a:srgbClr val="434343"/>
              </a:solidFill>
              <a:latin typeface="Roboto"/>
              <a:ea typeface="Roboto"/>
              <a:cs typeface="Roboto"/>
              <a:sym typeface="Roboto"/>
            </a:endParaRPr>
          </a:p>
          <a:p>
            <a:pPr indent="-342900" lvl="0" marL="457200" rtl="0" algn="l">
              <a:lnSpc>
                <a:spcPct val="115000"/>
              </a:lnSpc>
              <a:spcBef>
                <a:spcPts val="1200"/>
              </a:spcBef>
              <a:spcAft>
                <a:spcPts val="0"/>
              </a:spcAft>
              <a:buClr>
                <a:srgbClr val="434343"/>
              </a:buClr>
              <a:buSzPts val="1800"/>
              <a:buFont typeface="Roboto"/>
              <a:buChar char="-"/>
            </a:pPr>
            <a:r>
              <a:rPr lang="fr" sz="1800">
                <a:solidFill>
                  <a:srgbClr val="434343"/>
                </a:solidFill>
                <a:latin typeface="Roboto"/>
                <a:ea typeface="Roboto"/>
                <a:cs typeface="Roboto"/>
                <a:sym typeface="Roboto"/>
              </a:rPr>
              <a:t>JavaScript/React :</a:t>
            </a:r>
            <a:endParaRPr sz="1800">
              <a:solidFill>
                <a:srgbClr val="434343"/>
              </a:solidFill>
              <a:latin typeface="Roboto"/>
              <a:ea typeface="Roboto"/>
              <a:cs typeface="Roboto"/>
              <a:sym typeface="Roboto"/>
            </a:endParaRPr>
          </a:p>
          <a:p>
            <a:pPr indent="-342900" lvl="1" marL="914400" rtl="0" algn="l">
              <a:lnSpc>
                <a:spcPct val="115000"/>
              </a:lnSpc>
              <a:spcBef>
                <a:spcPts val="0"/>
              </a:spcBef>
              <a:spcAft>
                <a:spcPts val="0"/>
              </a:spcAft>
              <a:buClr>
                <a:srgbClr val="434343"/>
              </a:buClr>
              <a:buSzPts val="1800"/>
              <a:buFont typeface="Roboto"/>
              <a:buChar char="-"/>
            </a:pPr>
            <a:r>
              <a:rPr lang="fr" sz="1800">
                <a:solidFill>
                  <a:srgbClr val="434343"/>
                </a:solidFill>
                <a:latin typeface="Roboto"/>
                <a:ea typeface="Roboto"/>
                <a:cs typeface="Roboto"/>
                <a:sym typeface="Roboto"/>
              </a:rPr>
              <a:t>React est une librairie JavaScript open-source.</a:t>
            </a:r>
            <a:br>
              <a:rPr lang="fr" sz="1800">
                <a:solidFill>
                  <a:srgbClr val="434343"/>
                </a:solidFill>
                <a:latin typeface="Roboto"/>
                <a:ea typeface="Roboto"/>
                <a:cs typeface="Roboto"/>
                <a:sym typeface="Roboto"/>
              </a:rPr>
            </a:br>
            <a:r>
              <a:rPr lang="fr" sz="1800">
                <a:solidFill>
                  <a:srgbClr val="434343"/>
                </a:solidFill>
                <a:latin typeface="Roboto"/>
                <a:ea typeface="Roboto"/>
                <a:cs typeface="Roboto"/>
                <a:sym typeface="Roboto"/>
              </a:rPr>
              <a:t>Elle possède plusieurs avantages, notamment d’être l’une des plus utilisées pour créer des interfaces utilisateur </a:t>
            </a:r>
            <a:r>
              <a:rPr lang="fr" sz="1800">
                <a:solidFill>
                  <a:srgbClr val="434343"/>
                </a:solidFill>
                <a:latin typeface="Roboto"/>
                <a:ea typeface="Roboto"/>
                <a:cs typeface="Roboto"/>
                <a:sym typeface="Roboto"/>
              </a:rPr>
              <a:t>interactives</a:t>
            </a:r>
            <a:r>
              <a:rPr lang="fr" sz="1800">
                <a:solidFill>
                  <a:srgbClr val="434343"/>
                </a:solidFill>
                <a:latin typeface="Roboto"/>
                <a:ea typeface="Roboto"/>
                <a:cs typeface="Roboto"/>
                <a:sym typeface="Roboto"/>
              </a:rPr>
              <a:t>.</a:t>
            </a:r>
            <a:endParaRPr sz="1800">
              <a:solidFill>
                <a:srgbClr val="434343"/>
              </a:solidFill>
              <a:latin typeface="Roboto"/>
              <a:ea typeface="Roboto"/>
              <a:cs typeface="Roboto"/>
              <a:sym typeface="Roboto"/>
            </a:endParaRPr>
          </a:p>
        </p:txBody>
      </p:sp>
      <p:sp>
        <p:nvSpPr>
          <p:cNvPr id="130" name="Google Shape;130;p19"/>
          <p:cNvSpPr txBox="1"/>
          <p:nvPr/>
        </p:nvSpPr>
        <p:spPr>
          <a:xfrm>
            <a:off x="7705800" y="0"/>
            <a:ext cx="1438200" cy="359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i="1" lang="fr" sz="1800">
                <a:solidFill>
                  <a:srgbClr val="D23369"/>
                </a:solidFill>
                <a:latin typeface="Roboto"/>
                <a:ea typeface="Roboto"/>
                <a:cs typeface="Roboto"/>
                <a:sym typeface="Roboto"/>
              </a:rPr>
              <a:t>Slide 1/5</a:t>
            </a:r>
            <a:endParaRPr b="1" i="1" sz="1800">
              <a:solidFill>
                <a:srgbClr val="D23369"/>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nvSpPr>
        <p:spPr>
          <a:xfrm>
            <a:off x="0" y="0"/>
            <a:ext cx="8520600" cy="6078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fr" sz="3000">
                <a:solidFill>
                  <a:srgbClr val="2A3990"/>
                </a:solidFill>
                <a:latin typeface="Roboto"/>
                <a:ea typeface="Roboto"/>
                <a:cs typeface="Roboto"/>
                <a:sym typeface="Roboto"/>
              </a:rPr>
              <a:t>Choix technologiques.</a:t>
            </a:r>
            <a:endParaRPr b="1" sz="3000">
              <a:solidFill>
                <a:srgbClr val="2A3990"/>
              </a:solidFill>
              <a:latin typeface="Roboto"/>
              <a:ea typeface="Roboto"/>
              <a:cs typeface="Roboto"/>
              <a:sym typeface="Roboto"/>
            </a:endParaRPr>
          </a:p>
        </p:txBody>
      </p:sp>
      <p:sp>
        <p:nvSpPr>
          <p:cNvPr id="136" name="Google Shape;136;p20"/>
          <p:cNvSpPr txBox="1"/>
          <p:nvPr/>
        </p:nvSpPr>
        <p:spPr>
          <a:xfrm>
            <a:off x="61987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fr" sz="1800">
                <a:solidFill>
                  <a:srgbClr val="434343"/>
                </a:solidFill>
                <a:latin typeface="Roboto"/>
                <a:ea typeface="Roboto"/>
                <a:cs typeface="Roboto"/>
                <a:sym typeface="Roboto"/>
              </a:rPr>
              <a:t>BACK</a:t>
            </a:r>
            <a:r>
              <a:rPr lang="fr" sz="1800">
                <a:solidFill>
                  <a:srgbClr val="434343"/>
                </a:solidFill>
                <a:latin typeface="Roboto"/>
                <a:ea typeface="Roboto"/>
                <a:cs typeface="Roboto"/>
                <a:sym typeface="Roboto"/>
              </a:rPr>
              <a:t>-END :</a:t>
            </a:r>
            <a:endParaRPr sz="1800">
              <a:solidFill>
                <a:srgbClr val="434343"/>
              </a:solidFill>
              <a:latin typeface="Roboto"/>
              <a:ea typeface="Roboto"/>
              <a:cs typeface="Roboto"/>
              <a:sym typeface="Roboto"/>
            </a:endParaRPr>
          </a:p>
          <a:p>
            <a:pPr indent="-342900" lvl="0" marL="457200" rtl="0" algn="l">
              <a:lnSpc>
                <a:spcPct val="115000"/>
              </a:lnSpc>
              <a:spcBef>
                <a:spcPts val="1200"/>
              </a:spcBef>
              <a:spcAft>
                <a:spcPts val="0"/>
              </a:spcAft>
              <a:buClr>
                <a:srgbClr val="434343"/>
              </a:buClr>
              <a:buSzPts val="1800"/>
              <a:buFont typeface="Roboto"/>
              <a:buChar char="-"/>
            </a:pPr>
            <a:r>
              <a:rPr lang="fr" sz="1800">
                <a:solidFill>
                  <a:srgbClr val="434343"/>
                </a:solidFill>
                <a:latin typeface="Roboto"/>
                <a:ea typeface="Roboto"/>
                <a:cs typeface="Roboto"/>
                <a:sym typeface="Roboto"/>
              </a:rPr>
              <a:t>Environnement Firebase :</a:t>
            </a:r>
            <a:endParaRPr sz="1800">
              <a:solidFill>
                <a:srgbClr val="434343"/>
              </a:solidFill>
              <a:latin typeface="Roboto"/>
              <a:ea typeface="Roboto"/>
              <a:cs typeface="Roboto"/>
              <a:sym typeface="Roboto"/>
            </a:endParaRPr>
          </a:p>
          <a:p>
            <a:pPr indent="-342900" lvl="1" marL="914400" rtl="0" algn="l">
              <a:lnSpc>
                <a:spcPct val="115000"/>
              </a:lnSpc>
              <a:spcBef>
                <a:spcPts val="0"/>
              </a:spcBef>
              <a:spcAft>
                <a:spcPts val="0"/>
              </a:spcAft>
              <a:buClr>
                <a:srgbClr val="434343"/>
              </a:buClr>
              <a:buSzPts val="1800"/>
              <a:buFont typeface="Roboto"/>
              <a:buChar char="-"/>
            </a:pPr>
            <a:r>
              <a:rPr lang="fr" sz="1800">
                <a:solidFill>
                  <a:srgbClr val="434343"/>
                </a:solidFill>
                <a:latin typeface="Roboto"/>
                <a:ea typeface="Roboto"/>
                <a:cs typeface="Roboto"/>
                <a:sym typeface="Roboto"/>
              </a:rPr>
              <a:t>Ici, nous </a:t>
            </a:r>
            <a:r>
              <a:rPr lang="fr" sz="1800">
                <a:solidFill>
                  <a:srgbClr val="434343"/>
                </a:solidFill>
                <a:latin typeface="Roboto"/>
                <a:ea typeface="Roboto"/>
                <a:cs typeface="Roboto"/>
                <a:sym typeface="Roboto"/>
              </a:rPr>
              <a:t>préconisons</a:t>
            </a:r>
            <a:r>
              <a:rPr lang="fr" sz="1800">
                <a:solidFill>
                  <a:srgbClr val="434343"/>
                </a:solidFill>
                <a:latin typeface="Roboto"/>
                <a:ea typeface="Roboto"/>
                <a:cs typeface="Roboto"/>
                <a:sym typeface="Roboto"/>
              </a:rPr>
              <a:t> d’utiliser Firebase afin d’avoir une gestion plus simple et efficace de l’application, qui fonctionne sans serveur grâce au Cloud.</a:t>
            </a:r>
            <a:endParaRPr sz="1800">
              <a:solidFill>
                <a:srgbClr val="434343"/>
              </a:solidFill>
              <a:latin typeface="Roboto"/>
              <a:ea typeface="Roboto"/>
              <a:cs typeface="Roboto"/>
              <a:sym typeface="Roboto"/>
            </a:endParaRPr>
          </a:p>
        </p:txBody>
      </p:sp>
      <p:sp>
        <p:nvSpPr>
          <p:cNvPr id="137" name="Google Shape;137;p20"/>
          <p:cNvSpPr txBox="1"/>
          <p:nvPr/>
        </p:nvSpPr>
        <p:spPr>
          <a:xfrm>
            <a:off x="7705800" y="0"/>
            <a:ext cx="1438200" cy="359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i="1" lang="fr" sz="1800">
                <a:solidFill>
                  <a:srgbClr val="D23369"/>
                </a:solidFill>
                <a:latin typeface="Roboto"/>
                <a:ea typeface="Roboto"/>
                <a:cs typeface="Roboto"/>
                <a:sym typeface="Roboto"/>
              </a:rPr>
              <a:t>Slide 2/5</a:t>
            </a:r>
            <a:endParaRPr b="1" i="1" sz="1800">
              <a:solidFill>
                <a:srgbClr val="D23369"/>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nvSpPr>
        <p:spPr>
          <a:xfrm>
            <a:off x="0" y="0"/>
            <a:ext cx="8520600" cy="6078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fr" sz="3000">
                <a:solidFill>
                  <a:srgbClr val="2A3990"/>
                </a:solidFill>
                <a:latin typeface="Roboto"/>
                <a:ea typeface="Roboto"/>
                <a:cs typeface="Roboto"/>
                <a:sym typeface="Roboto"/>
              </a:rPr>
              <a:t>Choix technologiques.</a:t>
            </a:r>
            <a:endParaRPr b="1" sz="3000">
              <a:solidFill>
                <a:srgbClr val="2A3990"/>
              </a:solidFill>
              <a:latin typeface="Roboto"/>
              <a:ea typeface="Roboto"/>
              <a:cs typeface="Roboto"/>
              <a:sym typeface="Roboto"/>
            </a:endParaRPr>
          </a:p>
        </p:txBody>
      </p:sp>
      <p:sp>
        <p:nvSpPr>
          <p:cNvPr id="143" name="Google Shape;143;p21"/>
          <p:cNvSpPr txBox="1"/>
          <p:nvPr/>
        </p:nvSpPr>
        <p:spPr>
          <a:xfrm>
            <a:off x="61987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fr" sz="1800">
                <a:solidFill>
                  <a:srgbClr val="434343"/>
                </a:solidFill>
                <a:latin typeface="Roboto"/>
                <a:ea typeface="Roboto"/>
                <a:cs typeface="Roboto"/>
                <a:sym typeface="Roboto"/>
              </a:rPr>
              <a:t>BACK-END :</a:t>
            </a:r>
            <a:endParaRPr sz="1800">
              <a:solidFill>
                <a:srgbClr val="434343"/>
              </a:solidFill>
              <a:latin typeface="Roboto"/>
              <a:ea typeface="Roboto"/>
              <a:cs typeface="Roboto"/>
              <a:sym typeface="Roboto"/>
            </a:endParaRPr>
          </a:p>
          <a:p>
            <a:pPr indent="-342900" lvl="0" marL="457200" rtl="0" algn="l">
              <a:lnSpc>
                <a:spcPct val="115000"/>
              </a:lnSpc>
              <a:spcBef>
                <a:spcPts val="1200"/>
              </a:spcBef>
              <a:spcAft>
                <a:spcPts val="0"/>
              </a:spcAft>
              <a:buClr>
                <a:srgbClr val="434343"/>
              </a:buClr>
              <a:buSzPts val="1800"/>
              <a:buFont typeface="Roboto"/>
              <a:buChar char="-"/>
            </a:pPr>
            <a:r>
              <a:rPr lang="fr" sz="1800">
                <a:solidFill>
                  <a:srgbClr val="434343"/>
                </a:solidFill>
                <a:latin typeface="Roboto"/>
                <a:ea typeface="Roboto"/>
                <a:cs typeface="Roboto"/>
                <a:sym typeface="Roboto"/>
              </a:rPr>
              <a:t>Firebase Authentification :</a:t>
            </a:r>
            <a:endParaRPr sz="1800">
              <a:solidFill>
                <a:srgbClr val="434343"/>
              </a:solidFill>
              <a:latin typeface="Roboto"/>
              <a:ea typeface="Roboto"/>
              <a:cs typeface="Roboto"/>
              <a:sym typeface="Roboto"/>
            </a:endParaRPr>
          </a:p>
          <a:p>
            <a:pPr indent="-342900" lvl="1" marL="914400" rtl="0" algn="l">
              <a:lnSpc>
                <a:spcPct val="115000"/>
              </a:lnSpc>
              <a:spcBef>
                <a:spcPts val="0"/>
              </a:spcBef>
              <a:spcAft>
                <a:spcPts val="0"/>
              </a:spcAft>
              <a:buClr>
                <a:srgbClr val="434343"/>
              </a:buClr>
              <a:buSzPts val="1800"/>
              <a:buFont typeface="Roboto"/>
              <a:buChar char="-"/>
            </a:pPr>
            <a:r>
              <a:rPr lang="fr" sz="1800">
                <a:solidFill>
                  <a:srgbClr val="434343"/>
                </a:solidFill>
                <a:latin typeface="Roboto"/>
                <a:ea typeface="Roboto"/>
                <a:cs typeface="Roboto"/>
                <a:sym typeface="Roboto"/>
              </a:rPr>
              <a:t>Concernant l’authentification des utilisateurs, l’utilisation de Firebase Authentification est préconisé. En effet, il permet aux applications de fournir des fonctionnalités d’authentification sécurisées, facilitant ainsi la gestion des utilisateurs, la protection des données et l’accès personnalisé, sans nécessiter une expertise technique approfondie.</a:t>
            </a:r>
            <a:endParaRPr sz="1800">
              <a:solidFill>
                <a:srgbClr val="434343"/>
              </a:solidFill>
              <a:latin typeface="Roboto"/>
              <a:ea typeface="Roboto"/>
              <a:cs typeface="Roboto"/>
              <a:sym typeface="Roboto"/>
            </a:endParaRPr>
          </a:p>
        </p:txBody>
      </p:sp>
      <p:sp>
        <p:nvSpPr>
          <p:cNvPr id="144" name="Google Shape;144;p21"/>
          <p:cNvSpPr txBox="1"/>
          <p:nvPr/>
        </p:nvSpPr>
        <p:spPr>
          <a:xfrm>
            <a:off x="7705800" y="0"/>
            <a:ext cx="1438200" cy="359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i="1" lang="fr" sz="1800">
                <a:solidFill>
                  <a:srgbClr val="D23369"/>
                </a:solidFill>
                <a:latin typeface="Roboto"/>
                <a:ea typeface="Roboto"/>
                <a:cs typeface="Roboto"/>
                <a:sym typeface="Roboto"/>
              </a:rPr>
              <a:t>Slide 3/5</a:t>
            </a:r>
            <a:endParaRPr b="1" i="1" sz="1800">
              <a:solidFill>
                <a:srgbClr val="D23369"/>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