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3472-BA81-496E-AF35-5CF51E644BC3}"/>
              </a:ext>
            </a:extLst>
          </p:cNvPr>
          <p:cNvSpPr>
            <a:spLocks noGrp="1"/>
          </p:cNvSpPr>
          <p:nvPr>
            <p:ph type="ctrTitle"/>
          </p:nvPr>
        </p:nvSpPr>
        <p:spPr/>
        <p:txBody>
          <a:bodyPr/>
          <a:lstStyle/>
          <a:p>
            <a:r>
              <a:rPr lang="en-US" dirty="0"/>
              <a:t>DSC 520 Winter Term 2021 Final Project</a:t>
            </a:r>
          </a:p>
        </p:txBody>
      </p:sp>
      <p:sp>
        <p:nvSpPr>
          <p:cNvPr id="3" name="Subtitle 2">
            <a:extLst>
              <a:ext uri="{FF2B5EF4-FFF2-40B4-BE49-F238E27FC236}">
                <a16:creationId xmlns:a16="http://schemas.microsoft.com/office/drawing/2014/main" id="{B6EF4FEA-A83A-45FC-B807-3ADA499ECE42}"/>
              </a:ext>
            </a:extLst>
          </p:cNvPr>
          <p:cNvSpPr>
            <a:spLocks noGrp="1"/>
          </p:cNvSpPr>
          <p:nvPr>
            <p:ph type="subTitle" idx="1"/>
          </p:nvPr>
        </p:nvSpPr>
        <p:spPr/>
        <p:txBody>
          <a:bodyPr/>
          <a:lstStyle/>
          <a:p>
            <a:r>
              <a:rPr lang="en-US" dirty="0"/>
              <a:t>Lucas Edmisten</a:t>
            </a:r>
          </a:p>
          <a:p>
            <a:r>
              <a:rPr lang="en-US" dirty="0"/>
              <a:t>March 7</a:t>
            </a:r>
            <a:r>
              <a:rPr lang="en-US" baseline="30000" dirty="0"/>
              <a:t>th</a:t>
            </a:r>
            <a:r>
              <a:rPr lang="en-US" dirty="0"/>
              <a:t>, 2021</a:t>
            </a:r>
          </a:p>
        </p:txBody>
      </p:sp>
    </p:spTree>
    <p:extLst>
      <p:ext uri="{BB962C8B-B14F-4D97-AF65-F5344CB8AC3E}">
        <p14:creationId xmlns:p14="http://schemas.microsoft.com/office/powerpoint/2010/main" val="250557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2C28-8CE0-4FD0-A7D0-C434C3A60F60}"/>
              </a:ext>
            </a:extLst>
          </p:cNvPr>
          <p:cNvSpPr>
            <a:spLocks noGrp="1"/>
          </p:cNvSpPr>
          <p:nvPr>
            <p:ph type="title"/>
          </p:nvPr>
        </p:nvSpPr>
        <p:spPr>
          <a:xfrm>
            <a:off x="1457327" y="210003"/>
            <a:ext cx="9601196" cy="1303867"/>
          </a:xfrm>
        </p:spPr>
        <p:txBody>
          <a:bodyPr/>
          <a:lstStyle/>
          <a:p>
            <a:r>
              <a:rPr lang="en-US" dirty="0"/>
              <a:t>Two Scatterplots </a:t>
            </a:r>
          </a:p>
        </p:txBody>
      </p:sp>
      <p:pic>
        <p:nvPicPr>
          <p:cNvPr id="5" name="Picture 4">
            <a:extLst>
              <a:ext uri="{FF2B5EF4-FFF2-40B4-BE49-F238E27FC236}">
                <a16:creationId xmlns:a16="http://schemas.microsoft.com/office/drawing/2014/main" id="{9EF2657C-E75B-496B-9073-7A68907265CA}"/>
              </a:ext>
            </a:extLst>
          </p:cNvPr>
          <p:cNvPicPr>
            <a:picLocks noChangeAspect="1"/>
          </p:cNvPicPr>
          <p:nvPr/>
        </p:nvPicPr>
        <p:blipFill>
          <a:blip r:embed="rId2"/>
          <a:stretch>
            <a:fillRect/>
          </a:stretch>
        </p:blipFill>
        <p:spPr>
          <a:xfrm>
            <a:off x="1257176" y="2677127"/>
            <a:ext cx="4838823" cy="3318936"/>
          </a:xfrm>
          <a:prstGeom prst="rect">
            <a:avLst/>
          </a:prstGeom>
        </p:spPr>
      </p:pic>
      <p:pic>
        <p:nvPicPr>
          <p:cNvPr id="7" name="Picture 6">
            <a:extLst>
              <a:ext uri="{FF2B5EF4-FFF2-40B4-BE49-F238E27FC236}">
                <a16:creationId xmlns:a16="http://schemas.microsoft.com/office/drawing/2014/main" id="{9704D2AE-3358-438D-8459-D8B57ED54E20}"/>
              </a:ext>
            </a:extLst>
          </p:cNvPr>
          <p:cNvPicPr>
            <a:picLocks noChangeAspect="1"/>
          </p:cNvPicPr>
          <p:nvPr/>
        </p:nvPicPr>
        <p:blipFill>
          <a:blip r:embed="rId3"/>
          <a:stretch>
            <a:fillRect/>
          </a:stretch>
        </p:blipFill>
        <p:spPr>
          <a:xfrm>
            <a:off x="6638803" y="2608888"/>
            <a:ext cx="4838822" cy="3387175"/>
          </a:xfrm>
          <a:prstGeom prst="rect">
            <a:avLst/>
          </a:prstGeom>
        </p:spPr>
      </p:pic>
      <p:sp>
        <p:nvSpPr>
          <p:cNvPr id="8" name="TextBox 7">
            <a:extLst>
              <a:ext uri="{FF2B5EF4-FFF2-40B4-BE49-F238E27FC236}">
                <a16:creationId xmlns:a16="http://schemas.microsoft.com/office/drawing/2014/main" id="{8A278270-40B4-4BD5-8A23-0B0968137A66}"/>
              </a:ext>
            </a:extLst>
          </p:cNvPr>
          <p:cNvSpPr txBox="1"/>
          <p:nvPr/>
        </p:nvSpPr>
        <p:spPr>
          <a:xfrm>
            <a:off x="704726" y="1139702"/>
            <a:ext cx="10772899" cy="1200329"/>
          </a:xfrm>
          <a:prstGeom prst="rect">
            <a:avLst/>
          </a:prstGeom>
          <a:noFill/>
        </p:spPr>
        <p:txBody>
          <a:bodyPr wrap="square" rtlCol="0">
            <a:spAutoFit/>
          </a:bodyPr>
          <a:lstStyle/>
          <a:p>
            <a:r>
              <a:rPr lang="en-US" dirty="0"/>
              <a:t>These scatter plots show 40-yard dash time vs fantasy value and the </a:t>
            </a:r>
            <a:r>
              <a:rPr lang="en-US" dirty="0" err="1"/>
              <a:t>Wonderlic</a:t>
            </a:r>
            <a:r>
              <a:rPr lang="en-US" dirty="0"/>
              <a:t> (IQ) score vs Fantasy Value</a:t>
            </a:r>
          </a:p>
          <a:p>
            <a:pPr marL="285750" indent="-285750">
              <a:buFontTx/>
              <a:buChar char="-"/>
            </a:pPr>
            <a:r>
              <a:rPr lang="en-US" dirty="0"/>
              <a:t>The 40-yard dash is where I was hoping to see a trend, but I don’t not think we can really make much from it.</a:t>
            </a:r>
          </a:p>
          <a:p>
            <a:pPr marL="285750" indent="-285750">
              <a:buFontTx/>
              <a:buChar char="-"/>
            </a:pPr>
            <a:r>
              <a:rPr lang="en-US" dirty="0"/>
              <a:t>The </a:t>
            </a:r>
            <a:r>
              <a:rPr lang="en-US" dirty="0" err="1"/>
              <a:t>Wonderlic</a:t>
            </a:r>
            <a:r>
              <a:rPr lang="en-US" dirty="0"/>
              <a:t> doesn’t really show a much correlation with fantasy value either. There is a small positive linear trend but not enough to do much. It does appear that almost all players fit between a 10 and 40 on the </a:t>
            </a:r>
            <a:r>
              <a:rPr lang="en-US" dirty="0" err="1"/>
              <a:t>Wonderlic</a:t>
            </a:r>
            <a:r>
              <a:rPr lang="en-US" dirty="0"/>
              <a:t> score. </a:t>
            </a:r>
          </a:p>
        </p:txBody>
      </p:sp>
      <p:sp>
        <p:nvSpPr>
          <p:cNvPr id="9" name="TextBox 8">
            <a:extLst>
              <a:ext uri="{FF2B5EF4-FFF2-40B4-BE49-F238E27FC236}">
                <a16:creationId xmlns:a16="http://schemas.microsoft.com/office/drawing/2014/main" id="{68E35E38-11BA-4C29-8150-87D0A5482989}"/>
              </a:ext>
            </a:extLst>
          </p:cNvPr>
          <p:cNvSpPr txBox="1"/>
          <p:nvPr/>
        </p:nvSpPr>
        <p:spPr>
          <a:xfrm rot="16200000">
            <a:off x="5544270" y="3932201"/>
            <a:ext cx="1648528" cy="369332"/>
          </a:xfrm>
          <a:prstGeom prst="rect">
            <a:avLst/>
          </a:prstGeom>
          <a:noFill/>
        </p:spPr>
        <p:txBody>
          <a:bodyPr wrap="none" rtlCol="0">
            <a:spAutoFit/>
          </a:bodyPr>
          <a:lstStyle/>
          <a:p>
            <a:r>
              <a:rPr lang="en-US" dirty="0" err="1"/>
              <a:t>Wonderlic</a:t>
            </a:r>
            <a:r>
              <a:rPr lang="en-US" dirty="0"/>
              <a:t> Score</a:t>
            </a:r>
          </a:p>
        </p:txBody>
      </p:sp>
      <p:sp>
        <p:nvSpPr>
          <p:cNvPr id="10" name="TextBox 9">
            <a:extLst>
              <a:ext uri="{FF2B5EF4-FFF2-40B4-BE49-F238E27FC236}">
                <a16:creationId xmlns:a16="http://schemas.microsoft.com/office/drawing/2014/main" id="{6D111019-9DDC-4597-8E50-9103E0D184B7}"/>
              </a:ext>
            </a:extLst>
          </p:cNvPr>
          <p:cNvSpPr txBox="1"/>
          <p:nvPr/>
        </p:nvSpPr>
        <p:spPr>
          <a:xfrm>
            <a:off x="7886700" y="2863917"/>
            <a:ext cx="2699970" cy="369332"/>
          </a:xfrm>
          <a:prstGeom prst="rect">
            <a:avLst/>
          </a:prstGeom>
          <a:noFill/>
        </p:spPr>
        <p:txBody>
          <a:bodyPr wrap="none" rtlCol="0">
            <a:spAutoFit/>
          </a:bodyPr>
          <a:lstStyle/>
          <a:p>
            <a:r>
              <a:rPr lang="en-US" dirty="0" err="1"/>
              <a:t>Wonderlic</a:t>
            </a:r>
            <a:r>
              <a:rPr lang="en-US" dirty="0"/>
              <a:t> vs Fantasy Points</a:t>
            </a:r>
          </a:p>
        </p:txBody>
      </p:sp>
      <p:sp>
        <p:nvSpPr>
          <p:cNvPr id="12" name="TextBox 11">
            <a:extLst>
              <a:ext uri="{FF2B5EF4-FFF2-40B4-BE49-F238E27FC236}">
                <a16:creationId xmlns:a16="http://schemas.microsoft.com/office/drawing/2014/main" id="{35A1C040-E8A9-41B8-98B8-25933139A63C}"/>
              </a:ext>
            </a:extLst>
          </p:cNvPr>
          <p:cNvSpPr txBox="1"/>
          <p:nvPr/>
        </p:nvSpPr>
        <p:spPr>
          <a:xfrm>
            <a:off x="8582728" y="5946886"/>
            <a:ext cx="1481368" cy="369332"/>
          </a:xfrm>
          <a:prstGeom prst="rect">
            <a:avLst/>
          </a:prstGeom>
          <a:noFill/>
        </p:spPr>
        <p:txBody>
          <a:bodyPr wrap="none" rtlCol="0">
            <a:spAutoFit/>
          </a:bodyPr>
          <a:lstStyle/>
          <a:p>
            <a:r>
              <a:rPr lang="en-US" dirty="0"/>
              <a:t>Fantasy Points</a:t>
            </a:r>
          </a:p>
        </p:txBody>
      </p:sp>
      <p:sp>
        <p:nvSpPr>
          <p:cNvPr id="13" name="TextBox 12">
            <a:extLst>
              <a:ext uri="{FF2B5EF4-FFF2-40B4-BE49-F238E27FC236}">
                <a16:creationId xmlns:a16="http://schemas.microsoft.com/office/drawing/2014/main" id="{28D50328-FED9-41CD-8004-6804764C5DAD}"/>
              </a:ext>
            </a:extLst>
          </p:cNvPr>
          <p:cNvSpPr txBox="1"/>
          <p:nvPr/>
        </p:nvSpPr>
        <p:spPr>
          <a:xfrm rot="16200000">
            <a:off x="71312" y="3734871"/>
            <a:ext cx="1895475" cy="369332"/>
          </a:xfrm>
          <a:prstGeom prst="rect">
            <a:avLst/>
          </a:prstGeom>
          <a:noFill/>
        </p:spPr>
        <p:txBody>
          <a:bodyPr wrap="square" rtlCol="0">
            <a:spAutoFit/>
          </a:bodyPr>
          <a:lstStyle/>
          <a:p>
            <a:r>
              <a:rPr lang="en-US" dirty="0"/>
              <a:t>Forty Yard Dash</a:t>
            </a:r>
          </a:p>
        </p:txBody>
      </p:sp>
      <p:sp>
        <p:nvSpPr>
          <p:cNvPr id="14" name="TextBox 13">
            <a:extLst>
              <a:ext uri="{FF2B5EF4-FFF2-40B4-BE49-F238E27FC236}">
                <a16:creationId xmlns:a16="http://schemas.microsoft.com/office/drawing/2014/main" id="{0F89783C-69FF-4814-B10D-65ED4387CFEF}"/>
              </a:ext>
            </a:extLst>
          </p:cNvPr>
          <p:cNvSpPr txBox="1"/>
          <p:nvPr/>
        </p:nvSpPr>
        <p:spPr>
          <a:xfrm>
            <a:off x="3105150" y="5963827"/>
            <a:ext cx="1481368" cy="369332"/>
          </a:xfrm>
          <a:prstGeom prst="rect">
            <a:avLst/>
          </a:prstGeom>
          <a:noFill/>
        </p:spPr>
        <p:txBody>
          <a:bodyPr wrap="none" rtlCol="0">
            <a:spAutoFit/>
          </a:bodyPr>
          <a:lstStyle/>
          <a:p>
            <a:r>
              <a:rPr lang="en-US" dirty="0"/>
              <a:t>Fantasy Points</a:t>
            </a:r>
          </a:p>
        </p:txBody>
      </p:sp>
      <p:sp>
        <p:nvSpPr>
          <p:cNvPr id="15" name="TextBox 14">
            <a:extLst>
              <a:ext uri="{FF2B5EF4-FFF2-40B4-BE49-F238E27FC236}">
                <a16:creationId xmlns:a16="http://schemas.microsoft.com/office/drawing/2014/main" id="{309A1D70-EFE9-4062-81FA-E17691691A07}"/>
              </a:ext>
            </a:extLst>
          </p:cNvPr>
          <p:cNvSpPr txBox="1"/>
          <p:nvPr/>
        </p:nvSpPr>
        <p:spPr>
          <a:xfrm>
            <a:off x="2080280" y="2962273"/>
            <a:ext cx="3287118" cy="369332"/>
          </a:xfrm>
          <a:prstGeom prst="rect">
            <a:avLst/>
          </a:prstGeom>
          <a:noFill/>
        </p:spPr>
        <p:txBody>
          <a:bodyPr wrap="none" rtlCol="0">
            <a:spAutoFit/>
          </a:bodyPr>
          <a:lstStyle/>
          <a:p>
            <a:r>
              <a:rPr lang="en-US" dirty="0"/>
              <a:t>Forty Yard Dash vs Fantasy Points</a:t>
            </a:r>
          </a:p>
        </p:txBody>
      </p:sp>
    </p:spTree>
    <p:extLst>
      <p:ext uri="{BB962C8B-B14F-4D97-AF65-F5344CB8AC3E}">
        <p14:creationId xmlns:p14="http://schemas.microsoft.com/office/powerpoint/2010/main" val="308128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F416147-1910-45BB-A99E-72BA20F508D8}"/>
              </a:ext>
            </a:extLst>
          </p:cNvPr>
          <p:cNvSpPr>
            <a:spLocks noGrp="1"/>
          </p:cNvSpPr>
          <p:nvPr>
            <p:ph type="title"/>
          </p:nvPr>
        </p:nvSpPr>
        <p:spPr>
          <a:xfrm>
            <a:off x="6950714" y="721053"/>
            <a:ext cx="4486272" cy="1678185"/>
          </a:xfrm>
        </p:spPr>
        <p:txBody>
          <a:bodyPr>
            <a:normAutofit/>
          </a:bodyPr>
          <a:lstStyle/>
          <a:p>
            <a:r>
              <a:rPr lang="en-US" sz="2800" dirty="0"/>
              <a:t>Hypothesis Testing – There is correlation in Age and Fantasy Value.</a:t>
            </a:r>
          </a:p>
        </p:txBody>
      </p:sp>
      <p:sp>
        <p:nvSpPr>
          <p:cNvPr id="18" name="Rectangle 17">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3D4CCBF-419B-467F-B616-A697D0E742CB}"/>
              </a:ext>
            </a:extLst>
          </p:cNvPr>
          <p:cNvPicPr>
            <a:picLocks noChangeAspect="1"/>
          </p:cNvPicPr>
          <p:nvPr/>
        </p:nvPicPr>
        <p:blipFill rotWithShape="1">
          <a:blip r:embed="rId5"/>
          <a:srcRect r="5261" b="2"/>
          <a:stretch/>
        </p:blipFill>
        <p:spPr>
          <a:xfrm>
            <a:off x="1412683" y="1410208"/>
            <a:ext cx="5278777" cy="3858780"/>
          </a:xfrm>
          <a:prstGeom prst="rect">
            <a:avLst/>
          </a:prstGeom>
        </p:spPr>
      </p:pic>
      <p:cxnSp>
        <p:nvCxnSpPr>
          <p:cNvPr id="20" name="Straight Connector 19">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DB9525E-58CC-44CB-8775-D42E4C771E1A}"/>
              </a:ext>
            </a:extLst>
          </p:cNvPr>
          <p:cNvSpPr>
            <a:spLocks noGrp="1"/>
          </p:cNvSpPr>
          <p:nvPr>
            <p:ph idx="1"/>
          </p:nvPr>
        </p:nvSpPr>
        <p:spPr>
          <a:xfrm>
            <a:off x="7106864" y="3013732"/>
            <a:ext cx="4362445" cy="3858780"/>
          </a:xfrm>
        </p:spPr>
        <p:txBody>
          <a:bodyPr>
            <a:normAutofit/>
          </a:bodyPr>
          <a:lstStyle/>
          <a:p>
            <a:pPr marL="0" indent="0">
              <a:buNone/>
            </a:pPr>
            <a:r>
              <a:rPr lang="en-US" sz="1400" dirty="0"/>
              <a:t>Here based on our p-values for the hypothesis and null hypothesis we can accept this data a</a:t>
            </a:r>
          </a:p>
          <a:p>
            <a:pPr marL="0" indent="0">
              <a:buNone/>
            </a:pPr>
            <a:r>
              <a:rPr lang="en-US" sz="1400" dirty="0"/>
              <a:t>0.0 = Permutation test to compute the p-value of an observed difference in means, we can assume that there is no difference between the groups and generate simulated results by shuffling the data.</a:t>
            </a:r>
          </a:p>
          <a:p>
            <a:pPr marL="0" indent="0">
              <a:buNone/>
            </a:pPr>
            <a:r>
              <a:rPr lang="en-US" sz="1400" dirty="0"/>
              <a:t>1.0 = p-value for the null hypothesis and its significance.  </a:t>
            </a:r>
          </a:p>
          <a:p>
            <a:pPr marL="0" indent="0">
              <a:buNone/>
            </a:pPr>
            <a:endParaRPr lang="en-US" sz="1400" dirty="0"/>
          </a:p>
          <a:p>
            <a:pPr marL="0" indent="0">
              <a:buNone/>
            </a:pPr>
            <a:endParaRPr lang="en-US" sz="1400" dirty="0"/>
          </a:p>
        </p:txBody>
      </p:sp>
      <p:sp>
        <p:nvSpPr>
          <p:cNvPr id="6" name="TextBox 5">
            <a:extLst>
              <a:ext uri="{FF2B5EF4-FFF2-40B4-BE49-F238E27FC236}">
                <a16:creationId xmlns:a16="http://schemas.microsoft.com/office/drawing/2014/main" id="{9E0A6C9B-5225-47A9-B535-B7DEE3816F8E}"/>
              </a:ext>
            </a:extLst>
          </p:cNvPr>
          <p:cNvSpPr txBox="1"/>
          <p:nvPr/>
        </p:nvSpPr>
        <p:spPr>
          <a:xfrm>
            <a:off x="1622473" y="1090414"/>
            <a:ext cx="5308248" cy="369332"/>
          </a:xfrm>
          <a:prstGeom prst="rect">
            <a:avLst/>
          </a:prstGeom>
          <a:noFill/>
        </p:spPr>
        <p:txBody>
          <a:bodyPr wrap="none" rtlCol="0">
            <a:spAutoFit/>
          </a:bodyPr>
          <a:lstStyle/>
          <a:p>
            <a:r>
              <a:rPr lang="en-US" dirty="0"/>
              <a:t>Distribution of the Test Statistic – Fantasy Values vs Age</a:t>
            </a:r>
          </a:p>
        </p:txBody>
      </p:sp>
    </p:spTree>
    <p:extLst>
      <p:ext uri="{BB962C8B-B14F-4D97-AF65-F5344CB8AC3E}">
        <p14:creationId xmlns:p14="http://schemas.microsoft.com/office/powerpoint/2010/main" val="398461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E1B0-7B9C-4658-BF28-1F0D191F749E}"/>
              </a:ext>
            </a:extLst>
          </p:cNvPr>
          <p:cNvSpPr>
            <a:spLocks noGrp="1"/>
          </p:cNvSpPr>
          <p:nvPr>
            <p:ph type="title"/>
          </p:nvPr>
        </p:nvSpPr>
        <p:spPr/>
        <p:txBody>
          <a:bodyPr/>
          <a:lstStyle/>
          <a:p>
            <a:r>
              <a:rPr lang="en-US" dirty="0"/>
              <a:t>Overview of Data and Project</a:t>
            </a:r>
          </a:p>
        </p:txBody>
      </p:sp>
      <p:sp>
        <p:nvSpPr>
          <p:cNvPr id="3" name="Content Placeholder 2">
            <a:extLst>
              <a:ext uri="{FF2B5EF4-FFF2-40B4-BE49-F238E27FC236}">
                <a16:creationId xmlns:a16="http://schemas.microsoft.com/office/drawing/2014/main" id="{8B07917B-1B7F-4AE2-A706-E297B23FFCB3}"/>
              </a:ext>
            </a:extLst>
          </p:cNvPr>
          <p:cNvSpPr>
            <a:spLocks noGrp="1"/>
          </p:cNvSpPr>
          <p:nvPr>
            <p:ph idx="1"/>
          </p:nvPr>
        </p:nvSpPr>
        <p:spPr/>
        <p:txBody>
          <a:bodyPr>
            <a:normAutofit/>
          </a:bodyPr>
          <a:lstStyle/>
          <a:p>
            <a:pPr marL="0" marR="0" algn="l">
              <a:spcBef>
                <a:spcPts val="0"/>
              </a:spcBef>
              <a:spcAft>
                <a:spcPts val="800"/>
              </a:spcAft>
            </a:pPr>
            <a:r>
              <a:rPr lang="en-US" sz="1800" b="0" i="0" dirty="0">
                <a:solidFill>
                  <a:srgbClr val="000000"/>
                </a:solidFill>
                <a:effectLst/>
                <a:latin typeface="Calibri" panose="020F0502020204030204" pitchFamily="34" charset="0"/>
              </a:rPr>
              <a:t>I want to look deep into NFL players to find out what makes a player the most valuable. It is tough to decide what makes a player better than another player. There are the general stats you see and then a lot of it is based off the viewers perception.</a:t>
            </a:r>
          </a:p>
          <a:p>
            <a:pPr marL="0" marR="0" algn="l">
              <a:spcBef>
                <a:spcPts val="0"/>
              </a:spcBef>
              <a:spcAft>
                <a:spcPts val="800"/>
              </a:spcAft>
            </a:pPr>
            <a:r>
              <a:rPr lang="en-US" sz="1800" b="0" i="0" dirty="0">
                <a:solidFill>
                  <a:srgbClr val="000000"/>
                </a:solidFill>
                <a:effectLst/>
                <a:latin typeface="Calibri" panose="020F0502020204030204" pitchFamily="34" charset="0"/>
              </a:rPr>
              <a:t>Each player has a given score that ranks them on their production called there “Fantasy Value”. My goal is to find out if there is data that will correlate closely with a player’s “Fantasy Value”. A correlation in data could lead to being able to predict which players may provide more value in the years to come. I will look at information like Age, Height, Forty Yard Dash, IQ Test, how many games they won in college, etc...</a:t>
            </a:r>
          </a:p>
        </p:txBody>
      </p:sp>
    </p:spTree>
    <p:extLst>
      <p:ext uri="{BB962C8B-B14F-4D97-AF65-F5344CB8AC3E}">
        <p14:creationId xmlns:p14="http://schemas.microsoft.com/office/powerpoint/2010/main" val="63974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53BE-BAC9-4BE9-81B3-D192D93409DE}"/>
              </a:ext>
            </a:extLst>
          </p:cNvPr>
          <p:cNvSpPr>
            <a:spLocks noGrp="1"/>
          </p:cNvSpPr>
          <p:nvPr>
            <p:ph type="title"/>
          </p:nvPr>
        </p:nvSpPr>
        <p:spPr/>
        <p:txBody>
          <a:bodyPr/>
          <a:lstStyle/>
          <a:p>
            <a:r>
              <a:rPr lang="en-US" dirty="0"/>
              <a:t>Primary Goal</a:t>
            </a:r>
          </a:p>
        </p:txBody>
      </p:sp>
      <p:sp>
        <p:nvSpPr>
          <p:cNvPr id="3" name="Content Placeholder 2">
            <a:extLst>
              <a:ext uri="{FF2B5EF4-FFF2-40B4-BE49-F238E27FC236}">
                <a16:creationId xmlns:a16="http://schemas.microsoft.com/office/drawing/2014/main" id="{5170FEE4-087F-4C4F-A77E-01AB9B246A49}"/>
              </a:ext>
            </a:extLst>
          </p:cNvPr>
          <p:cNvSpPr>
            <a:spLocks noGrp="1"/>
          </p:cNvSpPr>
          <p:nvPr>
            <p:ph idx="1"/>
          </p:nvPr>
        </p:nvSpPr>
        <p:spPr>
          <a:xfrm>
            <a:off x="1295401" y="2556932"/>
            <a:ext cx="9601196" cy="1588940"/>
          </a:xfrm>
        </p:spPr>
        <p:txBody>
          <a:bodyPr/>
          <a:lstStyle/>
          <a:p>
            <a:pPr marL="0" marR="0" algn="l">
              <a:spcBef>
                <a:spcPts val="0"/>
              </a:spcBef>
              <a:spcAft>
                <a:spcPts val="800"/>
              </a:spcAft>
            </a:pPr>
            <a:r>
              <a:rPr lang="en-US" sz="2400" b="0" i="0" dirty="0">
                <a:solidFill>
                  <a:srgbClr val="000000"/>
                </a:solidFill>
                <a:effectLst/>
                <a:latin typeface="Calibri" panose="020F0502020204030204" pitchFamily="34" charset="0"/>
              </a:rPr>
              <a:t>My Main Research Questions will be –</a:t>
            </a:r>
          </a:p>
          <a:p>
            <a:pPr marL="0" marR="0" algn="l">
              <a:spcBef>
                <a:spcPts val="0"/>
              </a:spcBef>
              <a:spcAft>
                <a:spcPts val="800"/>
              </a:spcAft>
            </a:pPr>
            <a:r>
              <a:rPr lang="en-US" sz="2400" b="0" i="0" dirty="0">
                <a:solidFill>
                  <a:srgbClr val="000000"/>
                </a:solidFill>
                <a:effectLst/>
                <a:latin typeface="Calibri" panose="020F0502020204030204" pitchFamily="34" charset="0"/>
              </a:rPr>
              <a:t>Is there any relations to specific variables that show a player to have a higher likelihood of having increased “Fantasy Value”?</a:t>
            </a:r>
          </a:p>
          <a:p>
            <a:endParaRPr lang="en-US" dirty="0"/>
          </a:p>
        </p:txBody>
      </p:sp>
      <p:pic>
        <p:nvPicPr>
          <p:cNvPr id="1026" name="Picture 2" descr="How to Enjoy Fantasy Football Without Being the Absolute Worst | by Brian  Bockelman | Medium">
            <a:extLst>
              <a:ext uri="{FF2B5EF4-FFF2-40B4-BE49-F238E27FC236}">
                <a16:creationId xmlns:a16="http://schemas.microsoft.com/office/drawing/2014/main" id="{87F99316-4179-44FF-99B4-83543F116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44" y="4019087"/>
            <a:ext cx="5347131" cy="2581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7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8733-7781-489B-83CC-2E58F42CCEC7}"/>
              </a:ext>
            </a:extLst>
          </p:cNvPr>
          <p:cNvSpPr>
            <a:spLocks noGrp="1"/>
          </p:cNvSpPr>
          <p:nvPr>
            <p:ph type="title"/>
          </p:nvPr>
        </p:nvSpPr>
        <p:spPr>
          <a:xfrm>
            <a:off x="1295402" y="331164"/>
            <a:ext cx="9601196" cy="1303867"/>
          </a:xfrm>
        </p:spPr>
        <p:txBody>
          <a:bodyPr/>
          <a:lstStyle/>
          <a:p>
            <a:r>
              <a:rPr lang="en-US" dirty="0"/>
              <a:t>5 Variables and their Histogram</a:t>
            </a:r>
          </a:p>
        </p:txBody>
      </p:sp>
      <p:pic>
        <p:nvPicPr>
          <p:cNvPr id="5" name="Content Placeholder 4">
            <a:extLst>
              <a:ext uri="{FF2B5EF4-FFF2-40B4-BE49-F238E27FC236}">
                <a16:creationId xmlns:a16="http://schemas.microsoft.com/office/drawing/2014/main" id="{9BA8794E-413B-48FC-BDC7-32FD85B5323A}"/>
              </a:ext>
            </a:extLst>
          </p:cNvPr>
          <p:cNvPicPr>
            <a:picLocks noGrp="1" noChangeAspect="1"/>
          </p:cNvPicPr>
          <p:nvPr>
            <p:ph idx="1"/>
          </p:nvPr>
        </p:nvPicPr>
        <p:blipFill>
          <a:blip r:embed="rId2"/>
          <a:stretch>
            <a:fillRect/>
          </a:stretch>
        </p:blipFill>
        <p:spPr>
          <a:xfrm>
            <a:off x="762002" y="2811463"/>
            <a:ext cx="4476748" cy="3910246"/>
          </a:xfrm>
        </p:spPr>
      </p:pic>
      <p:pic>
        <p:nvPicPr>
          <p:cNvPr id="7" name="Picture 6">
            <a:extLst>
              <a:ext uri="{FF2B5EF4-FFF2-40B4-BE49-F238E27FC236}">
                <a16:creationId xmlns:a16="http://schemas.microsoft.com/office/drawing/2014/main" id="{956575C2-F606-4C69-AEDE-168BF97C7E96}"/>
              </a:ext>
            </a:extLst>
          </p:cNvPr>
          <p:cNvPicPr>
            <a:picLocks noChangeAspect="1"/>
          </p:cNvPicPr>
          <p:nvPr/>
        </p:nvPicPr>
        <p:blipFill>
          <a:blip r:embed="rId3"/>
          <a:stretch>
            <a:fillRect/>
          </a:stretch>
        </p:blipFill>
        <p:spPr>
          <a:xfrm>
            <a:off x="5238750" y="2203475"/>
            <a:ext cx="6412580" cy="4148138"/>
          </a:xfrm>
          <a:prstGeom prst="rect">
            <a:avLst/>
          </a:prstGeom>
        </p:spPr>
      </p:pic>
      <p:sp>
        <p:nvSpPr>
          <p:cNvPr id="8" name="TextBox 7">
            <a:extLst>
              <a:ext uri="{FF2B5EF4-FFF2-40B4-BE49-F238E27FC236}">
                <a16:creationId xmlns:a16="http://schemas.microsoft.com/office/drawing/2014/main" id="{9869DBFC-D5BD-4063-BE85-BD6C9BBFE543}"/>
              </a:ext>
            </a:extLst>
          </p:cNvPr>
          <p:cNvSpPr txBox="1"/>
          <p:nvPr/>
        </p:nvSpPr>
        <p:spPr>
          <a:xfrm>
            <a:off x="6638925" y="3162299"/>
            <a:ext cx="2800350" cy="369332"/>
          </a:xfrm>
          <a:prstGeom prst="rect">
            <a:avLst/>
          </a:prstGeom>
          <a:noFill/>
        </p:spPr>
        <p:txBody>
          <a:bodyPr wrap="square" rtlCol="0">
            <a:spAutoFit/>
          </a:bodyPr>
          <a:lstStyle/>
          <a:p>
            <a:r>
              <a:rPr lang="en-US" dirty="0"/>
              <a:t>Number of Wins in College</a:t>
            </a:r>
          </a:p>
        </p:txBody>
      </p:sp>
      <p:sp>
        <p:nvSpPr>
          <p:cNvPr id="11" name="TextBox 10">
            <a:extLst>
              <a:ext uri="{FF2B5EF4-FFF2-40B4-BE49-F238E27FC236}">
                <a16:creationId xmlns:a16="http://schemas.microsoft.com/office/drawing/2014/main" id="{006C64CA-0B0C-4226-A224-F77B64552390}"/>
              </a:ext>
            </a:extLst>
          </p:cNvPr>
          <p:cNvSpPr txBox="1"/>
          <p:nvPr/>
        </p:nvSpPr>
        <p:spPr>
          <a:xfrm>
            <a:off x="7714695" y="6351613"/>
            <a:ext cx="3062796" cy="369332"/>
          </a:xfrm>
          <a:prstGeom prst="rect">
            <a:avLst/>
          </a:prstGeom>
          <a:noFill/>
        </p:spPr>
        <p:txBody>
          <a:bodyPr wrap="square" rtlCol="0">
            <a:spAutoFit/>
          </a:bodyPr>
          <a:lstStyle/>
          <a:p>
            <a:r>
              <a:rPr lang="en-US" dirty="0"/>
              <a:t>College Wins</a:t>
            </a:r>
          </a:p>
        </p:txBody>
      </p:sp>
      <p:sp>
        <p:nvSpPr>
          <p:cNvPr id="12" name="TextBox 11">
            <a:extLst>
              <a:ext uri="{FF2B5EF4-FFF2-40B4-BE49-F238E27FC236}">
                <a16:creationId xmlns:a16="http://schemas.microsoft.com/office/drawing/2014/main" id="{6E6CE1DE-6A26-44EF-BA9E-C159AACD96D4}"/>
              </a:ext>
            </a:extLst>
          </p:cNvPr>
          <p:cNvSpPr txBox="1"/>
          <p:nvPr/>
        </p:nvSpPr>
        <p:spPr>
          <a:xfrm>
            <a:off x="834500" y="1278384"/>
            <a:ext cx="10688715" cy="923330"/>
          </a:xfrm>
          <a:prstGeom prst="rect">
            <a:avLst/>
          </a:prstGeom>
          <a:noFill/>
        </p:spPr>
        <p:txBody>
          <a:bodyPr wrap="square" rtlCol="0">
            <a:spAutoFit/>
          </a:bodyPr>
          <a:lstStyle/>
          <a:p>
            <a:r>
              <a:rPr lang="en-US" dirty="0"/>
              <a:t>From this data we see a couple different things. Most players come from one of 4 colleges. The main one being the SEC.</a:t>
            </a:r>
          </a:p>
          <a:p>
            <a:r>
              <a:rPr lang="en-US" dirty="0"/>
              <a:t>The number of College wins per players seems to be normal with some right alignment. </a:t>
            </a:r>
          </a:p>
        </p:txBody>
      </p:sp>
    </p:spTree>
    <p:extLst>
      <p:ext uri="{BB962C8B-B14F-4D97-AF65-F5344CB8AC3E}">
        <p14:creationId xmlns:p14="http://schemas.microsoft.com/office/powerpoint/2010/main" val="38111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2683-5DAA-4924-8ED1-D508FAD0F5C9}"/>
              </a:ext>
            </a:extLst>
          </p:cNvPr>
          <p:cNvSpPr>
            <a:spLocks noGrp="1"/>
          </p:cNvSpPr>
          <p:nvPr>
            <p:ph type="title"/>
          </p:nvPr>
        </p:nvSpPr>
        <p:spPr>
          <a:xfrm>
            <a:off x="1188870" y="289674"/>
            <a:ext cx="9601196" cy="1303867"/>
          </a:xfrm>
        </p:spPr>
        <p:txBody>
          <a:bodyPr/>
          <a:lstStyle/>
          <a:p>
            <a:r>
              <a:rPr lang="en-US" dirty="0"/>
              <a:t>5 Variables and their Histogram</a:t>
            </a:r>
          </a:p>
        </p:txBody>
      </p:sp>
      <p:sp>
        <p:nvSpPr>
          <p:cNvPr id="3" name="Content Placeholder 2">
            <a:extLst>
              <a:ext uri="{FF2B5EF4-FFF2-40B4-BE49-F238E27FC236}">
                <a16:creationId xmlns:a16="http://schemas.microsoft.com/office/drawing/2014/main" id="{95055591-B528-4413-8646-D51910753A80}"/>
              </a:ext>
            </a:extLst>
          </p:cNvPr>
          <p:cNvSpPr>
            <a:spLocks noGrp="1"/>
          </p:cNvSpPr>
          <p:nvPr>
            <p:ph idx="1"/>
          </p:nvPr>
        </p:nvSpPr>
        <p:spPr>
          <a:xfrm>
            <a:off x="2617158" y="5808134"/>
            <a:ext cx="1173792" cy="390525"/>
          </a:xfrm>
        </p:spPr>
        <p:txBody>
          <a:bodyPr>
            <a:normAutofit fontScale="92500" lnSpcReduction="20000"/>
          </a:bodyPr>
          <a:lstStyle/>
          <a:p>
            <a:pPr marL="0" indent="0">
              <a:buNone/>
            </a:pPr>
            <a:r>
              <a:rPr lang="en-US" dirty="0"/>
              <a:t>Age</a:t>
            </a:r>
          </a:p>
        </p:txBody>
      </p:sp>
      <p:pic>
        <p:nvPicPr>
          <p:cNvPr id="5" name="Picture 4">
            <a:extLst>
              <a:ext uri="{FF2B5EF4-FFF2-40B4-BE49-F238E27FC236}">
                <a16:creationId xmlns:a16="http://schemas.microsoft.com/office/drawing/2014/main" id="{D05931C4-9E71-4E0F-8909-50C3D347356E}"/>
              </a:ext>
            </a:extLst>
          </p:cNvPr>
          <p:cNvPicPr>
            <a:picLocks noChangeAspect="1"/>
          </p:cNvPicPr>
          <p:nvPr/>
        </p:nvPicPr>
        <p:blipFill>
          <a:blip r:embed="rId2"/>
          <a:stretch>
            <a:fillRect/>
          </a:stretch>
        </p:blipFill>
        <p:spPr>
          <a:xfrm>
            <a:off x="815834" y="2489199"/>
            <a:ext cx="5173634" cy="3318935"/>
          </a:xfrm>
          <a:prstGeom prst="rect">
            <a:avLst/>
          </a:prstGeom>
        </p:spPr>
      </p:pic>
      <p:sp>
        <p:nvSpPr>
          <p:cNvPr id="6" name="TextBox 5">
            <a:extLst>
              <a:ext uri="{FF2B5EF4-FFF2-40B4-BE49-F238E27FC236}">
                <a16:creationId xmlns:a16="http://schemas.microsoft.com/office/drawing/2014/main" id="{70C68971-E1C4-4438-9429-D53411C373B1}"/>
              </a:ext>
            </a:extLst>
          </p:cNvPr>
          <p:cNvSpPr txBox="1"/>
          <p:nvPr/>
        </p:nvSpPr>
        <p:spPr>
          <a:xfrm>
            <a:off x="3009900" y="2933700"/>
            <a:ext cx="2664704" cy="369332"/>
          </a:xfrm>
          <a:prstGeom prst="rect">
            <a:avLst/>
          </a:prstGeom>
          <a:noFill/>
        </p:spPr>
        <p:txBody>
          <a:bodyPr wrap="none" rtlCol="0">
            <a:spAutoFit/>
          </a:bodyPr>
          <a:lstStyle/>
          <a:p>
            <a:r>
              <a:rPr lang="en-US" dirty="0"/>
              <a:t>Age Distribution of Players</a:t>
            </a:r>
          </a:p>
        </p:txBody>
      </p:sp>
      <p:pic>
        <p:nvPicPr>
          <p:cNvPr id="8" name="Picture 7">
            <a:extLst>
              <a:ext uri="{FF2B5EF4-FFF2-40B4-BE49-F238E27FC236}">
                <a16:creationId xmlns:a16="http://schemas.microsoft.com/office/drawing/2014/main" id="{E493298B-8B3D-4D8D-BA8F-F48EFCE69C01}"/>
              </a:ext>
            </a:extLst>
          </p:cNvPr>
          <p:cNvPicPr>
            <a:picLocks noChangeAspect="1"/>
          </p:cNvPicPr>
          <p:nvPr/>
        </p:nvPicPr>
        <p:blipFill>
          <a:blip r:embed="rId3"/>
          <a:stretch>
            <a:fillRect/>
          </a:stretch>
        </p:blipFill>
        <p:spPr>
          <a:xfrm>
            <a:off x="6202534" y="2482848"/>
            <a:ext cx="5133722" cy="3318935"/>
          </a:xfrm>
          <a:prstGeom prst="rect">
            <a:avLst/>
          </a:prstGeom>
        </p:spPr>
      </p:pic>
      <p:sp>
        <p:nvSpPr>
          <p:cNvPr id="9" name="TextBox 8">
            <a:extLst>
              <a:ext uri="{FF2B5EF4-FFF2-40B4-BE49-F238E27FC236}">
                <a16:creationId xmlns:a16="http://schemas.microsoft.com/office/drawing/2014/main" id="{43FA788A-C819-4705-98A5-D20F5BB1D1D8}"/>
              </a:ext>
            </a:extLst>
          </p:cNvPr>
          <p:cNvSpPr txBox="1"/>
          <p:nvPr/>
        </p:nvSpPr>
        <p:spPr>
          <a:xfrm>
            <a:off x="7991475" y="2933700"/>
            <a:ext cx="3181350" cy="369332"/>
          </a:xfrm>
          <a:prstGeom prst="rect">
            <a:avLst/>
          </a:prstGeom>
          <a:noFill/>
        </p:spPr>
        <p:txBody>
          <a:bodyPr wrap="square" rtlCol="0">
            <a:spAutoFit/>
          </a:bodyPr>
          <a:lstStyle/>
          <a:p>
            <a:r>
              <a:rPr lang="en-US" dirty="0"/>
              <a:t>Players Draft Round</a:t>
            </a:r>
          </a:p>
        </p:txBody>
      </p:sp>
      <p:sp>
        <p:nvSpPr>
          <p:cNvPr id="10" name="TextBox 9">
            <a:extLst>
              <a:ext uri="{FF2B5EF4-FFF2-40B4-BE49-F238E27FC236}">
                <a16:creationId xmlns:a16="http://schemas.microsoft.com/office/drawing/2014/main" id="{45CA428E-CAD0-4F64-9C6D-A2CCAB9046FB}"/>
              </a:ext>
            </a:extLst>
          </p:cNvPr>
          <p:cNvSpPr txBox="1"/>
          <p:nvPr/>
        </p:nvSpPr>
        <p:spPr>
          <a:xfrm>
            <a:off x="8277224" y="5810278"/>
            <a:ext cx="1474079" cy="369332"/>
          </a:xfrm>
          <a:prstGeom prst="rect">
            <a:avLst/>
          </a:prstGeom>
          <a:noFill/>
        </p:spPr>
        <p:txBody>
          <a:bodyPr wrap="square" rtlCol="0">
            <a:spAutoFit/>
          </a:bodyPr>
          <a:lstStyle/>
          <a:p>
            <a:r>
              <a:rPr lang="en-US" dirty="0"/>
              <a:t>Draft Round</a:t>
            </a:r>
          </a:p>
        </p:txBody>
      </p:sp>
      <p:sp>
        <p:nvSpPr>
          <p:cNvPr id="11" name="TextBox 10">
            <a:extLst>
              <a:ext uri="{FF2B5EF4-FFF2-40B4-BE49-F238E27FC236}">
                <a16:creationId xmlns:a16="http://schemas.microsoft.com/office/drawing/2014/main" id="{AD80B1B4-F7E8-4234-8058-53F2E066E147}"/>
              </a:ext>
            </a:extLst>
          </p:cNvPr>
          <p:cNvSpPr txBox="1"/>
          <p:nvPr/>
        </p:nvSpPr>
        <p:spPr>
          <a:xfrm>
            <a:off x="1693691" y="1188639"/>
            <a:ext cx="9096375" cy="1200329"/>
          </a:xfrm>
          <a:prstGeom prst="rect">
            <a:avLst/>
          </a:prstGeom>
          <a:noFill/>
        </p:spPr>
        <p:txBody>
          <a:bodyPr wrap="square" rtlCol="0">
            <a:spAutoFit/>
          </a:bodyPr>
          <a:lstStyle/>
          <a:p>
            <a:r>
              <a:rPr lang="en-US" dirty="0"/>
              <a:t>Both of these Histograms point to players longevity in the NFL. Which could end up helping you determines one's productivity or “Fantasy Value. Clearly most players age with the most players is around 24 so that is likely most peoples prime of their career. And then the earlier you get drafted the longer you will be in the league for the most part. </a:t>
            </a:r>
          </a:p>
        </p:txBody>
      </p:sp>
    </p:spTree>
    <p:extLst>
      <p:ext uri="{BB962C8B-B14F-4D97-AF65-F5344CB8AC3E}">
        <p14:creationId xmlns:p14="http://schemas.microsoft.com/office/powerpoint/2010/main" val="359270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D0518C-C7C2-4C33-932B-267C289271CA}"/>
              </a:ext>
            </a:extLst>
          </p:cNvPr>
          <p:cNvSpPr>
            <a:spLocks noGrp="1"/>
          </p:cNvSpPr>
          <p:nvPr>
            <p:ph type="title"/>
          </p:nvPr>
        </p:nvSpPr>
        <p:spPr>
          <a:xfrm>
            <a:off x="929140" y="972766"/>
            <a:ext cx="2835464" cy="1254868"/>
          </a:xfrm>
        </p:spPr>
        <p:txBody>
          <a:bodyPr anchor="b">
            <a:normAutofit/>
          </a:bodyPr>
          <a:lstStyle/>
          <a:p>
            <a:r>
              <a:rPr lang="en-US" sz="2800" dirty="0"/>
              <a:t>5 Variables and their Histogram</a:t>
            </a:r>
            <a:endParaRPr lang="en-US" sz="2800" dirty="0">
              <a:solidFill>
                <a:srgbClr val="262626"/>
              </a:solidFill>
            </a:endParaRPr>
          </a:p>
        </p:txBody>
      </p:sp>
      <p:sp>
        <p:nvSpPr>
          <p:cNvPr id="9" name="Content Placeholder 8">
            <a:extLst>
              <a:ext uri="{FF2B5EF4-FFF2-40B4-BE49-F238E27FC236}">
                <a16:creationId xmlns:a16="http://schemas.microsoft.com/office/drawing/2014/main" id="{890E55A1-327B-4832-9232-A679B1E86778}"/>
              </a:ext>
            </a:extLst>
          </p:cNvPr>
          <p:cNvSpPr>
            <a:spLocks noGrp="1"/>
          </p:cNvSpPr>
          <p:nvPr>
            <p:ph idx="1"/>
          </p:nvPr>
        </p:nvSpPr>
        <p:spPr>
          <a:xfrm>
            <a:off x="929141" y="2430471"/>
            <a:ext cx="2835464" cy="3552039"/>
          </a:xfrm>
        </p:spPr>
        <p:txBody>
          <a:bodyPr>
            <a:normAutofit/>
          </a:bodyPr>
          <a:lstStyle/>
          <a:p>
            <a:r>
              <a:rPr lang="en-US" sz="1800" dirty="0">
                <a:solidFill>
                  <a:srgbClr val="262626"/>
                </a:solidFill>
              </a:rPr>
              <a:t>Here is the distribution of players Fantasy Points or “Fantasy Value”. The majority of players are on the lower end of value. You can see from the data it is very hard to pick one on the right side of that distribution. </a:t>
            </a: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D188B94-5728-462E-B7FA-4BBB1CE7D1CB}"/>
              </a:ext>
            </a:extLst>
          </p:cNvPr>
          <p:cNvPicPr>
            <a:picLocks noChangeAspect="1"/>
          </p:cNvPicPr>
          <p:nvPr/>
        </p:nvPicPr>
        <p:blipFill>
          <a:blip r:embed="rId3"/>
          <a:stretch>
            <a:fillRect/>
          </a:stretch>
        </p:blipFill>
        <p:spPr>
          <a:xfrm>
            <a:off x="5435910" y="1444075"/>
            <a:ext cx="6098041" cy="3918803"/>
          </a:xfrm>
          <a:prstGeom prst="rect">
            <a:avLst/>
          </a:prstGeom>
        </p:spPr>
      </p:pic>
      <p:sp>
        <p:nvSpPr>
          <p:cNvPr id="6" name="TextBox 5">
            <a:extLst>
              <a:ext uri="{FF2B5EF4-FFF2-40B4-BE49-F238E27FC236}">
                <a16:creationId xmlns:a16="http://schemas.microsoft.com/office/drawing/2014/main" id="{BF7D205A-40A5-4409-94A5-41435FA0F517}"/>
              </a:ext>
            </a:extLst>
          </p:cNvPr>
          <p:cNvSpPr txBox="1"/>
          <p:nvPr/>
        </p:nvSpPr>
        <p:spPr>
          <a:xfrm>
            <a:off x="7608163" y="2227634"/>
            <a:ext cx="3116062" cy="369332"/>
          </a:xfrm>
          <a:prstGeom prst="rect">
            <a:avLst/>
          </a:prstGeom>
          <a:noFill/>
        </p:spPr>
        <p:txBody>
          <a:bodyPr wrap="square" rtlCol="0">
            <a:spAutoFit/>
          </a:bodyPr>
          <a:lstStyle/>
          <a:p>
            <a:r>
              <a:rPr lang="en-US" dirty="0"/>
              <a:t>Distribution of Fantasy Value</a:t>
            </a:r>
          </a:p>
        </p:txBody>
      </p:sp>
      <p:sp>
        <p:nvSpPr>
          <p:cNvPr id="7" name="TextBox 6">
            <a:extLst>
              <a:ext uri="{FF2B5EF4-FFF2-40B4-BE49-F238E27FC236}">
                <a16:creationId xmlns:a16="http://schemas.microsoft.com/office/drawing/2014/main" id="{78EB6306-4A1C-4A06-914A-C74A7BAA9A27}"/>
              </a:ext>
            </a:extLst>
          </p:cNvPr>
          <p:cNvSpPr txBox="1"/>
          <p:nvPr/>
        </p:nvSpPr>
        <p:spPr>
          <a:xfrm>
            <a:off x="8123068" y="5413925"/>
            <a:ext cx="2601157" cy="369332"/>
          </a:xfrm>
          <a:prstGeom prst="rect">
            <a:avLst/>
          </a:prstGeom>
          <a:noFill/>
        </p:spPr>
        <p:txBody>
          <a:bodyPr wrap="square" rtlCol="0">
            <a:spAutoFit/>
          </a:bodyPr>
          <a:lstStyle/>
          <a:p>
            <a:r>
              <a:rPr lang="en-US" dirty="0"/>
              <a:t>Fantasy Points</a:t>
            </a:r>
          </a:p>
        </p:txBody>
      </p:sp>
    </p:spTree>
    <p:extLst>
      <p:ext uri="{BB962C8B-B14F-4D97-AF65-F5344CB8AC3E}">
        <p14:creationId xmlns:p14="http://schemas.microsoft.com/office/powerpoint/2010/main" val="231770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C046-3D5C-4C50-ABF4-42AB14DC1532}"/>
              </a:ext>
            </a:extLst>
          </p:cNvPr>
          <p:cNvSpPr>
            <a:spLocks noGrp="1"/>
          </p:cNvSpPr>
          <p:nvPr>
            <p:ph type="title"/>
          </p:nvPr>
        </p:nvSpPr>
        <p:spPr/>
        <p:txBody>
          <a:bodyPr>
            <a:normAutofit fontScale="90000"/>
          </a:bodyPr>
          <a:lstStyle/>
          <a:p>
            <a:r>
              <a:rPr lang="en-US" dirty="0"/>
              <a:t>Summary of these variables and a few more</a:t>
            </a:r>
          </a:p>
        </p:txBody>
      </p:sp>
      <p:pic>
        <p:nvPicPr>
          <p:cNvPr id="5" name="Content Placeholder 4">
            <a:extLst>
              <a:ext uri="{FF2B5EF4-FFF2-40B4-BE49-F238E27FC236}">
                <a16:creationId xmlns:a16="http://schemas.microsoft.com/office/drawing/2014/main" id="{5E554ED9-ADA6-472C-A38C-EA9FBF153D60}"/>
              </a:ext>
            </a:extLst>
          </p:cNvPr>
          <p:cNvPicPr>
            <a:picLocks noGrp="1" noChangeAspect="1"/>
          </p:cNvPicPr>
          <p:nvPr>
            <p:ph idx="1"/>
          </p:nvPr>
        </p:nvPicPr>
        <p:blipFill>
          <a:blip r:embed="rId2"/>
          <a:stretch>
            <a:fillRect/>
          </a:stretch>
        </p:blipFill>
        <p:spPr>
          <a:xfrm>
            <a:off x="2343151" y="2124564"/>
            <a:ext cx="7762874" cy="3949211"/>
          </a:xfrm>
        </p:spPr>
      </p:pic>
    </p:spTree>
    <p:extLst>
      <p:ext uri="{BB962C8B-B14F-4D97-AF65-F5344CB8AC3E}">
        <p14:creationId xmlns:p14="http://schemas.microsoft.com/office/powerpoint/2010/main" val="192404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0646E0-4ECD-4531-B855-1E5008BAD135}"/>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Probability Mass Function</a:t>
            </a:r>
          </a:p>
        </p:txBody>
      </p:sp>
      <p:sp>
        <p:nvSpPr>
          <p:cNvPr id="3" name="Content Placeholder 2">
            <a:extLst>
              <a:ext uri="{FF2B5EF4-FFF2-40B4-BE49-F238E27FC236}">
                <a16:creationId xmlns:a16="http://schemas.microsoft.com/office/drawing/2014/main" id="{1CE19F80-E6CF-4046-A43E-9519B023946D}"/>
              </a:ext>
            </a:extLst>
          </p:cNvPr>
          <p:cNvSpPr>
            <a:spLocks noGrp="1"/>
          </p:cNvSpPr>
          <p:nvPr>
            <p:ph idx="1"/>
          </p:nvPr>
        </p:nvSpPr>
        <p:spPr>
          <a:xfrm>
            <a:off x="929141" y="2430471"/>
            <a:ext cx="2835464" cy="3552039"/>
          </a:xfrm>
        </p:spPr>
        <p:txBody>
          <a:bodyPr>
            <a:normAutofit/>
          </a:bodyPr>
          <a:lstStyle/>
          <a:p>
            <a:r>
              <a:rPr lang="en-US" sz="1800" dirty="0">
                <a:solidFill>
                  <a:srgbClr val="262626"/>
                </a:solidFill>
              </a:rPr>
              <a:t>Here is the Probability Mass Function of the number of games a player will win and lose in College. For players that play in the NFL their PMF for Wins is higher than their PMF for losing in college. </a:t>
            </a: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6E31EB-0887-4A8F-96FE-2E00441E7716}"/>
              </a:ext>
            </a:extLst>
          </p:cNvPr>
          <p:cNvPicPr>
            <a:picLocks noChangeAspect="1"/>
          </p:cNvPicPr>
          <p:nvPr/>
        </p:nvPicPr>
        <p:blipFill>
          <a:blip r:embed="rId3"/>
          <a:stretch>
            <a:fillRect/>
          </a:stretch>
        </p:blipFill>
        <p:spPr>
          <a:xfrm>
            <a:off x="5596986" y="609602"/>
            <a:ext cx="5775888" cy="5587749"/>
          </a:xfrm>
          <a:prstGeom prst="rect">
            <a:avLst/>
          </a:prstGeom>
        </p:spPr>
      </p:pic>
      <p:sp>
        <p:nvSpPr>
          <p:cNvPr id="6" name="TextBox 5">
            <a:extLst>
              <a:ext uri="{FF2B5EF4-FFF2-40B4-BE49-F238E27FC236}">
                <a16:creationId xmlns:a16="http://schemas.microsoft.com/office/drawing/2014/main" id="{EBA35685-10A4-47F0-9836-364DE9309C47}"/>
              </a:ext>
            </a:extLst>
          </p:cNvPr>
          <p:cNvSpPr txBox="1"/>
          <p:nvPr/>
        </p:nvSpPr>
        <p:spPr>
          <a:xfrm>
            <a:off x="5800097" y="240270"/>
            <a:ext cx="5587427" cy="369332"/>
          </a:xfrm>
          <a:prstGeom prst="rect">
            <a:avLst/>
          </a:prstGeom>
          <a:noFill/>
        </p:spPr>
        <p:txBody>
          <a:bodyPr wrap="none" rtlCol="0">
            <a:spAutoFit/>
          </a:bodyPr>
          <a:lstStyle/>
          <a:p>
            <a:r>
              <a:rPr lang="en-US" dirty="0"/>
              <a:t>Wins and Losses for NFL players when they were in College</a:t>
            </a:r>
          </a:p>
        </p:txBody>
      </p:sp>
    </p:spTree>
    <p:extLst>
      <p:ext uri="{BB962C8B-B14F-4D97-AF65-F5344CB8AC3E}">
        <p14:creationId xmlns:p14="http://schemas.microsoft.com/office/powerpoint/2010/main" val="47384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ADC845D-1055-4F93-857B-D0E3080F1179}"/>
              </a:ext>
            </a:extLst>
          </p:cNvPr>
          <p:cNvSpPr>
            <a:spLocks noGrp="1"/>
          </p:cNvSpPr>
          <p:nvPr>
            <p:ph type="title"/>
          </p:nvPr>
        </p:nvSpPr>
        <p:spPr>
          <a:xfrm>
            <a:off x="7535824" y="880533"/>
            <a:ext cx="3360772" cy="1303867"/>
          </a:xfrm>
        </p:spPr>
        <p:txBody>
          <a:bodyPr>
            <a:normAutofit fontScale="90000"/>
          </a:bodyPr>
          <a:lstStyle/>
          <a:p>
            <a:r>
              <a:rPr lang="en-US" dirty="0">
                <a:solidFill>
                  <a:srgbClr val="262626"/>
                </a:solidFill>
              </a:rPr>
              <a:t>Cumulative Distribution Function</a:t>
            </a:r>
          </a:p>
        </p:txBody>
      </p:sp>
      <p:sp>
        <p:nvSpPr>
          <p:cNvPr id="18" name="Rectangle 17">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22110B3-C93E-4C90-B0E5-2246B9CA4BBD}"/>
              </a:ext>
            </a:extLst>
          </p:cNvPr>
          <p:cNvPicPr>
            <a:picLocks noChangeAspect="1"/>
          </p:cNvPicPr>
          <p:nvPr/>
        </p:nvPicPr>
        <p:blipFill>
          <a:blip r:embed="rId5"/>
          <a:stretch>
            <a:fillRect/>
          </a:stretch>
        </p:blipFill>
        <p:spPr>
          <a:xfrm>
            <a:off x="1389906" y="1608557"/>
            <a:ext cx="5278777" cy="3458509"/>
          </a:xfrm>
          <a:prstGeom prst="rect">
            <a:avLst/>
          </a:prstGeom>
        </p:spPr>
      </p:pic>
      <p:cxnSp>
        <p:nvCxnSpPr>
          <p:cNvPr id="20" name="Straight Connector 19">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33866CF-F8A9-45AE-8874-DE7DD27BF18D}"/>
              </a:ext>
            </a:extLst>
          </p:cNvPr>
          <p:cNvSpPr>
            <a:spLocks noGrp="1"/>
          </p:cNvSpPr>
          <p:nvPr>
            <p:ph idx="1"/>
          </p:nvPr>
        </p:nvSpPr>
        <p:spPr>
          <a:xfrm>
            <a:off x="7535824" y="2556932"/>
            <a:ext cx="3360771" cy="3318936"/>
          </a:xfrm>
        </p:spPr>
        <p:txBody>
          <a:bodyPr>
            <a:normAutofit fontScale="85000" lnSpcReduction="10000"/>
          </a:bodyPr>
          <a:lstStyle/>
          <a:p>
            <a:r>
              <a:rPr lang="en-US" dirty="0">
                <a:solidFill>
                  <a:srgbClr val="262626"/>
                </a:solidFill>
              </a:rPr>
              <a:t>Here we see an exponential function that is telling us what percentile each value of fantasy points is in. If a player scores 50 points he is right around the 50% percentile rank. Whereas 200 points puts you around 80% percentile rank and 10 points puts you about at 20%.</a:t>
            </a:r>
          </a:p>
        </p:txBody>
      </p:sp>
      <p:sp>
        <p:nvSpPr>
          <p:cNvPr id="6" name="TextBox 5">
            <a:extLst>
              <a:ext uri="{FF2B5EF4-FFF2-40B4-BE49-F238E27FC236}">
                <a16:creationId xmlns:a16="http://schemas.microsoft.com/office/drawing/2014/main" id="{7BBDEB05-E961-4BE2-80A5-DD8CBF92669D}"/>
              </a:ext>
            </a:extLst>
          </p:cNvPr>
          <p:cNvSpPr txBox="1"/>
          <p:nvPr/>
        </p:nvSpPr>
        <p:spPr>
          <a:xfrm rot="16200000">
            <a:off x="982737" y="2924283"/>
            <a:ext cx="638316" cy="369332"/>
          </a:xfrm>
          <a:prstGeom prst="rect">
            <a:avLst/>
          </a:prstGeom>
          <a:noFill/>
        </p:spPr>
        <p:txBody>
          <a:bodyPr wrap="none" rtlCol="0">
            <a:spAutoFit/>
          </a:bodyPr>
          <a:lstStyle/>
          <a:p>
            <a:r>
              <a:rPr lang="en-US" dirty="0"/>
              <a:t>CDF</a:t>
            </a:r>
          </a:p>
        </p:txBody>
      </p:sp>
      <p:sp>
        <p:nvSpPr>
          <p:cNvPr id="7" name="TextBox 6">
            <a:extLst>
              <a:ext uri="{FF2B5EF4-FFF2-40B4-BE49-F238E27FC236}">
                <a16:creationId xmlns:a16="http://schemas.microsoft.com/office/drawing/2014/main" id="{407324FD-70E0-4D90-A1F9-8CA7EC15383D}"/>
              </a:ext>
            </a:extLst>
          </p:cNvPr>
          <p:cNvSpPr txBox="1"/>
          <p:nvPr/>
        </p:nvSpPr>
        <p:spPr>
          <a:xfrm>
            <a:off x="3288610" y="5152519"/>
            <a:ext cx="1481368" cy="369332"/>
          </a:xfrm>
          <a:prstGeom prst="rect">
            <a:avLst/>
          </a:prstGeom>
          <a:noFill/>
        </p:spPr>
        <p:txBody>
          <a:bodyPr wrap="none" rtlCol="0">
            <a:spAutoFit/>
          </a:bodyPr>
          <a:lstStyle/>
          <a:p>
            <a:r>
              <a:rPr lang="en-US" dirty="0"/>
              <a:t>Fantasy Points</a:t>
            </a:r>
          </a:p>
        </p:txBody>
      </p:sp>
      <p:sp>
        <p:nvSpPr>
          <p:cNvPr id="8" name="TextBox 7">
            <a:extLst>
              <a:ext uri="{FF2B5EF4-FFF2-40B4-BE49-F238E27FC236}">
                <a16:creationId xmlns:a16="http://schemas.microsoft.com/office/drawing/2014/main" id="{ED4460AC-37FF-40C7-9CDB-07D14AF24FC1}"/>
              </a:ext>
            </a:extLst>
          </p:cNvPr>
          <p:cNvSpPr txBox="1"/>
          <p:nvPr/>
        </p:nvSpPr>
        <p:spPr>
          <a:xfrm>
            <a:off x="2124075" y="1264733"/>
            <a:ext cx="4118307" cy="369332"/>
          </a:xfrm>
          <a:prstGeom prst="rect">
            <a:avLst/>
          </a:prstGeom>
          <a:noFill/>
        </p:spPr>
        <p:txBody>
          <a:bodyPr wrap="none" rtlCol="0">
            <a:spAutoFit/>
          </a:bodyPr>
          <a:lstStyle/>
          <a:p>
            <a:r>
              <a:rPr lang="en-US" dirty="0"/>
              <a:t>Percentile rank for each fantasy points value</a:t>
            </a:r>
          </a:p>
        </p:txBody>
      </p:sp>
    </p:spTree>
    <p:extLst>
      <p:ext uri="{BB962C8B-B14F-4D97-AF65-F5344CB8AC3E}">
        <p14:creationId xmlns:p14="http://schemas.microsoft.com/office/powerpoint/2010/main" val="15327264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TotalTime>
  <Words>714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Organic</vt:lpstr>
      <vt:lpstr>DSC 520 Winter Term 2021 Final Project</vt:lpstr>
      <vt:lpstr>Overview of Data and Project</vt:lpstr>
      <vt:lpstr>Primary Goal</vt:lpstr>
      <vt:lpstr>5 Variables and their Histogram</vt:lpstr>
      <vt:lpstr>5 Variables and their Histogram</vt:lpstr>
      <vt:lpstr>5 Variables and their Histogram</vt:lpstr>
      <vt:lpstr>Summary of these variables and a few more</vt:lpstr>
      <vt:lpstr>Probability Mass Function</vt:lpstr>
      <vt:lpstr>Cumulative Distribution Function</vt:lpstr>
      <vt:lpstr>Two Scatterplots </vt:lpstr>
      <vt:lpstr>Hypothesis Testing – There is correlation in Age and Fantasy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520 Winter Term 2021 Final Project</dc:title>
  <dc:creator>Jessie Thornton</dc:creator>
  <cp:lastModifiedBy>Jessie Thornton</cp:lastModifiedBy>
  <cp:revision>8</cp:revision>
  <dcterms:created xsi:type="dcterms:W3CDTF">2021-03-08T01:15:27Z</dcterms:created>
  <dcterms:modified xsi:type="dcterms:W3CDTF">2021-03-08T02:37:05Z</dcterms:modified>
</cp:coreProperties>
</file>