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66" r:id="rId5"/>
    <p:sldId id="267" r:id="rId6"/>
    <p:sldId id="268" r:id="rId7"/>
    <p:sldId id="269" r:id="rId8"/>
    <p:sldId id="259" r:id="rId9"/>
    <p:sldId id="270" r:id="rId10"/>
    <p:sldId id="271" r:id="rId11"/>
    <p:sldId id="272" r:id="rId12"/>
    <p:sldId id="260" r:id="rId13"/>
    <p:sldId id="261" r:id="rId14"/>
    <p:sldId id="262" r:id="rId15"/>
    <p:sldId id="263" r:id="rId16"/>
    <p:sldId id="264" r:id="rId17"/>
    <p:sldId id="265" r:id="rId1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FFAE00"/>
    <a:srgbClr val="A8C3E5"/>
    <a:srgbClr val="99C4F6"/>
    <a:srgbClr val="E64126"/>
    <a:srgbClr val="E2BC98"/>
    <a:srgbClr val="8258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2382" y="4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596F-0CBD-413B-A485-0653633AD722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7A33-05B1-4147-9C22-0399C9A49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21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596F-0CBD-413B-A485-0653633AD722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7A33-05B1-4147-9C22-0399C9A49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28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596F-0CBD-413B-A485-0653633AD722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7A33-05B1-4147-9C22-0399C9A49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0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596F-0CBD-413B-A485-0653633AD722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7A33-05B1-4147-9C22-0399C9A49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36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596F-0CBD-413B-A485-0653633AD722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7A33-05B1-4147-9C22-0399C9A49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60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596F-0CBD-413B-A485-0653633AD722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7A33-05B1-4147-9C22-0399C9A49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2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596F-0CBD-413B-A485-0653633AD722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7A33-05B1-4147-9C22-0399C9A49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73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596F-0CBD-413B-A485-0653633AD722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7A33-05B1-4147-9C22-0399C9A49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40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596F-0CBD-413B-A485-0653633AD722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7A33-05B1-4147-9C22-0399C9A49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596F-0CBD-413B-A485-0653633AD722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7A33-05B1-4147-9C22-0399C9A49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38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4596F-0CBD-413B-A485-0653633AD722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7A33-05B1-4147-9C22-0399C9A49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29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4596F-0CBD-413B-A485-0653633AD722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97A33-05B1-4147-9C22-0399C9A49A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30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BD4D5BB-0B6B-AD8C-0EDB-4B9D7A04819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2BC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73109493-0E7C-A699-03FC-FA001E975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5135"/>
            <a:ext cx="6858000" cy="6595730"/>
          </a:xfrm>
          <a:prstGeom prst="rect">
            <a:avLst/>
          </a:prstGeom>
        </p:spPr>
      </p:pic>
      <p:pic>
        <p:nvPicPr>
          <p:cNvPr id="16" name="Imagem 15" descr="Logotipo&#10;&#10;Descrição gerada automaticamente">
            <a:extLst>
              <a:ext uri="{FF2B5EF4-FFF2-40B4-BE49-F238E27FC236}">
                <a16:creationId xmlns:a16="http://schemas.microsoft.com/office/drawing/2014/main" id="{FE02ECAE-21BF-6738-5655-5D69EF497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29" y="8429769"/>
            <a:ext cx="744742" cy="1006089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6F1B0BDE-9473-8A12-4626-E1620F7BFDB5}"/>
              </a:ext>
            </a:extLst>
          </p:cNvPr>
          <p:cNvSpPr/>
          <p:nvPr/>
        </p:nvSpPr>
        <p:spPr>
          <a:xfrm flipH="1">
            <a:off x="-4" y="1113184"/>
            <a:ext cx="6858000" cy="541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Amasis MT Pro Medium" panose="02040604050005020304" pitchFamily="18" charset="0"/>
              </a:rPr>
              <a:t>Meus Primeiros passos com Java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E530CEA-19C5-8039-9183-FA60EBC10D6D}"/>
              </a:ext>
            </a:extLst>
          </p:cNvPr>
          <p:cNvSpPr txBox="1"/>
          <p:nvPr/>
        </p:nvSpPr>
        <p:spPr>
          <a:xfrm>
            <a:off x="936755" y="289099"/>
            <a:ext cx="4984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masis MT Pro Medium" panose="020F0502020204030204" pitchFamily="18" charset="0"/>
              </a:rPr>
              <a:t>Lucas Adão Ferreira</a:t>
            </a:r>
          </a:p>
        </p:txBody>
      </p:sp>
    </p:spTree>
    <p:extLst>
      <p:ext uri="{BB962C8B-B14F-4D97-AF65-F5344CB8AC3E}">
        <p14:creationId xmlns:p14="http://schemas.microsoft.com/office/powerpoint/2010/main" val="457171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BD4D5BB-0B6B-AD8C-0EDB-4B9D7A04819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2BC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5C05E3ED-80DB-769D-C30C-1B7A02032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29" y="8429769"/>
            <a:ext cx="744742" cy="100608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A50FB03-B9BC-1635-B0AF-F7B35C391450}"/>
              </a:ext>
            </a:extLst>
          </p:cNvPr>
          <p:cNvSpPr/>
          <p:nvPr/>
        </p:nvSpPr>
        <p:spPr>
          <a:xfrm>
            <a:off x="318052" y="298174"/>
            <a:ext cx="6202018" cy="7971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Lucas saca o </a:t>
            </a:r>
            <a:r>
              <a:rPr lang="pt-BR" sz="2400" b="1" dirty="0">
                <a:solidFill>
                  <a:schemeClr val="tx1"/>
                </a:solidFill>
              </a:rPr>
              <a:t>Eclipse</a:t>
            </a:r>
            <a:r>
              <a:rPr lang="pt-BR" sz="2400" dirty="0">
                <a:solidFill>
                  <a:schemeClr val="tx1"/>
                </a:solidFill>
              </a:rPr>
              <a:t>.</a:t>
            </a:r>
          </a:p>
          <a:p>
            <a:r>
              <a:rPr lang="pt-BR" sz="2400" dirty="0">
                <a:solidFill>
                  <a:schemeClr val="tx1"/>
                </a:solidFill>
              </a:rPr>
              <a:t>“Então turma, nossa primeira magia vai ser um encantamento mágico, para utilizar essa magia você precisa criar um contexto, então você deve recitar:</a:t>
            </a:r>
          </a:p>
          <a:p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dirty="0" err="1">
                <a:solidFill>
                  <a:schemeClr val="tx1"/>
                </a:solidFill>
              </a:rPr>
              <a:t>Public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static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void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main</a:t>
            </a:r>
            <a:r>
              <a:rPr lang="pt-BR" dirty="0">
                <a:solidFill>
                  <a:schemeClr val="tx1"/>
                </a:solidFill>
              </a:rPr>
              <a:t>[</a:t>
            </a:r>
            <a:r>
              <a:rPr lang="pt-BR" dirty="0" err="1">
                <a:solidFill>
                  <a:schemeClr val="tx1"/>
                </a:solidFill>
              </a:rPr>
              <a:t>String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dirty="0" err="1">
                <a:solidFill>
                  <a:schemeClr val="tx1"/>
                </a:solidFill>
              </a:rPr>
              <a:t>args</a:t>
            </a:r>
            <a:r>
              <a:rPr lang="pt-BR" dirty="0">
                <a:solidFill>
                  <a:schemeClr val="tx1"/>
                </a:solidFill>
              </a:rPr>
              <a:t>)]{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b="0" i="0" dirty="0">
                <a:solidFill>
                  <a:schemeClr val="tx1"/>
                </a:solidFill>
                <a:effectLst/>
              </a:rPr>
              <a:t>Antes de qualquer feitiço, com prática isso vai se tornar natural para vocês, e o primeiro feitiço após recitar esse trecho de código que vou ensinar para vocês é:</a:t>
            </a:r>
          </a:p>
          <a:p>
            <a:r>
              <a:rPr lang="pt-BR" sz="2400" dirty="0">
                <a:solidFill>
                  <a:schemeClr val="tx1"/>
                </a:solidFill>
              </a:rPr>
              <a:t>	</a:t>
            </a:r>
            <a:r>
              <a:rPr lang="pt-BR" dirty="0" err="1">
                <a:solidFill>
                  <a:schemeClr val="tx1"/>
                </a:solidFill>
              </a:rPr>
              <a:t>System.out.println</a:t>
            </a:r>
            <a:r>
              <a:rPr lang="pt-BR" dirty="0">
                <a:solidFill>
                  <a:schemeClr val="tx1"/>
                </a:solidFill>
              </a:rPr>
              <a:t>(“</a:t>
            </a:r>
            <a:r>
              <a:rPr lang="pt-BR" dirty="0" err="1">
                <a:solidFill>
                  <a:schemeClr val="tx1"/>
                </a:solidFill>
              </a:rPr>
              <a:t>Hello</a:t>
            </a:r>
            <a:r>
              <a:rPr lang="pt-BR" dirty="0">
                <a:solidFill>
                  <a:schemeClr val="tx1"/>
                </a:solidFill>
              </a:rPr>
              <a:t> World”);</a:t>
            </a:r>
          </a:p>
          <a:p>
            <a:r>
              <a:rPr lang="pt-BR" sz="2400" b="0" i="0" dirty="0">
                <a:solidFill>
                  <a:schemeClr val="tx1"/>
                </a:solidFill>
                <a:effectLst/>
              </a:rPr>
              <a:t>Com isso vocês vão poder </a:t>
            </a:r>
            <a:r>
              <a:rPr lang="pt-BR" sz="2400" dirty="0">
                <a:solidFill>
                  <a:schemeClr val="tx1"/>
                </a:solidFill>
              </a:rPr>
              <a:t>encantar o eclipse com qualquer tipo de elemento ou magia”-Disse Paula.</a:t>
            </a:r>
          </a:p>
          <a:p>
            <a:r>
              <a:rPr lang="pt-BR" sz="2400" b="0" i="0" dirty="0">
                <a:solidFill>
                  <a:schemeClr val="tx1"/>
                </a:solidFill>
                <a:effectLst/>
              </a:rPr>
              <a:t>Todos os alunos utilizam o feitiço para encantar o </a:t>
            </a:r>
            <a:r>
              <a:rPr lang="pt-BR" sz="2400" b="1" i="0" dirty="0">
                <a:solidFill>
                  <a:schemeClr val="tx1"/>
                </a:solidFill>
                <a:effectLst/>
              </a:rPr>
              <a:t>Eclipse</a:t>
            </a:r>
            <a:r>
              <a:rPr lang="pt-BR" sz="2400" i="0" dirty="0">
                <a:solidFill>
                  <a:schemeClr val="tx1"/>
                </a:solidFill>
                <a:effectLst/>
              </a:rPr>
              <a:t>.</a:t>
            </a:r>
            <a:endParaRPr lang="pt-BR" sz="2400" b="1" i="0" dirty="0">
              <a:solidFill>
                <a:schemeClr val="tx1"/>
              </a:solidFill>
              <a:effectLst/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	</a:t>
            </a:r>
          </a:p>
          <a:p>
            <a:endParaRPr lang="pt-BR" sz="2400" b="1" i="1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35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BD4D5BB-0B6B-AD8C-0EDB-4B9D7A04819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2BC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5C05E3ED-80DB-769D-C30C-1B7A02032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29" y="8429769"/>
            <a:ext cx="744742" cy="100608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A50FB03-B9BC-1635-B0AF-F7B35C391450}"/>
              </a:ext>
            </a:extLst>
          </p:cNvPr>
          <p:cNvSpPr/>
          <p:nvPr/>
        </p:nvSpPr>
        <p:spPr>
          <a:xfrm>
            <a:off x="318052" y="298174"/>
            <a:ext cx="6202018" cy="7971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	</a:t>
            </a:r>
          </a:p>
          <a:p>
            <a:r>
              <a:rPr lang="pt-BR" sz="2400" b="0" i="0" dirty="0">
                <a:solidFill>
                  <a:schemeClr val="tx1"/>
                </a:solidFill>
                <a:effectLst/>
              </a:rPr>
              <a:t>	</a:t>
            </a:r>
          </a:p>
          <a:p>
            <a:r>
              <a:rPr lang="pt-BR" sz="2400" dirty="0">
                <a:solidFill>
                  <a:schemeClr val="tx1"/>
                </a:solidFill>
              </a:rPr>
              <a:t>	</a:t>
            </a:r>
          </a:p>
          <a:p>
            <a:endParaRPr lang="pt-BR" sz="2400" b="1" i="1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61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BD4D5BB-0B6B-AD8C-0EDB-4B9D7A04819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2BC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5C05E3ED-80DB-769D-C30C-1B7A02032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29" y="8429769"/>
            <a:ext cx="744742" cy="10060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62A3B7-4891-F73C-2CC0-823E3D4E35B9}"/>
              </a:ext>
            </a:extLst>
          </p:cNvPr>
          <p:cNvSpPr txBox="1"/>
          <p:nvPr/>
        </p:nvSpPr>
        <p:spPr>
          <a:xfrm>
            <a:off x="616221" y="4059675"/>
            <a:ext cx="5625549" cy="907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dirty="0">
                <a:latin typeface="Amasis MT Pro Medium" panose="02040604050005020304" pitchFamily="18" charset="0"/>
              </a:rPr>
              <a:t>“</a:t>
            </a:r>
            <a:r>
              <a:rPr lang="pt-BR" sz="4000" dirty="0" err="1">
                <a:latin typeface="Amasis MT Pro Medium" panose="02040604050005020304" pitchFamily="18" charset="0"/>
              </a:rPr>
              <a:t>Hello</a:t>
            </a:r>
            <a:r>
              <a:rPr lang="pt-BR" sz="4000" dirty="0">
                <a:latin typeface="Amasis MT Pro Medium" panose="02040604050005020304" pitchFamily="18" charset="0"/>
              </a:rPr>
              <a:t> World”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AF77BFC-EE50-9DB7-68A7-82283CB2AB91}"/>
              </a:ext>
            </a:extLst>
          </p:cNvPr>
          <p:cNvSpPr txBox="1"/>
          <p:nvPr/>
        </p:nvSpPr>
        <p:spPr>
          <a:xfrm>
            <a:off x="616221" y="2964195"/>
            <a:ext cx="5625549" cy="907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dirty="0">
                <a:latin typeface="Amasis MT Pro Medium" panose="02040604050005020304" pitchFamily="18" charset="0"/>
              </a:rPr>
              <a:t>Capítulo 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7DE4FC3-7D4B-7DBB-8B29-49050A871D81}"/>
              </a:ext>
            </a:extLst>
          </p:cNvPr>
          <p:cNvSpPr/>
          <p:nvPr/>
        </p:nvSpPr>
        <p:spPr>
          <a:xfrm>
            <a:off x="616221" y="4028348"/>
            <a:ext cx="6241779" cy="78346"/>
          </a:xfrm>
          <a:prstGeom prst="rect">
            <a:avLst/>
          </a:prstGeom>
          <a:solidFill>
            <a:srgbClr val="FF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474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BD4D5BB-0B6B-AD8C-0EDB-4B9D7A04819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2BC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5C05E3ED-80DB-769D-C30C-1B7A02032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29" y="8429769"/>
            <a:ext cx="744742" cy="10060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62A3B7-4891-F73C-2CC0-823E3D4E35B9}"/>
              </a:ext>
            </a:extLst>
          </p:cNvPr>
          <p:cNvSpPr txBox="1"/>
          <p:nvPr/>
        </p:nvSpPr>
        <p:spPr>
          <a:xfrm>
            <a:off x="616221" y="4059675"/>
            <a:ext cx="5625549" cy="907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dirty="0" err="1">
                <a:latin typeface="Amasis MT Pro Medium" panose="02040604050005020304" pitchFamily="18" charset="0"/>
              </a:rPr>
              <a:t>If</a:t>
            </a:r>
            <a:r>
              <a:rPr lang="pt-BR" sz="4000" dirty="0">
                <a:latin typeface="Amasis MT Pro Medium" panose="02040604050005020304" pitchFamily="18" charset="0"/>
              </a:rPr>
              <a:t>, Else e Switch Case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AF77BFC-EE50-9DB7-68A7-82283CB2AB91}"/>
              </a:ext>
            </a:extLst>
          </p:cNvPr>
          <p:cNvSpPr txBox="1"/>
          <p:nvPr/>
        </p:nvSpPr>
        <p:spPr>
          <a:xfrm>
            <a:off x="616221" y="2964195"/>
            <a:ext cx="5625549" cy="907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dirty="0">
                <a:latin typeface="Amasis MT Pro Medium" panose="02040604050005020304" pitchFamily="18" charset="0"/>
              </a:rPr>
              <a:t>Capítulo 4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7DE4FC3-7D4B-7DBB-8B29-49050A871D81}"/>
              </a:ext>
            </a:extLst>
          </p:cNvPr>
          <p:cNvSpPr/>
          <p:nvPr/>
        </p:nvSpPr>
        <p:spPr>
          <a:xfrm>
            <a:off x="616221" y="4028348"/>
            <a:ext cx="6241779" cy="78346"/>
          </a:xfrm>
          <a:prstGeom prst="rect">
            <a:avLst/>
          </a:prstGeom>
          <a:solidFill>
            <a:srgbClr val="FF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2355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BD4D5BB-0B6B-AD8C-0EDB-4B9D7A04819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2BC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5C05E3ED-80DB-769D-C30C-1B7A02032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29" y="8429769"/>
            <a:ext cx="744742" cy="10060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62A3B7-4891-F73C-2CC0-823E3D4E35B9}"/>
              </a:ext>
            </a:extLst>
          </p:cNvPr>
          <p:cNvSpPr txBox="1"/>
          <p:nvPr/>
        </p:nvSpPr>
        <p:spPr>
          <a:xfrm>
            <a:off x="616221" y="4059675"/>
            <a:ext cx="5625549" cy="907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dirty="0">
                <a:latin typeface="Amasis MT Pro Medium" panose="02040604050005020304" pitchFamily="18" charset="0"/>
              </a:rPr>
              <a:t>For, </a:t>
            </a:r>
            <a:r>
              <a:rPr lang="pt-BR" sz="4000" dirty="0" err="1">
                <a:latin typeface="Amasis MT Pro Medium" panose="02040604050005020304" pitchFamily="18" charset="0"/>
              </a:rPr>
              <a:t>While</a:t>
            </a:r>
            <a:r>
              <a:rPr lang="pt-BR" sz="4000" dirty="0">
                <a:latin typeface="Amasis MT Pro Medium" panose="02040604050005020304" pitchFamily="18" charset="0"/>
              </a:rPr>
              <a:t> e Do-</a:t>
            </a:r>
            <a:r>
              <a:rPr lang="pt-BR" sz="4000" dirty="0" err="1">
                <a:latin typeface="Amasis MT Pro Medium" panose="02040604050005020304" pitchFamily="18" charset="0"/>
              </a:rPr>
              <a:t>While</a:t>
            </a:r>
            <a:endParaRPr lang="pt-BR" sz="4000" dirty="0">
              <a:latin typeface="Amasis MT Pro Medium" panose="020406040500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AF77BFC-EE50-9DB7-68A7-82283CB2AB91}"/>
              </a:ext>
            </a:extLst>
          </p:cNvPr>
          <p:cNvSpPr txBox="1"/>
          <p:nvPr/>
        </p:nvSpPr>
        <p:spPr>
          <a:xfrm>
            <a:off x="616221" y="2964195"/>
            <a:ext cx="5625549" cy="907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dirty="0">
                <a:latin typeface="Amasis MT Pro Medium" panose="02040604050005020304" pitchFamily="18" charset="0"/>
              </a:rPr>
              <a:t>Capítulo 5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7DE4FC3-7D4B-7DBB-8B29-49050A871D81}"/>
              </a:ext>
            </a:extLst>
          </p:cNvPr>
          <p:cNvSpPr/>
          <p:nvPr/>
        </p:nvSpPr>
        <p:spPr>
          <a:xfrm>
            <a:off x="616221" y="4028348"/>
            <a:ext cx="6241779" cy="78346"/>
          </a:xfrm>
          <a:prstGeom prst="rect">
            <a:avLst/>
          </a:prstGeom>
          <a:solidFill>
            <a:srgbClr val="FF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81964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BD4D5BB-0B6B-AD8C-0EDB-4B9D7A04819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2BC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5C05E3ED-80DB-769D-C30C-1B7A02032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29" y="8429769"/>
            <a:ext cx="744742" cy="10060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62A3B7-4891-F73C-2CC0-823E3D4E35B9}"/>
              </a:ext>
            </a:extLst>
          </p:cNvPr>
          <p:cNvSpPr txBox="1"/>
          <p:nvPr/>
        </p:nvSpPr>
        <p:spPr>
          <a:xfrm>
            <a:off x="616221" y="4059675"/>
            <a:ext cx="5625549" cy="907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dirty="0">
                <a:latin typeface="Amasis MT Pro Medium" panose="02040604050005020304" pitchFamily="18" charset="0"/>
              </a:rPr>
              <a:t>Escrituras Antigas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AF77BFC-EE50-9DB7-68A7-82283CB2AB91}"/>
              </a:ext>
            </a:extLst>
          </p:cNvPr>
          <p:cNvSpPr txBox="1"/>
          <p:nvPr/>
        </p:nvSpPr>
        <p:spPr>
          <a:xfrm>
            <a:off x="616221" y="2964195"/>
            <a:ext cx="5625549" cy="907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dirty="0">
                <a:latin typeface="Amasis MT Pro Medium" panose="02040604050005020304" pitchFamily="18" charset="0"/>
              </a:rPr>
              <a:t>Capítulo 6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7DE4FC3-7D4B-7DBB-8B29-49050A871D81}"/>
              </a:ext>
            </a:extLst>
          </p:cNvPr>
          <p:cNvSpPr/>
          <p:nvPr/>
        </p:nvSpPr>
        <p:spPr>
          <a:xfrm>
            <a:off x="616221" y="4028348"/>
            <a:ext cx="6241779" cy="78346"/>
          </a:xfrm>
          <a:prstGeom prst="rect">
            <a:avLst/>
          </a:prstGeom>
          <a:solidFill>
            <a:srgbClr val="FF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0072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BD4D5BB-0B6B-AD8C-0EDB-4B9D7A04819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2BC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5C05E3ED-80DB-769D-C30C-1B7A02032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29" y="8429769"/>
            <a:ext cx="744742" cy="10060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62A3B7-4891-F73C-2CC0-823E3D4E35B9}"/>
              </a:ext>
            </a:extLst>
          </p:cNvPr>
          <p:cNvSpPr txBox="1"/>
          <p:nvPr/>
        </p:nvSpPr>
        <p:spPr>
          <a:xfrm>
            <a:off x="616221" y="4059675"/>
            <a:ext cx="5625549" cy="907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dirty="0">
                <a:latin typeface="Amasis MT Pro Medium" panose="02040604050005020304" pitchFamily="18" charset="0"/>
              </a:rPr>
              <a:t>Uma Equipe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AF77BFC-EE50-9DB7-68A7-82283CB2AB91}"/>
              </a:ext>
            </a:extLst>
          </p:cNvPr>
          <p:cNvSpPr txBox="1"/>
          <p:nvPr/>
        </p:nvSpPr>
        <p:spPr>
          <a:xfrm>
            <a:off x="616221" y="2964195"/>
            <a:ext cx="5625549" cy="907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dirty="0">
                <a:latin typeface="Amasis MT Pro Medium" panose="02040604050005020304" pitchFamily="18" charset="0"/>
              </a:rPr>
              <a:t>Capítulo 7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7DE4FC3-7D4B-7DBB-8B29-49050A871D81}"/>
              </a:ext>
            </a:extLst>
          </p:cNvPr>
          <p:cNvSpPr/>
          <p:nvPr/>
        </p:nvSpPr>
        <p:spPr>
          <a:xfrm>
            <a:off x="616221" y="4028348"/>
            <a:ext cx="6241779" cy="78346"/>
          </a:xfrm>
          <a:prstGeom prst="rect">
            <a:avLst/>
          </a:prstGeom>
          <a:solidFill>
            <a:srgbClr val="FF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7760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BD4D5BB-0B6B-AD8C-0EDB-4B9D7A04819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2BC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5C05E3ED-80DB-769D-C30C-1B7A02032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29" y="8429769"/>
            <a:ext cx="744742" cy="10060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62A3B7-4891-F73C-2CC0-823E3D4E35B9}"/>
              </a:ext>
            </a:extLst>
          </p:cNvPr>
          <p:cNvSpPr txBox="1"/>
          <p:nvPr/>
        </p:nvSpPr>
        <p:spPr>
          <a:xfrm>
            <a:off x="616221" y="4059675"/>
            <a:ext cx="5625549" cy="907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dirty="0">
                <a:latin typeface="Amasis MT Pro Medium" panose="02040604050005020304" pitchFamily="18" charset="0"/>
              </a:rPr>
              <a:t>Projeto Final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AF77BFC-EE50-9DB7-68A7-82283CB2AB91}"/>
              </a:ext>
            </a:extLst>
          </p:cNvPr>
          <p:cNvSpPr txBox="1"/>
          <p:nvPr/>
        </p:nvSpPr>
        <p:spPr>
          <a:xfrm>
            <a:off x="616221" y="2964195"/>
            <a:ext cx="5625549" cy="907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dirty="0">
                <a:latin typeface="Amasis MT Pro Medium" panose="02040604050005020304" pitchFamily="18" charset="0"/>
              </a:rPr>
              <a:t>Capítulo 8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7DE4FC3-7D4B-7DBB-8B29-49050A871D81}"/>
              </a:ext>
            </a:extLst>
          </p:cNvPr>
          <p:cNvSpPr/>
          <p:nvPr/>
        </p:nvSpPr>
        <p:spPr>
          <a:xfrm>
            <a:off x="616221" y="4028348"/>
            <a:ext cx="6241779" cy="78346"/>
          </a:xfrm>
          <a:prstGeom prst="rect">
            <a:avLst/>
          </a:prstGeom>
          <a:solidFill>
            <a:srgbClr val="FF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809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BD4D5BB-0B6B-AD8C-0EDB-4B9D7A04819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2BC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" name="Imagem 15" descr="Logotipo&#10;&#10;Descrição gerada automaticamente">
            <a:extLst>
              <a:ext uri="{FF2B5EF4-FFF2-40B4-BE49-F238E27FC236}">
                <a16:creationId xmlns:a16="http://schemas.microsoft.com/office/drawing/2014/main" id="{FE02ECAE-21BF-6738-5655-5D69EF497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29" y="8429769"/>
            <a:ext cx="744742" cy="100608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8CAC55C-4A4A-B244-5581-A030A52BCED8}"/>
              </a:ext>
            </a:extLst>
          </p:cNvPr>
          <p:cNvSpPr txBox="1"/>
          <p:nvPr/>
        </p:nvSpPr>
        <p:spPr>
          <a:xfrm>
            <a:off x="2295766" y="470142"/>
            <a:ext cx="21768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masis MT Pro Medium" panose="020F0502020204030204" pitchFamily="18" charset="0"/>
              </a:rPr>
              <a:t>Sumário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F28FDF-75E1-1271-336C-E8D7F7941917}"/>
              </a:ext>
            </a:extLst>
          </p:cNvPr>
          <p:cNvSpPr txBox="1"/>
          <p:nvPr/>
        </p:nvSpPr>
        <p:spPr>
          <a:xfrm>
            <a:off x="457026" y="1698278"/>
            <a:ext cx="5854322" cy="5005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700" dirty="0">
                <a:latin typeface="Amasis MT Pro Medium" panose="02040604050005020304" pitchFamily="18" charset="0"/>
              </a:rPr>
              <a:t>A Grande Mestra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700" dirty="0">
                <a:latin typeface="Amasis MT Pro Medium" panose="02040604050005020304" pitchFamily="18" charset="0"/>
              </a:rPr>
              <a:t>O Eclipse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700" dirty="0">
                <a:latin typeface="Amasis MT Pro Medium" panose="02040604050005020304" pitchFamily="18" charset="0"/>
              </a:rPr>
              <a:t>“</a:t>
            </a:r>
            <a:r>
              <a:rPr lang="pt-BR" sz="2700" dirty="0" err="1">
                <a:latin typeface="Amasis MT Pro Medium" panose="02040604050005020304" pitchFamily="18" charset="0"/>
              </a:rPr>
              <a:t>Hello</a:t>
            </a:r>
            <a:r>
              <a:rPr lang="pt-BR" sz="2700" dirty="0">
                <a:latin typeface="Amasis MT Pro Medium" panose="02040604050005020304" pitchFamily="18" charset="0"/>
              </a:rPr>
              <a:t> World”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700" dirty="0" err="1">
                <a:latin typeface="Amasis MT Pro Medium" panose="02040604050005020304" pitchFamily="18" charset="0"/>
              </a:rPr>
              <a:t>If,Else</a:t>
            </a:r>
            <a:r>
              <a:rPr lang="pt-BR" sz="2700" dirty="0">
                <a:latin typeface="Amasis MT Pro Medium" panose="02040604050005020304" pitchFamily="18" charset="0"/>
              </a:rPr>
              <a:t> e Switch Case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700" dirty="0">
                <a:latin typeface="Amasis MT Pro Medium" panose="02040604050005020304" pitchFamily="18" charset="0"/>
              </a:rPr>
              <a:t>For, </a:t>
            </a:r>
            <a:r>
              <a:rPr lang="pt-BR" sz="2700" dirty="0" err="1">
                <a:latin typeface="Amasis MT Pro Medium" panose="02040604050005020304" pitchFamily="18" charset="0"/>
              </a:rPr>
              <a:t>While</a:t>
            </a:r>
            <a:r>
              <a:rPr lang="pt-BR" sz="2700" dirty="0">
                <a:latin typeface="Amasis MT Pro Medium" panose="02040604050005020304" pitchFamily="18" charset="0"/>
              </a:rPr>
              <a:t> e Do-</a:t>
            </a:r>
            <a:r>
              <a:rPr lang="pt-BR" sz="2700" dirty="0" err="1">
                <a:latin typeface="Amasis MT Pro Medium" panose="02040604050005020304" pitchFamily="18" charset="0"/>
              </a:rPr>
              <a:t>While</a:t>
            </a:r>
            <a:endParaRPr lang="pt-BR" sz="2700" dirty="0">
              <a:latin typeface="Amasis MT Pro Medium" panose="020406040500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700" dirty="0">
                <a:latin typeface="Amasis MT Pro Medium" panose="02040604050005020304" pitchFamily="18" charset="0"/>
              </a:rPr>
              <a:t>Escrituras Antigas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700" dirty="0">
                <a:latin typeface="Amasis MT Pro Medium" panose="02040604050005020304" pitchFamily="18" charset="0"/>
              </a:rPr>
              <a:t>Uma Equipe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700" dirty="0">
                <a:latin typeface="Amasis MT Pro Medium" panose="02040604050005020304" pitchFamily="18" charset="0"/>
              </a:rPr>
              <a:t>Projeto Final</a:t>
            </a:r>
          </a:p>
        </p:txBody>
      </p:sp>
    </p:spTree>
    <p:extLst>
      <p:ext uri="{BB962C8B-B14F-4D97-AF65-F5344CB8AC3E}">
        <p14:creationId xmlns:p14="http://schemas.microsoft.com/office/powerpoint/2010/main" val="205976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BD4D5BB-0B6B-AD8C-0EDB-4B9D7A04819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2BC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5C05E3ED-80DB-769D-C30C-1B7A02032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29" y="8429769"/>
            <a:ext cx="744742" cy="10060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62A3B7-4891-F73C-2CC0-823E3D4E35B9}"/>
              </a:ext>
            </a:extLst>
          </p:cNvPr>
          <p:cNvSpPr txBox="1"/>
          <p:nvPr/>
        </p:nvSpPr>
        <p:spPr>
          <a:xfrm>
            <a:off x="616221" y="4059675"/>
            <a:ext cx="5625549" cy="907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dirty="0">
                <a:latin typeface="Amasis MT Pro Medium" panose="02040604050005020304" pitchFamily="18" charset="0"/>
              </a:rPr>
              <a:t>A Grande Mestra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AF77BFC-EE50-9DB7-68A7-82283CB2AB91}"/>
              </a:ext>
            </a:extLst>
          </p:cNvPr>
          <p:cNvSpPr txBox="1"/>
          <p:nvPr/>
        </p:nvSpPr>
        <p:spPr>
          <a:xfrm>
            <a:off x="616221" y="2964195"/>
            <a:ext cx="5625549" cy="907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dirty="0">
                <a:latin typeface="Amasis MT Pro Medium" panose="02040604050005020304" pitchFamily="18" charset="0"/>
              </a:rPr>
              <a:t>Capítulo 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7DE4FC3-7D4B-7DBB-8B29-49050A871D81}"/>
              </a:ext>
            </a:extLst>
          </p:cNvPr>
          <p:cNvSpPr/>
          <p:nvPr/>
        </p:nvSpPr>
        <p:spPr>
          <a:xfrm>
            <a:off x="616221" y="4028348"/>
            <a:ext cx="6241779" cy="78346"/>
          </a:xfrm>
          <a:prstGeom prst="rect">
            <a:avLst/>
          </a:prstGeom>
          <a:solidFill>
            <a:srgbClr val="FF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1536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BD4D5BB-0B6B-AD8C-0EDB-4B9D7A04819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2BC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5C05E3ED-80DB-769D-C30C-1B7A02032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29" y="8429769"/>
            <a:ext cx="744742" cy="100608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A50FB03-B9BC-1635-B0AF-F7B35C391450}"/>
              </a:ext>
            </a:extLst>
          </p:cNvPr>
          <p:cNvSpPr/>
          <p:nvPr/>
        </p:nvSpPr>
        <p:spPr>
          <a:xfrm>
            <a:off x="318052" y="298174"/>
            <a:ext cx="6202018" cy="7971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	Lucas Adão, ele é nosso herói nesta história fascinante, é um jovem curioso e destemido, ansioso para desvendar os segredos de uma arte mágica. Ele vive em um mundo onde a programação é considerada uma forma de magia, onde algoritmos são encantamentos e código-fonte é a língua dos magos.</a:t>
            </a:r>
          </a:p>
          <a:p>
            <a:r>
              <a:rPr lang="pt-BR" sz="2400" dirty="0">
                <a:solidFill>
                  <a:schemeClr val="tx1"/>
                </a:solidFill>
              </a:rPr>
              <a:t>	Lucas é um aprendiz determinado que embarca em uma jornada em busca do conhecimento mágico de Java. Sua jornada revelará os princípios mágicos por trás dessa arte, transformando-o de um novato em um mestre da programação.</a:t>
            </a:r>
          </a:p>
          <a:p>
            <a:r>
              <a:rPr lang="pt-BR" sz="2400" dirty="0">
                <a:solidFill>
                  <a:schemeClr val="tx1"/>
                </a:solidFill>
              </a:rPr>
              <a:t> - “Grande dia!! Será que estou fazendo a coisa certa entrando em uma escola de magia?”, disse Lucas.</a:t>
            </a:r>
          </a:p>
          <a:p>
            <a:r>
              <a:rPr lang="pt-BR" sz="2400" dirty="0">
                <a:solidFill>
                  <a:schemeClr val="tx1"/>
                </a:solidFill>
              </a:rPr>
              <a:t>	Lucas passa por diversas aulas até que em fim chega a aula de magia, é ministrada por Elizangela a “Maga No </a:t>
            </a:r>
            <a:r>
              <a:rPr lang="pt-BR" sz="2400" dirty="0" err="1">
                <a:solidFill>
                  <a:schemeClr val="tx1"/>
                </a:solidFill>
              </a:rPr>
              <a:t>Code</a:t>
            </a:r>
            <a:r>
              <a:rPr lang="pt-BR" sz="2400" dirty="0">
                <a:solidFill>
                  <a:schemeClr val="tx1"/>
                </a:solidFill>
              </a:rPr>
              <a:t>”, que só consegue invocar magia através de aparelhos rúnicos.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6801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BD4D5BB-0B6B-AD8C-0EDB-4B9D7A04819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2BC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5C05E3ED-80DB-769D-C30C-1B7A02032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29" y="8429769"/>
            <a:ext cx="744742" cy="100608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A50FB03-B9BC-1635-B0AF-F7B35C391450}"/>
              </a:ext>
            </a:extLst>
          </p:cNvPr>
          <p:cNvSpPr/>
          <p:nvPr/>
        </p:nvSpPr>
        <p:spPr>
          <a:xfrm>
            <a:off x="318052" y="298174"/>
            <a:ext cx="6202018" cy="7971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	”Será que ninguém aqui vai me ensinar o que eu estou buscando? Será que foi um erro vim pra cá?”- Disse Lucas</a:t>
            </a:r>
          </a:p>
          <a:p>
            <a:r>
              <a:rPr lang="pt-BR" sz="2400" dirty="0">
                <a:solidFill>
                  <a:schemeClr val="tx1"/>
                </a:solidFill>
              </a:rPr>
              <a:t>	Surge uma figura alta, de óculos que aparenta ser muito experiente, ele tem cabelos pretos e muito crítico, por coincidência seu nome também é Lucas, mas para contextualizar vou chama-lo de Lucas Faustino.</a:t>
            </a:r>
          </a:p>
          <a:p>
            <a:r>
              <a:rPr lang="pt-BR" sz="2400" dirty="0">
                <a:solidFill>
                  <a:schemeClr val="tx1"/>
                </a:solidFill>
              </a:rPr>
              <a:t>“Essa escola não ensina nada, </a:t>
            </a:r>
            <a:r>
              <a:rPr lang="pt-BR" sz="2400" dirty="0" err="1">
                <a:solidFill>
                  <a:schemeClr val="tx1"/>
                </a:solidFill>
              </a:rPr>
              <a:t>Low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Code</a:t>
            </a:r>
            <a:r>
              <a:rPr lang="pt-BR" sz="2400" dirty="0">
                <a:solidFill>
                  <a:schemeClr val="tx1"/>
                </a:solidFill>
              </a:rPr>
              <a:t>, Bubble?? Isso não é Programar!” – Disse Faustino.</a:t>
            </a:r>
          </a:p>
          <a:p>
            <a:r>
              <a:rPr lang="pt-BR" sz="2400" dirty="0">
                <a:solidFill>
                  <a:schemeClr val="tx1"/>
                </a:solidFill>
              </a:rPr>
              <a:t>“Só estamos no começo, devemos ser resilientes e esperar que os profissionais nos mostrem o caminho!” – Disse Lucas.</a:t>
            </a:r>
          </a:p>
          <a:p>
            <a:r>
              <a:rPr lang="pt-BR" sz="2400" dirty="0">
                <a:solidFill>
                  <a:schemeClr val="tx1"/>
                </a:solidFill>
              </a:rPr>
              <a:t>	Um clima tenso se dissipa, e eles vão para casa ansiosamente esperando a próxima lição de magia no dia seguinte.</a:t>
            </a:r>
          </a:p>
          <a:p>
            <a:r>
              <a:rPr lang="pt-BR" sz="2400" b="0" i="0" dirty="0">
                <a:solidFill>
                  <a:schemeClr val="tx1"/>
                </a:solidFill>
                <a:effectLst/>
              </a:rPr>
              <a:t>	Lucas Adão estava a caminho de casa depois de um longo dia de aprendizado na escola mágica de programação. </a:t>
            </a:r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	</a:t>
            </a:r>
          </a:p>
          <a:p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29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BD4D5BB-0B6B-AD8C-0EDB-4B9D7A04819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2BC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5C05E3ED-80DB-769D-C30C-1B7A02032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29" y="8429769"/>
            <a:ext cx="744742" cy="100608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A50FB03-B9BC-1635-B0AF-F7B35C391450}"/>
              </a:ext>
            </a:extLst>
          </p:cNvPr>
          <p:cNvSpPr/>
          <p:nvPr/>
        </p:nvSpPr>
        <p:spPr>
          <a:xfrm>
            <a:off x="318052" y="298174"/>
            <a:ext cx="6202018" cy="7971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	</a:t>
            </a:r>
          </a:p>
          <a:p>
            <a:r>
              <a:rPr lang="pt-BR" sz="2400" b="0" i="0" dirty="0">
                <a:solidFill>
                  <a:schemeClr val="tx1"/>
                </a:solidFill>
                <a:effectLst/>
              </a:rPr>
              <a:t>	</a:t>
            </a:r>
          </a:p>
          <a:p>
            <a:r>
              <a:rPr lang="pt-BR" sz="2400" dirty="0">
                <a:solidFill>
                  <a:schemeClr val="tx1"/>
                </a:solidFill>
              </a:rPr>
              <a:t>	</a:t>
            </a:r>
          </a:p>
          <a:p>
            <a:r>
              <a:rPr lang="pt-BR" sz="2400" b="0" i="0" dirty="0">
                <a:solidFill>
                  <a:schemeClr val="tx1"/>
                </a:solidFill>
                <a:effectLst/>
              </a:rPr>
              <a:t>	No entanto, o que ele não esperava era encontrar um monstro gigante bloqueando seu caminho. Com uma fome voraz por código, o monstro rugiu ameaçadoramente.</a:t>
            </a:r>
          </a:p>
          <a:p>
            <a:r>
              <a:rPr lang="pt-BR" sz="2400" b="0" i="0" dirty="0">
                <a:solidFill>
                  <a:schemeClr val="tx1"/>
                </a:solidFill>
                <a:effectLst/>
              </a:rPr>
              <a:t>Lucas lembrou-se de sua recente descoberta da linguagem de programação "Bubble" </a:t>
            </a:r>
            <a:r>
              <a:rPr lang="pt-BR" sz="2400" b="0" i="0" dirty="0" err="1">
                <a:solidFill>
                  <a:schemeClr val="tx1"/>
                </a:solidFill>
                <a:effectLst/>
              </a:rPr>
              <a:t>noCode</a:t>
            </a:r>
            <a:r>
              <a:rPr lang="pt-BR" sz="2400" b="0" i="0" dirty="0">
                <a:solidFill>
                  <a:schemeClr val="tx1"/>
                </a:solidFill>
                <a:effectLst/>
              </a:rPr>
              <a:t>, uma habilidade que ele dominara recentemente. Com a confiança de um jovem mago, ele murmurou algumas palavras-chave e começou a escrever o código mágico no ar com um gesto rápido de sua mão.</a:t>
            </a:r>
          </a:p>
          <a:p>
            <a:endParaRPr lang="pt-BR" sz="2400" b="0" i="0" dirty="0">
              <a:solidFill>
                <a:schemeClr val="tx1"/>
              </a:solidFill>
              <a:effectLst/>
            </a:endParaRPr>
          </a:p>
          <a:p>
            <a:r>
              <a:rPr lang="pt-BR" sz="2000" dirty="0">
                <a:solidFill>
                  <a:srgbClr val="FF0000"/>
                </a:solidFill>
                <a:highlight>
                  <a:srgbClr val="808080"/>
                </a:highlight>
              </a:rPr>
              <a:t>      “</a:t>
            </a:r>
            <a:r>
              <a:rPr lang="pt-BR" sz="2000" b="1" i="0" dirty="0" err="1">
                <a:solidFill>
                  <a:srgbClr val="FF0000"/>
                </a:solidFill>
                <a:effectLst/>
                <a:highlight>
                  <a:srgbClr val="808080"/>
                </a:highlight>
                <a:latin typeface="Söhne Mono"/>
              </a:rPr>
              <a:t>bubble.sort</a:t>
            </a:r>
            <a:r>
              <a:rPr lang="pt-BR" sz="2000" b="1" i="0" dirty="0">
                <a:solidFill>
                  <a:srgbClr val="FF0000"/>
                </a:solidFill>
                <a:effectLst/>
                <a:highlight>
                  <a:srgbClr val="808080"/>
                </a:highlight>
                <a:latin typeface="Söhne Mono"/>
              </a:rPr>
              <a:t>(monstro);”</a:t>
            </a:r>
            <a:r>
              <a:rPr lang="pt-BR" sz="2000" b="1" dirty="0">
                <a:solidFill>
                  <a:srgbClr val="FF0000"/>
                </a:solidFill>
                <a:highlight>
                  <a:srgbClr val="808080"/>
                </a:highlight>
              </a:rPr>
              <a:t>-   </a:t>
            </a:r>
            <a:r>
              <a:rPr lang="pt-BR" sz="2400" b="1" dirty="0">
                <a:solidFill>
                  <a:schemeClr val="tx1"/>
                </a:solidFill>
                <a:highlight>
                  <a:srgbClr val="FCFCFC"/>
                </a:highlight>
              </a:rPr>
              <a:t>Disse Lucas.</a:t>
            </a:r>
          </a:p>
          <a:p>
            <a:endParaRPr lang="pt-BR" sz="2400" b="1" dirty="0">
              <a:solidFill>
                <a:schemeClr val="tx1"/>
              </a:solidFill>
            </a:endParaRPr>
          </a:p>
          <a:p>
            <a:r>
              <a:rPr lang="pt-BR" sz="2400" b="0" i="0" dirty="0">
                <a:solidFill>
                  <a:schemeClr val="tx1"/>
                </a:solidFill>
                <a:effectLst/>
              </a:rPr>
              <a:t>Com um último comando, Lucas disse: "Reinicializar monstro" e as bolhas do monstro se reorganizaram em uma forma pacífica e inofensiva.</a:t>
            </a:r>
          </a:p>
          <a:p>
            <a:r>
              <a:rPr lang="pt-BR" sz="2400" dirty="0">
                <a:solidFill>
                  <a:schemeClr val="tx1"/>
                </a:solidFill>
              </a:rPr>
              <a:t>“Ao menos o </a:t>
            </a:r>
            <a:r>
              <a:rPr lang="pt-BR" sz="2400" dirty="0" err="1">
                <a:solidFill>
                  <a:schemeClr val="tx1"/>
                </a:solidFill>
              </a:rPr>
              <a:t>bubble</a:t>
            </a:r>
            <a:r>
              <a:rPr lang="pt-BR" sz="2400" dirty="0">
                <a:solidFill>
                  <a:schemeClr val="tx1"/>
                </a:solidFill>
              </a:rPr>
              <a:t> está me servindo para algo por enquanto, porém não sei se vai me servir em desafios maiores.”- Disse Lucas.</a:t>
            </a:r>
          </a:p>
          <a:p>
            <a:endParaRPr lang="pt-BR" sz="24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2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BD4D5BB-0B6B-AD8C-0EDB-4B9D7A04819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2BC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5C05E3ED-80DB-769D-C30C-1B7A02032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29" y="8429769"/>
            <a:ext cx="744742" cy="100608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A50FB03-B9BC-1635-B0AF-F7B35C391450}"/>
              </a:ext>
            </a:extLst>
          </p:cNvPr>
          <p:cNvSpPr/>
          <p:nvPr/>
        </p:nvSpPr>
        <p:spPr>
          <a:xfrm>
            <a:off x="318052" y="298174"/>
            <a:ext cx="6202018" cy="7971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	</a:t>
            </a:r>
          </a:p>
          <a:p>
            <a:r>
              <a:rPr lang="pt-BR" sz="2400" b="0" i="0" dirty="0">
                <a:solidFill>
                  <a:schemeClr val="tx1"/>
                </a:solidFill>
                <a:effectLst/>
              </a:rPr>
              <a:t>	</a:t>
            </a:r>
          </a:p>
          <a:p>
            <a:r>
              <a:rPr lang="pt-BR" sz="2400" dirty="0">
                <a:solidFill>
                  <a:schemeClr val="tx1"/>
                </a:solidFill>
              </a:rPr>
              <a:t>	</a:t>
            </a:r>
          </a:p>
          <a:p>
            <a:r>
              <a:rPr lang="pt-BR" sz="2400" b="0" i="0" dirty="0">
                <a:solidFill>
                  <a:schemeClr val="tx1"/>
                </a:solidFill>
                <a:effectLst/>
              </a:rPr>
              <a:t>No dia Seguinte:</a:t>
            </a:r>
          </a:p>
          <a:p>
            <a:r>
              <a:rPr lang="pt-BR" sz="2400" dirty="0">
                <a:solidFill>
                  <a:schemeClr val="tx1"/>
                </a:solidFill>
              </a:rPr>
              <a:t>“Vocês vão ter aula com a Professora Paula Gonçalo, Elizangela do No </a:t>
            </a:r>
            <a:r>
              <a:rPr lang="pt-BR" sz="2400" dirty="0" err="1">
                <a:solidFill>
                  <a:schemeClr val="tx1"/>
                </a:solidFill>
              </a:rPr>
              <a:t>Code</a:t>
            </a:r>
            <a:r>
              <a:rPr lang="pt-BR" sz="2400" dirty="0">
                <a:solidFill>
                  <a:schemeClr val="tx1"/>
                </a:solidFill>
              </a:rPr>
              <a:t> não está mais com a gente!”- Disse Erinaldo, o coordenador da escola mágica, Figura alta, magra, e com um penteado moicano vermelho, com rosto enrugado aparentando muita experiência em uma magia secreta que nenhum dos alunos conseguiu descobrir até agora.</a:t>
            </a:r>
          </a:p>
          <a:p>
            <a:r>
              <a:rPr lang="pt-BR" sz="2400" dirty="0">
                <a:solidFill>
                  <a:schemeClr val="tx1"/>
                </a:solidFill>
              </a:rPr>
              <a:t>	Entra então uma persona muito descontraída, com alargadores, tatuagens de anime sobre seu corpo, pele escura e um penteado muito irado, </a:t>
            </a:r>
            <a:r>
              <a:rPr lang="pt-BR" sz="2400" dirty="0" err="1">
                <a:solidFill>
                  <a:schemeClr val="tx1"/>
                </a:solidFill>
              </a:rPr>
              <a:t>low</a:t>
            </a:r>
            <a:r>
              <a:rPr lang="pt-BR" sz="2400" dirty="0">
                <a:solidFill>
                  <a:schemeClr val="tx1"/>
                </a:solidFill>
              </a:rPr>
              <a:t> fade com tranças. Fazer magia parecia muito fácil para ela.</a:t>
            </a:r>
          </a:p>
          <a:p>
            <a:r>
              <a:rPr lang="pt-BR" sz="2400" dirty="0">
                <a:solidFill>
                  <a:schemeClr val="tx1"/>
                </a:solidFill>
              </a:rPr>
              <a:t>“Então turma, esqueçam esse lero </a:t>
            </a:r>
            <a:r>
              <a:rPr lang="pt-BR" sz="2400" dirty="0" err="1">
                <a:solidFill>
                  <a:schemeClr val="tx1"/>
                </a:solidFill>
              </a:rPr>
              <a:t>lero</a:t>
            </a:r>
            <a:r>
              <a:rPr lang="pt-BR" sz="2400" dirty="0">
                <a:solidFill>
                  <a:schemeClr val="tx1"/>
                </a:solidFill>
              </a:rPr>
              <a:t> de </a:t>
            </a:r>
            <a:r>
              <a:rPr lang="pt-BR" sz="2400" dirty="0" err="1">
                <a:solidFill>
                  <a:schemeClr val="tx1"/>
                </a:solidFill>
              </a:rPr>
              <a:t>low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code</a:t>
            </a:r>
            <a:r>
              <a:rPr lang="pt-BR" sz="2400" dirty="0">
                <a:solidFill>
                  <a:schemeClr val="tx1"/>
                </a:solidFill>
              </a:rPr>
              <a:t>, fluxograma, agora vocês vão aprender a fazer magia de verdade”-Disse Paula.</a:t>
            </a:r>
          </a:p>
          <a:p>
            <a:r>
              <a:rPr lang="pt-BR" sz="2400" dirty="0">
                <a:solidFill>
                  <a:schemeClr val="tx1"/>
                </a:solidFill>
              </a:rPr>
              <a:t>Todos os alunos ficaram muito empolgados!</a:t>
            </a:r>
          </a:p>
          <a:p>
            <a:r>
              <a:rPr lang="pt-BR" sz="2400" dirty="0">
                <a:solidFill>
                  <a:schemeClr val="tx1"/>
                </a:solidFill>
              </a:rPr>
              <a:t>	Demos seguimento ao campo mágico, e pegamos uma espada que se chamava </a:t>
            </a:r>
            <a:r>
              <a:rPr lang="pt-BR" sz="2400" b="1" i="1" dirty="0">
                <a:solidFill>
                  <a:schemeClr val="tx1"/>
                </a:solidFill>
              </a:rPr>
              <a:t>Eclipse!</a:t>
            </a:r>
          </a:p>
          <a:p>
            <a:endParaRPr lang="pt-BR" sz="2400" b="1" i="1" dirty="0">
              <a:solidFill>
                <a:schemeClr val="tx1"/>
              </a:solidFill>
            </a:endParaRPr>
          </a:p>
          <a:p>
            <a:endParaRPr lang="pt-BR" sz="2400" b="1" i="1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75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BD4D5BB-0B6B-AD8C-0EDB-4B9D7A04819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2BC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5C05E3ED-80DB-769D-C30C-1B7A02032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29" y="8429769"/>
            <a:ext cx="744742" cy="10060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62A3B7-4891-F73C-2CC0-823E3D4E35B9}"/>
              </a:ext>
            </a:extLst>
          </p:cNvPr>
          <p:cNvSpPr txBox="1"/>
          <p:nvPr/>
        </p:nvSpPr>
        <p:spPr>
          <a:xfrm>
            <a:off x="616221" y="4059675"/>
            <a:ext cx="5625549" cy="907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dirty="0">
                <a:latin typeface="Amasis MT Pro Medium" panose="02040604050005020304" pitchFamily="18" charset="0"/>
              </a:rPr>
              <a:t>O Eclipse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AF77BFC-EE50-9DB7-68A7-82283CB2AB91}"/>
              </a:ext>
            </a:extLst>
          </p:cNvPr>
          <p:cNvSpPr txBox="1"/>
          <p:nvPr/>
        </p:nvSpPr>
        <p:spPr>
          <a:xfrm>
            <a:off x="616221" y="2964195"/>
            <a:ext cx="5625549" cy="907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dirty="0">
                <a:latin typeface="Amasis MT Pro Medium" panose="02040604050005020304" pitchFamily="18" charset="0"/>
              </a:rPr>
              <a:t>Capítulo 2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7DE4FC3-7D4B-7DBB-8B29-49050A871D81}"/>
              </a:ext>
            </a:extLst>
          </p:cNvPr>
          <p:cNvSpPr/>
          <p:nvPr/>
        </p:nvSpPr>
        <p:spPr>
          <a:xfrm>
            <a:off x="616221" y="4028348"/>
            <a:ext cx="6241779" cy="78346"/>
          </a:xfrm>
          <a:prstGeom prst="rect">
            <a:avLst/>
          </a:prstGeom>
          <a:solidFill>
            <a:srgbClr val="FF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4871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BD4D5BB-0B6B-AD8C-0EDB-4B9D7A04819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2BC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5C05E3ED-80DB-769D-C30C-1B7A02032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29" y="8429769"/>
            <a:ext cx="744742" cy="100608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A50FB03-B9BC-1635-B0AF-F7B35C391450}"/>
              </a:ext>
            </a:extLst>
          </p:cNvPr>
          <p:cNvSpPr/>
          <p:nvPr/>
        </p:nvSpPr>
        <p:spPr>
          <a:xfrm>
            <a:off x="318052" y="298174"/>
            <a:ext cx="6202018" cy="7971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	</a:t>
            </a:r>
          </a:p>
          <a:p>
            <a:r>
              <a:rPr lang="pt-BR" sz="2400" b="0" i="0" dirty="0">
                <a:solidFill>
                  <a:schemeClr val="tx1"/>
                </a:solidFill>
                <a:effectLst/>
              </a:rPr>
              <a:t>	</a:t>
            </a:r>
          </a:p>
          <a:p>
            <a:r>
              <a:rPr lang="pt-BR" sz="2400" dirty="0">
                <a:solidFill>
                  <a:schemeClr val="tx1"/>
                </a:solidFill>
              </a:rPr>
              <a:t>	</a:t>
            </a:r>
          </a:p>
          <a:p>
            <a:r>
              <a:rPr lang="pt-BR" sz="2400" dirty="0">
                <a:solidFill>
                  <a:schemeClr val="tx1"/>
                </a:solidFill>
              </a:rPr>
              <a:t>“Então turma, agora que estão empunhando o </a:t>
            </a:r>
            <a:r>
              <a:rPr lang="pt-BR" sz="2400" b="1" dirty="0">
                <a:solidFill>
                  <a:schemeClr val="tx1"/>
                </a:solidFill>
              </a:rPr>
              <a:t>“Eclipse” </a:t>
            </a:r>
            <a:r>
              <a:rPr lang="pt-BR" sz="2400" dirty="0">
                <a:solidFill>
                  <a:schemeClr val="tx1"/>
                </a:solidFill>
              </a:rPr>
              <a:t>vou contar para vocês tudo sobre as IDE’S, espadas mágicas que vão auxiliar você nessa jornada de conhecimento sobre </a:t>
            </a:r>
            <a:r>
              <a:rPr lang="pt-BR" sz="2400" dirty="0">
                <a:solidFill>
                  <a:srgbClr val="FF0000"/>
                </a:solidFill>
              </a:rPr>
              <a:t>Java</a:t>
            </a:r>
            <a:r>
              <a:rPr lang="pt-BR" sz="2400" dirty="0">
                <a:solidFill>
                  <a:schemeClr val="tx1"/>
                </a:solidFill>
              </a:rPr>
              <a:t>, magia tão poderosa a ponto de te transformar um mestre em programação depois da sua compreensão”- Disse Paula.</a:t>
            </a:r>
          </a:p>
          <a:p>
            <a:r>
              <a:rPr lang="pt-BR" sz="2400" dirty="0">
                <a:solidFill>
                  <a:schemeClr val="tx1"/>
                </a:solidFill>
              </a:rPr>
              <a:t>Os alunos ouviram atentamente e ansiosamente esperaram as próximas palavras da tutora.</a:t>
            </a:r>
          </a:p>
          <a:p>
            <a:r>
              <a:rPr lang="pt-BR" sz="2400" dirty="0">
                <a:solidFill>
                  <a:schemeClr val="tx1"/>
                </a:solidFill>
              </a:rPr>
              <a:t>“Muito bem, essa arma é essencial para vocês, se preferirem podem usar a </a:t>
            </a:r>
            <a:r>
              <a:rPr lang="pt-B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NetBeans </a:t>
            </a:r>
            <a:r>
              <a:rPr lang="pt-BR" sz="2400" dirty="0">
                <a:solidFill>
                  <a:schemeClr val="tx1"/>
                </a:solidFill>
              </a:rPr>
              <a:t>também, porém eu prefiro usar </a:t>
            </a:r>
            <a:r>
              <a:rPr lang="pt-BR" sz="2400" b="1" dirty="0">
                <a:solidFill>
                  <a:schemeClr val="tx1"/>
                </a:solidFill>
              </a:rPr>
              <a:t>Eclipse</a:t>
            </a:r>
            <a:r>
              <a:rPr lang="pt-BR" sz="2400" dirty="0">
                <a:solidFill>
                  <a:schemeClr val="tx1"/>
                </a:solidFill>
              </a:rPr>
              <a:t>, é muito mais estilosa! Porém vocês precisam saber de uma coisa, não usem a </a:t>
            </a:r>
            <a:r>
              <a:rPr lang="pt-BR" sz="2400" dirty="0" err="1">
                <a:solidFill>
                  <a:schemeClr val="tx1"/>
                </a:solidFill>
              </a:rPr>
              <a:t>intelijj</a:t>
            </a:r>
            <a:r>
              <a:rPr lang="pt-BR" sz="2400" dirty="0">
                <a:solidFill>
                  <a:schemeClr val="tx1"/>
                </a:solidFill>
              </a:rPr>
              <a:t> sem ter proficiência na magia </a:t>
            </a:r>
            <a:r>
              <a:rPr lang="pt-BR" sz="2400" dirty="0">
                <a:solidFill>
                  <a:srgbClr val="FF0000"/>
                </a:solidFill>
              </a:rPr>
              <a:t>Java</a:t>
            </a:r>
            <a:r>
              <a:rPr lang="pt-BR" sz="2400" dirty="0">
                <a:solidFill>
                  <a:schemeClr val="tx1"/>
                </a:solidFill>
              </a:rPr>
              <a:t>, Ela costuma apagar a memória de magos que não desempenham tanto poder sobre a magia, provavelmente vocês esqueceriam todos os feitiços básicos usando essa lâmina”.</a:t>
            </a:r>
          </a:p>
          <a:p>
            <a:r>
              <a:rPr lang="pt-BR" sz="2400" dirty="0">
                <a:solidFill>
                  <a:schemeClr val="tx1"/>
                </a:solidFill>
              </a:rPr>
              <a:t>Os alunos aprenderam a conjurar todas as 3 ferramentas.</a:t>
            </a:r>
            <a:endParaRPr lang="pt-BR" sz="2400" dirty="0">
              <a:solidFill>
                <a:srgbClr val="FF0000"/>
              </a:solidFill>
            </a:endParaRPr>
          </a:p>
          <a:p>
            <a:endParaRPr lang="pt-BR" sz="2400" b="1" i="1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288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146</TotalTime>
  <Words>968</Words>
  <Application>Microsoft Office PowerPoint</Application>
  <PresentationFormat>Papel A4 (210 x 297 mm)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Amasis MT Pro Medium</vt:lpstr>
      <vt:lpstr>Arial</vt:lpstr>
      <vt:lpstr>Calibri</vt:lpstr>
      <vt:lpstr>Calibri Light</vt:lpstr>
      <vt:lpstr>Söhne Mono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Adão</dc:creator>
  <cp:lastModifiedBy>Lucas Adão</cp:lastModifiedBy>
  <cp:revision>1</cp:revision>
  <dcterms:created xsi:type="dcterms:W3CDTF">2023-11-01T18:14:35Z</dcterms:created>
  <dcterms:modified xsi:type="dcterms:W3CDTF">2023-11-01T20:40:48Z</dcterms:modified>
</cp:coreProperties>
</file>