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8" r:id="rId5"/>
    <p:sldId id="277" r:id="rId6"/>
    <p:sldId id="269" r:id="rId7"/>
    <p:sldId id="274" r:id="rId8"/>
    <p:sldId id="272" r:id="rId9"/>
    <p:sldId id="279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7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ZAROUAL" initials="MZ" lastIdx="1" clrIdx="0">
    <p:extLst>
      <p:ext uri="{19B8F6BF-5375-455C-9EA6-DF929625EA0E}">
        <p15:presenceInfo xmlns:p15="http://schemas.microsoft.com/office/powerpoint/2012/main" userId="6bb5e54fa7f014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02:27:35.429" idx="1">
    <p:pos x="10" y="10"/>
    <p:text>paths that give higher similarity of scores have also similarities in the x coordinates when it comes to the actual paths. they are neighbors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85341D-F07F-4C38-97E8-99EEEB01EBCE}" type="datetime1">
              <a:rPr lang="fr-FR" smtClean="0"/>
              <a:t>14/10/2020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3422-C49A-4286-9C00-328E9591201B}" type="datetime1">
              <a:rPr lang="fr-FR" smtClean="0"/>
              <a:pPr/>
              <a:t>14/10/2020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8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70E52-1238-4A7F-867E-2F90BFCA0D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27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46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4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4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70E52-1238-4A7F-867E-2F90BFCA0D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64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70E52-1238-4A7F-867E-2F90BFCA0D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809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70E52-1238-4A7F-867E-2F90BFCA0D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57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70E52-1238-4A7F-867E-2F90BFCA0D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6741F9-FEC3-433E-829D-06CD9AD47223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F594-9389-4284-8DED-5C039F3BB0D8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2AFB9-543A-4931-AE4F-7F641B4B1E12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8D55F-923D-4E9B-946D-89766317FCB4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a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4F721E-C620-4C11-A9F1-2A59130EEB8D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C44F4-E93C-47FE-87FF-C6C25064EFAB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9EA75-CE2F-43CE-B702-F57B2CA11041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texte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a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Espace réservé du texte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Espace réservé du texte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texte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4" name="Connecteur droit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E296A-BBBE-4DFF-AC61-FD25F5CF135F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roit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C1473-DF97-4E2D-B50C-F2A0215D8A3F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Rectangle : Coins arrondis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144A7-F188-44F9-B368-59AB03DF9D63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5474A-5511-42C1-90F8-502FD2D7EAF7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a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Cliquez pour modifier le style du titre maître</a:t>
            </a:r>
          </a:p>
        </p:txBody>
      </p: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05633-DE7D-49D4-85AF-F71122DF2EC4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CF21FDE-0534-4BCA-A255-32F80168F9FE}" type="datetime1">
              <a:rPr lang="fr-FR" noProof="0" smtClean="0"/>
              <a:t>14/10/2020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sz="4400" dirty="0"/>
              <a:t>T S F S 1 2  H A N D - I N  E X E R C I S E 5</a:t>
            </a:r>
            <a:br>
              <a:rPr lang="pt-BR" sz="4400" dirty="0"/>
            </a:br>
            <a:r>
              <a:rPr lang="pt-BR" sz="4400" dirty="0"/>
              <a:t>Learning  for  Autonomous Vehicles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Mohamed ZAROUAL – Lucas Alvaro</a:t>
            </a:r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58512D-5DAE-4B49-A633-D1A589288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752" y="831188"/>
            <a:ext cx="1158340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04B73-A518-40DE-8E09-EADFC44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Reinforcement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: value </a:t>
            </a:r>
            <a:r>
              <a:rPr lang="fr-FR" sz="2400" dirty="0" err="1"/>
              <a:t>iteration</a:t>
            </a:r>
            <a:endParaRPr lang="fr-FR" sz="2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57ECAF-133F-4FCA-AA1D-75F645E12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Optimal Path</a:t>
            </a:r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2EF08D3D-62A6-47BD-A222-BD838B3D9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2760" y="2870200"/>
            <a:ext cx="3888317" cy="291623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95D2EA-34E7-45E9-BB05-B88C4190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State </a:t>
            </a:r>
            <a:r>
              <a:rPr lang="fr-FR" dirty="0" err="1"/>
              <a:t>policy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state</a:t>
            </a:r>
          </a:p>
        </p:txBody>
      </p:sp>
      <p:pic>
        <p:nvPicPr>
          <p:cNvPr id="10" name="Espace réservé du contenu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18A0855-AB30-425A-8794-AE7170ED5B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54573" y="2870200"/>
            <a:ext cx="3888317" cy="2916238"/>
          </a:xfr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F4B8094-3652-4760-B672-B23600074BC4}"/>
              </a:ext>
            </a:extLst>
          </p:cNvPr>
          <p:cNvCxnSpPr/>
          <p:nvPr/>
        </p:nvCxnSpPr>
        <p:spPr>
          <a:xfrm flipV="1">
            <a:off x="2466363" y="4731391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D138F2-B8B1-46A0-915B-7B3C5FDBE3E2}"/>
              </a:ext>
            </a:extLst>
          </p:cNvPr>
          <p:cNvCxnSpPr>
            <a:cxnSpLocks/>
          </p:cNvCxnSpPr>
          <p:nvPr/>
        </p:nvCxnSpPr>
        <p:spPr>
          <a:xfrm>
            <a:off x="2466363" y="4741178"/>
            <a:ext cx="40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0981579-6138-4AA1-8985-AA806B5BA459}"/>
              </a:ext>
            </a:extLst>
          </p:cNvPr>
          <p:cNvCxnSpPr>
            <a:cxnSpLocks/>
          </p:cNvCxnSpPr>
          <p:nvPr/>
        </p:nvCxnSpPr>
        <p:spPr>
          <a:xfrm>
            <a:off x="2867637" y="4752363"/>
            <a:ext cx="40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D91A82C-56CF-4DD3-975A-1D809B6309E1}"/>
              </a:ext>
            </a:extLst>
          </p:cNvPr>
          <p:cNvCxnSpPr>
            <a:cxnSpLocks/>
          </p:cNvCxnSpPr>
          <p:nvPr/>
        </p:nvCxnSpPr>
        <p:spPr>
          <a:xfrm>
            <a:off x="3268911" y="4752363"/>
            <a:ext cx="40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3F39FBA-6CEE-47A0-AD17-993DA6AA2D7C}"/>
              </a:ext>
            </a:extLst>
          </p:cNvPr>
          <p:cNvCxnSpPr>
            <a:cxnSpLocks/>
          </p:cNvCxnSpPr>
          <p:nvPr/>
        </p:nvCxnSpPr>
        <p:spPr>
          <a:xfrm>
            <a:off x="3670185" y="4752363"/>
            <a:ext cx="40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DC10963-3632-43F7-B6E6-D6F4C8BF2272}"/>
              </a:ext>
            </a:extLst>
          </p:cNvPr>
          <p:cNvCxnSpPr>
            <a:cxnSpLocks/>
          </p:cNvCxnSpPr>
          <p:nvPr/>
        </p:nvCxnSpPr>
        <p:spPr>
          <a:xfrm>
            <a:off x="4071459" y="4752363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3C7D5-6D19-46EB-8C60-7F1E50B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E5209-0FFB-4460-89B0-67A3BACB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P_move_action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936E48-BEB0-41DA-9061-0C33D7B3B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Is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thatthe</a:t>
            </a:r>
            <a:r>
              <a:rPr lang="fr-FR" dirty="0"/>
              <a:t> car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in the right </a:t>
            </a:r>
            <a:r>
              <a:rPr lang="fr-FR" dirty="0" err="1"/>
              <a:t>way</a:t>
            </a:r>
            <a:r>
              <a:rPr lang="fr-FR" dirty="0"/>
              <a:t>. If </a:t>
            </a:r>
            <a:r>
              <a:rPr lang="fr-FR" dirty="0" err="1"/>
              <a:t>it’s</a:t>
            </a:r>
            <a:r>
              <a:rPr lang="fr-FR" dirty="0"/>
              <a:t> set up at 1, the </a:t>
            </a:r>
            <a:r>
              <a:rPr lang="fr-FR" dirty="0" err="1"/>
              <a:t>reward</a:t>
            </a:r>
            <a:r>
              <a:rPr lang="fr-FR" dirty="0"/>
              <a:t> are optimum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the right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, if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converge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rewards</a:t>
            </a:r>
            <a:r>
              <a:rPr lang="fr-FR" dirty="0"/>
              <a:t> are false.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CC0A19-906E-48A6-A650-70803FF35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Gamma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523B92-6EBF-490E-BD2C-5C03F394EF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Is the discount factor, if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prioritize</a:t>
            </a:r>
            <a:r>
              <a:rPr lang="fr-FR" dirty="0"/>
              <a:t> the first </a:t>
            </a:r>
            <a:r>
              <a:rPr lang="fr-FR" dirty="0" err="1"/>
              <a:t>iterations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the </a:t>
            </a:r>
            <a:r>
              <a:rPr lang="fr-FR" dirty="0" err="1"/>
              <a:t>rewards</a:t>
            </a:r>
            <a:r>
              <a:rPr lang="fr-FR" dirty="0"/>
              <a:t> are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iterations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57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487E-20B4-455D-BC53-00DADD01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3D7A123-8196-405C-9237-20AEFB497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2760" y="2870200"/>
            <a:ext cx="3888317" cy="291623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640432-822F-4F55-9E6C-2A3178A2C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2760" y="1869599"/>
            <a:ext cx="9500130" cy="916228"/>
          </a:xfrm>
        </p:spPr>
        <p:txBody>
          <a:bodyPr/>
          <a:lstStyle/>
          <a:p>
            <a:r>
              <a:rPr lang="fr-FR" dirty="0"/>
              <a:t>If the </a:t>
            </a:r>
            <a:r>
              <a:rPr lang="fr-FR" dirty="0" err="1"/>
              <a:t>cliff</a:t>
            </a:r>
            <a:r>
              <a:rPr lang="fr-FR" dirty="0"/>
              <a:t> has </a:t>
            </a:r>
            <a:r>
              <a:rPr lang="fr-FR" dirty="0" err="1"/>
              <a:t>very</a:t>
            </a:r>
            <a:r>
              <a:rPr lang="fr-FR" dirty="0"/>
              <a:t> high </a:t>
            </a:r>
            <a:r>
              <a:rPr lang="fr-FR" dirty="0" err="1"/>
              <a:t>negative</a:t>
            </a:r>
            <a:r>
              <a:rPr lang="fr-FR" dirty="0"/>
              <a:t> value,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rewards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lead to a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away</a:t>
            </a:r>
            <a:r>
              <a:rPr lang="fr-FR" dirty="0"/>
              <a:t> of the </a:t>
            </a:r>
            <a:r>
              <a:rPr lang="fr-FR" dirty="0" err="1"/>
              <a:t>cliff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the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straight line </a:t>
            </a:r>
            <a:r>
              <a:rPr lang="fr-FR" dirty="0" err="1"/>
              <a:t>between</a:t>
            </a:r>
            <a:r>
              <a:rPr lang="fr-FR" dirty="0"/>
              <a:t> start and goal :</a:t>
            </a:r>
          </a:p>
        </p:txBody>
      </p:sp>
      <p:pic>
        <p:nvPicPr>
          <p:cNvPr id="10" name="Espace réservé du contenu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8AD2AE64-DAA1-4BAB-A1AD-87843DB71D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4573" y="2870200"/>
            <a:ext cx="3888317" cy="2916238"/>
          </a:xfrm>
        </p:spPr>
      </p:pic>
    </p:spTree>
    <p:extLst>
      <p:ext uri="{BB962C8B-B14F-4D97-AF65-F5344CB8AC3E}">
        <p14:creationId xmlns:p14="http://schemas.microsoft.com/office/powerpoint/2010/main" val="10135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7D3BC-B118-4903-BF9C-3D885F6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Reinforcement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: Q-Learning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F98E9-F4F5-40D2-B590-1FE5CF1D6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Path (</a:t>
            </a:r>
            <a:r>
              <a:rPr lang="fr-FR" dirty="0" err="1"/>
              <a:t>P_move_action</a:t>
            </a:r>
            <a:r>
              <a:rPr lang="fr-FR" dirty="0"/>
              <a:t>=0,99)</a:t>
            </a:r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C74DBB77-08E3-41E9-B3F9-317E234525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2760" y="2870200"/>
            <a:ext cx="3888317" cy="291623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74EEDE-932D-40E0-8244-0F4B5617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State </a:t>
            </a:r>
            <a:r>
              <a:rPr lang="fr-FR" dirty="0" err="1"/>
              <a:t>policy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state</a:t>
            </a:r>
          </a:p>
        </p:txBody>
      </p:sp>
      <p:pic>
        <p:nvPicPr>
          <p:cNvPr id="10" name="Espace réservé du contenu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ED4442-F997-4C90-920B-62E8D1AEF5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4573" y="2870200"/>
            <a:ext cx="3888317" cy="2916238"/>
          </a:xfrm>
        </p:spPr>
      </p:pic>
    </p:spTree>
    <p:extLst>
      <p:ext uri="{BB962C8B-B14F-4D97-AF65-F5344CB8AC3E}">
        <p14:creationId xmlns:p14="http://schemas.microsoft.com/office/powerpoint/2010/main" val="106074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CD46A-914F-4BA2-989B-D159663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FF7A1A-DB90-482B-9C5B-B3D2EDA14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start but </a:t>
            </a:r>
            <a:r>
              <a:rPr lang="fr-FR" dirty="0" err="1"/>
              <a:t>still</a:t>
            </a:r>
            <a:r>
              <a:rPr lang="fr-FR" dirty="0"/>
              <a:t> optimal </a:t>
            </a:r>
            <a:r>
              <a:rPr lang="fr-FR" dirty="0" err="1"/>
              <a:t>path</a:t>
            </a:r>
            <a:r>
              <a:rPr lang="fr-FR" dirty="0"/>
              <a:t> if </a:t>
            </a:r>
            <a:r>
              <a:rPr lang="fr-FR" dirty="0" err="1"/>
              <a:t>P_move_action</a:t>
            </a:r>
            <a:r>
              <a:rPr lang="fr-FR" dirty="0"/>
              <a:t>=1</a:t>
            </a:r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490FA0B9-F214-4DC4-9FE5-8082E9896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2760" y="2870200"/>
            <a:ext cx="3888317" cy="2916238"/>
          </a:xfr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9B03E25-5DFB-4C26-B2C2-A5A6AC316B81}"/>
              </a:ext>
            </a:extLst>
          </p:cNvPr>
          <p:cNvSpPr/>
          <p:nvPr/>
        </p:nvSpPr>
        <p:spPr>
          <a:xfrm>
            <a:off x="2080470" y="3900881"/>
            <a:ext cx="494950" cy="3942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4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D6E96-3142-44BF-9473-5A6F390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epsilon 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63833-9521-4269-AE09-F3D624DF2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Optimal </a:t>
            </a:r>
            <a:r>
              <a:rPr lang="fr-FR" dirty="0" err="1"/>
              <a:t>policy</a:t>
            </a:r>
            <a:r>
              <a:rPr lang="fr-FR" dirty="0"/>
              <a:t> state</a:t>
            </a:r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DCC24399-D40D-4F88-899E-4EE5C2D4A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2760" y="2870200"/>
            <a:ext cx="3888317" cy="291623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775B09-1876-419C-995D-A051294E1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00D15E-604F-492F-A64A-38ECA89076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1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577F2-D7D5-49CA-9F73-74A9D102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comparison</a:t>
            </a:r>
            <a:endParaRPr lang="fr-FR" sz="2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88C10-90A2-4972-A78C-B701B1771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Epsilon constant </a:t>
            </a:r>
            <a:r>
              <a:rPr lang="fr-FR" dirty="0" err="1"/>
              <a:t>strategy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5F107CC-78DC-4F3A-BD1F-9C005AE55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2760" y="2870200"/>
            <a:ext cx="3888317" cy="2916238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61BAD-24C0-4DC2-8981-3E0564448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Epsilon-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C46CC6A-0E9A-4BFE-9D64-3BE01DCC3E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4573" y="2870200"/>
            <a:ext cx="3888317" cy="2916238"/>
          </a:xfrm>
        </p:spPr>
      </p:pic>
    </p:spTree>
    <p:extLst>
      <p:ext uri="{BB962C8B-B14F-4D97-AF65-F5344CB8AC3E}">
        <p14:creationId xmlns:p14="http://schemas.microsoft.com/office/powerpoint/2010/main" val="270068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729914"/>
            <a:ext cx="5202071" cy="916228"/>
          </a:xfrm>
        </p:spPr>
        <p:txBody>
          <a:bodyPr rtlCol="0"/>
          <a:lstStyle/>
          <a:p>
            <a:pPr rtl="0"/>
            <a:r>
              <a:rPr lang="en-US" dirty="0"/>
              <a:t>the training data and the predicted mean for x</a:t>
            </a:r>
            <a:endParaRPr lang="fr-FR" dirty="0"/>
          </a:p>
        </p:txBody>
      </p:sp>
      <p:pic>
        <p:nvPicPr>
          <p:cNvPr id="15" name="Espace réservé au contenu 14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blackGray">
          <a:xfrm>
            <a:off x="685799" y="1982305"/>
            <a:ext cx="5202070" cy="3901553"/>
          </a:xfrm>
        </p:spPr>
      </p:pic>
      <p:sp>
        <p:nvSpPr>
          <p:cNvPr id="5" name="Espace réservé au texte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8270" y="729914"/>
            <a:ext cx="5228444" cy="916228"/>
          </a:xfrm>
        </p:spPr>
        <p:txBody>
          <a:bodyPr rtlCol="0"/>
          <a:lstStyle/>
          <a:p>
            <a:pPr rtl="0"/>
            <a:r>
              <a:rPr lang="en-US" sz="1800" dirty="0"/>
              <a:t>the training data and the predicted mean for y</a:t>
            </a:r>
            <a:endParaRPr lang="fr-FR" sz="2000" dirty="0"/>
          </a:p>
        </p:txBody>
      </p:sp>
      <p:pic>
        <p:nvPicPr>
          <p:cNvPr id="17" name="Espace réservé au contenu 16">
            <a:extLst>
              <a:ext uri="{FF2B5EF4-FFF2-40B4-BE49-F238E27FC236}">
                <a16:creationId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 bwMode="blackGray">
          <a:xfrm>
            <a:off x="6298270" y="1982305"/>
            <a:ext cx="5202070" cy="3901553"/>
          </a:xfrm>
        </p:spPr>
      </p:pic>
    </p:spTree>
    <p:extLst>
      <p:ext uri="{BB962C8B-B14F-4D97-AF65-F5344CB8AC3E}">
        <p14:creationId xmlns:p14="http://schemas.microsoft.com/office/powerpoint/2010/main" val="420472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confidence interval for the prediction</a:t>
            </a:r>
            <a:endParaRPr lang="fr-FR" dirty="0"/>
          </a:p>
        </p:txBody>
      </p:sp>
      <p:sp>
        <p:nvSpPr>
          <p:cNvPr id="4" name="Espace réservé au texte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US" dirty="0"/>
              <a:t>Root Mean Square Error (RMSE) is the standard deviation of the residuals, it thus estimates the concentration of the data around the fitted equation,</a:t>
            </a:r>
          </a:p>
          <a:p>
            <a:pPr rtl="0"/>
            <a:r>
              <a:rPr lang="en-US" dirty="0"/>
              <a:t> If the data are roughly normal, then most of the residuals lie within about ± 2 RMSE of their mean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 bwMode="blackGray">
          <a:xfrm>
            <a:off x="4648200" y="1933068"/>
            <a:ext cx="7543800" cy="3020089"/>
          </a:xfr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729914"/>
            <a:ext cx="5202071" cy="916228"/>
          </a:xfrm>
        </p:spPr>
        <p:txBody>
          <a:bodyPr rtlCol="0"/>
          <a:lstStyle/>
          <a:p>
            <a:pPr rtl="0"/>
            <a:r>
              <a:rPr lang="en-US" dirty="0"/>
              <a:t>the training data and the predicted mean for x with a 95% </a:t>
            </a:r>
            <a:r>
              <a:rPr lang="fr-FR" dirty="0"/>
              <a:t>a confidence interval</a:t>
            </a:r>
          </a:p>
        </p:txBody>
      </p:sp>
      <p:pic>
        <p:nvPicPr>
          <p:cNvPr id="15" name="Espace réservé au contenu 14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blackGray">
          <a:xfrm>
            <a:off x="685799" y="1982305"/>
            <a:ext cx="5202071" cy="3901553"/>
          </a:xfrm>
        </p:spPr>
      </p:pic>
      <p:sp>
        <p:nvSpPr>
          <p:cNvPr id="5" name="Espace réservé au texte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8270" y="729914"/>
            <a:ext cx="5228444" cy="916228"/>
          </a:xfrm>
        </p:spPr>
        <p:txBody>
          <a:bodyPr rtlCol="0"/>
          <a:lstStyle/>
          <a:p>
            <a:pPr rtl="0"/>
            <a:r>
              <a:rPr lang="en-US" sz="1800" dirty="0"/>
              <a:t>the training data and the predicted mean for y with a 95% </a:t>
            </a:r>
            <a:r>
              <a:rPr lang="fr-FR" sz="1800" dirty="0"/>
              <a:t>a confidence interval</a:t>
            </a:r>
            <a:endParaRPr lang="fr-FR" sz="2000" dirty="0"/>
          </a:p>
        </p:txBody>
      </p:sp>
      <p:pic>
        <p:nvPicPr>
          <p:cNvPr id="17" name="Espace réservé au contenu 16">
            <a:extLst>
              <a:ext uri="{FF2B5EF4-FFF2-40B4-BE49-F238E27FC236}">
                <a16:creationId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 bwMode="blackGray">
          <a:xfrm>
            <a:off x="6298270" y="1982305"/>
            <a:ext cx="5202071" cy="3901553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63" r="8048"/>
          <a:stretch/>
        </p:blipFill>
        <p:spPr bwMode="blackGray">
          <a:xfrm>
            <a:off x="727574" y="914400"/>
            <a:ext cx="5749425" cy="481818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914399"/>
            <a:ext cx="4848225" cy="481818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the mean of the predicted x and 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69670"/>
            <a:ext cx="12057232" cy="916228"/>
          </a:xfrm>
        </p:spPr>
        <p:txBody>
          <a:bodyPr rtlCol="0"/>
          <a:lstStyle/>
          <a:p>
            <a:pPr rtl="0"/>
            <a:r>
              <a:rPr kumimoji="0" lang="en-US" sz="3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the mean of the predicted x and y with </a:t>
            </a:r>
            <a:r>
              <a:rPr kumimoji="0" lang="fr-FR" sz="3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ellipses showing the uncertainty </a:t>
            </a:r>
            <a:r>
              <a:rPr kumimoji="0" lang="fr-FR" sz="1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(</a:t>
            </a:r>
            <a:r>
              <a:rPr kumimoji="0" lang="en-US" sz="1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ellipses with the half axis determined as two times the standard deviations</a:t>
            </a:r>
            <a:r>
              <a:rPr kumimoji="0" lang="fr-FR" sz="1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)</a:t>
            </a:r>
            <a:endParaRPr lang="fr-FR" dirty="0"/>
          </a:p>
        </p:txBody>
      </p:sp>
      <p:pic>
        <p:nvPicPr>
          <p:cNvPr id="15" name="Espace réservé au contenu 14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blackGray">
          <a:xfrm>
            <a:off x="685799" y="1982305"/>
            <a:ext cx="5202070" cy="3901553"/>
          </a:xfrm>
        </p:spPr>
      </p:pic>
      <p:pic>
        <p:nvPicPr>
          <p:cNvPr id="17" name="Espace réservé au contenu 16">
            <a:extLst>
              <a:ext uri="{FF2B5EF4-FFF2-40B4-BE49-F238E27FC236}">
                <a16:creationId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 bwMode="blackGray">
          <a:xfrm>
            <a:off x="6298270" y="1982305"/>
            <a:ext cx="5202070" cy="3901553"/>
          </a:xfrm>
        </p:spPr>
      </p:pic>
    </p:spTree>
    <p:extLst>
      <p:ext uri="{BB962C8B-B14F-4D97-AF65-F5344CB8AC3E}">
        <p14:creationId xmlns:p14="http://schemas.microsoft.com/office/powerpoint/2010/main" val="14450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66" r="7660"/>
          <a:stretch/>
        </p:blipFill>
        <p:spPr bwMode="blackGray">
          <a:xfrm>
            <a:off x="727574" y="914400"/>
            <a:ext cx="5749425" cy="481818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914400"/>
            <a:ext cx="4848225" cy="4818185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1800" dirty="0"/>
              <a:t>the predicted means from the GP models are not always in good agreement with the training data (we have some means crossing the road )</a:t>
            </a:r>
            <a:br>
              <a:rPr lang="en-US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247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6799"/>
            <a:ext cx="12057232" cy="490601"/>
          </a:xfrm>
        </p:spPr>
        <p:txBody>
          <a:bodyPr rtlCol="0"/>
          <a:lstStyle/>
          <a:p>
            <a:pPr rtl="0"/>
            <a:r>
              <a:rPr lang="fr-FR" sz="2000" dirty="0"/>
              <a:t>GP MODELS FOR SCENARIOS STARTING AT THE ON-RAMP BUT WITH DIFFERENT FINAL LANE </a:t>
            </a:r>
          </a:p>
        </p:txBody>
      </p:sp>
      <p:pic>
        <p:nvPicPr>
          <p:cNvPr id="15" name="Espace réservé au contenu 14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blackGray">
          <a:xfrm>
            <a:off x="571500" y="1038032"/>
            <a:ext cx="3467100" cy="2600325"/>
          </a:xfrm>
        </p:spPr>
      </p:pic>
      <p:pic>
        <p:nvPicPr>
          <p:cNvPr id="5" name="Espace réservé au contenu 14">
            <a:extLst>
              <a:ext uri="{FF2B5EF4-FFF2-40B4-BE49-F238E27FC236}">
                <a16:creationId xmlns:a16="http://schemas.microsoft.com/office/drawing/2014/main" id="{D20BF653-8762-4E67-98C7-A880362AED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blackGray">
          <a:xfrm>
            <a:off x="4364380" y="1038031"/>
            <a:ext cx="3467101" cy="2600325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Espace réservé au contenu 14">
            <a:extLst>
              <a:ext uri="{FF2B5EF4-FFF2-40B4-BE49-F238E27FC236}">
                <a16:creationId xmlns:a16="http://schemas.microsoft.com/office/drawing/2014/main" id="{FC0F56A1-8FCC-4BDA-A9F7-11708B3B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blackGray">
          <a:xfrm>
            <a:off x="8157259" y="1038031"/>
            <a:ext cx="3467101" cy="2600325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au contenu 14">
            <a:extLst>
              <a:ext uri="{FF2B5EF4-FFF2-40B4-BE49-F238E27FC236}">
                <a16:creationId xmlns:a16="http://schemas.microsoft.com/office/drawing/2014/main" id="{4CA0DCB8-D60E-48BF-9EAF-C2B0AF7394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 bwMode="blackGray">
          <a:xfrm>
            <a:off x="571500" y="4003290"/>
            <a:ext cx="3423478" cy="2567608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Espace réservé au contenu 14">
            <a:extLst>
              <a:ext uri="{FF2B5EF4-FFF2-40B4-BE49-F238E27FC236}">
                <a16:creationId xmlns:a16="http://schemas.microsoft.com/office/drawing/2014/main" id="{AF6D3D12-DF6B-4542-9954-21AE4C283A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 bwMode="blackGray">
          <a:xfrm>
            <a:off x="4408004" y="4003288"/>
            <a:ext cx="3423477" cy="2567607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Espace réservé au contenu 14">
            <a:extLst>
              <a:ext uri="{FF2B5EF4-FFF2-40B4-BE49-F238E27FC236}">
                <a16:creationId xmlns:a16="http://schemas.microsoft.com/office/drawing/2014/main" id="{8B31DE98-5B1E-47F1-A03C-3CD82869896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 bwMode="blackGray">
          <a:xfrm>
            <a:off x="8179070" y="4003288"/>
            <a:ext cx="3423477" cy="2567607"/>
          </a:xfrm>
          <a:prstGeom prst="roundRect">
            <a:avLst>
              <a:gd name="adj" fmla="val 0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11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84" y="959277"/>
            <a:ext cx="12057232" cy="490601"/>
          </a:xfrm>
        </p:spPr>
        <p:txBody>
          <a:bodyPr rtlCol="0"/>
          <a:lstStyle/>
          <a:p>
            <a:pPr rtl="0"/>
            <a:r>
              <a:rPr lang="en-US" sz="2000" dirty="0"/>
              <a:t>THE PREDICTION OF SCORES AND PROBABILITIES FOR CLASS ASSOCIATION</a:t>
            </a:r>
            <a:endParaRPr lang="fr-FR" sz="2000" dirty="0"/>
          </a:p>
        </p:txBody>
      </p:sp>
      <p:pic>
        <p:nvPicPr>
          <p:cNvPr id="15" name="Espace réservé au contenu 14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blackGray">
          <a:xfrm>
            <a:off x="203200" y="1917508"/>
            <a:ext cx="4038600" cy="3028950"/>
          </a:xfrm>
        </p:spPr>
      </p:pic>
      <p:pic>
        <p:nvPicPr>
          <p:cNvPr id="5" name="Espace réservé au contenu 14">
            <a:extLst>
              <a:ext uri="{FF2B5EF4-FFF2-40B4-BE49-F238E27FC236}">
                <a16:creationId xmlns:a16="http://schemas.microsoft.com/office/drawing/2014/main" id="{D20BF653-8762-4E67-98C7-A880362AED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blackGray">
          <a:xfrm>
            <a:off x="3996080" y="1917507"/>
            <a:ext cx="4038600" cy="302895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Espace réservé au contenu 14">
            <a:extLst>
              <a:ext uri="{FF2B5EF4-FFF2-40B4-BE49-F238E27FC236}">
                <a16:creationId xmlns:a16="http://schemas.microsoft.com/office/drawing/2014/main" id="{FC0F56A1-8FCC-4BDA-A9F7-11708B3B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blackGray">
          <a:xfrm>
            <a:off x="7788959" y="1917507"/>
            <a:ext cx="4038600" cy="302895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5B6F37F-45A4-425C-BD9D-B015D2F02EAF}"/>
              </a:ext>
            </a:extLst>
          </p:cNvPr>
          <p:cNvSpPr txBox="1"/>
          <p:nvPr/>
        </p:nvSpPr>
        <p:spPr>
          <a:xfrm>
            <a:off x="1212850" y="4946457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FINAL LINE IS </a:t>
            </a:r>
            <a:r>
              <a:rPr lang="fr-FR" sz="2400" dirty="0"/>
              <a:t>2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0A7493-EC4F-4758-8495-06020C5FE9D5}"/>
              </a:ext>
            </a:extLst>
          </p:cNvPr>
          <p:cNvSpPr txBox="1"/>
          <p:nvPr/>
        </p:nvSpPr>
        <p:spPr>
          <a:xfrm>
            <a:off x="9353550" y="4946457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FINAL LINE IS </a:t>
            </a:r>
            <a:r>
              <a:rPr lang="fr-FR" sz="2000" dirty="0"/>
              <a:t>6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8E7D62-220D-4919-A062-BBAA355F8653}"/>
              </a:ext>
            </a:extLst>
          </p:cNvPr>
          <p:cNvSpPr txBox="1"/>
          <p:nvPr/>
        </p:nvSpPr>
        <p:spPr>
          <a:xfrm>
            <a:off x="5086350" y="4952612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FINAL LINE IS </a:t>
            </a:r>
            <a:r>
              <a:rPr lang="fr-FR" sz="2000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67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417_TF22736411" id="{B4CE2462-DE42-4FBD-9C97-A2A1DA7FB1BB}" vid="{FF553222-B5F8-4509-8B2E-3AE0623BC5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Événement célèbre dans la présentation historique</Template>
  <TotalTime>751</TotalTime>
  <Words>412</Words>
  <Application>Microsoft Office PowerPoint</Application>
  <PresentationFormat>Grand écran</PresentationFormat>
  <Paragraphs>43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Céleste</vt:lpstr>
      <vt:lpstr>T S F S 1 2  H A N D - I N  E X E R C I S E 5 Learning  for  Autonomous Vehicles</vt:lpstr>
      <vt:lpstr>Présentation PowerPoint</vt:lpstr>
      <vt:lpstr>confidence interval for the prediction</vt:lpstr>
      <vt:lpstr>Présentation PowerPoint</vt:lpstr>
      <vt:lpstr>the mean of the predicted x and y</vt:lpstr>
      <vt:lpstr>Présentation PowerPoint</vt:lpstr>
      <vt:lpstr>the predicted means from the GP models are not always in good agreement with the training data (we have some means crossing the road ) </vt:lpstr>
      <vt:lpstr>Présentation PowerPoint</vt:lpstr>
      <vt:lpstr>Présentation PowerPoint</vt:lpstr>
      <vt:lpstr>Reinforcement learning: value iteration</vt:lpstr>
      <vt:lpstr>Présentation PowerPoint</vt:lpstr>
      <vt:lpstr>Présentation PowerPoint</vt:lpstr>
      <vt:lpstr>Reinforcement learning: Q-Learning</vt:lpstr>
      <vt:lpstr>Présentation PowerPoint</vt:lpstr>
      <vt:lpstr>Q learning with epsilon greedy strategy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S F S 1 2  H A N D - I N  E X E R C I S E 5 Learning  for  Autonomous Vehicles</dc:title>
  <dc:creator>Mohamed ZAROUAL</dc:creator>
  <cp:lastModifiedBy>Lucas Alvaro</cp:lastModifiedBy>
  <cp:revision>18</cp:revision>
  <dcterms:created xsi:type="dcterms:W3CDTF">2020-10-12T13:40:08Z</dcterms:created>
  <dcterms:modified xsi:type="dcterms:W3CDTF">2020-10-14T20:04:24Z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