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SourceSansPr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4200"/>
              <a:buNone/>
              <a:defRPr sz="4200"/>
            </a:lvl1pPr>
            <a:lvl2pPr lvl="1" rtl="0">
              <a:spcBef>
                <a:spcPts val="0"/>
              </a:spcBef>
              <a:buSzPts val="4200"/>
              <a:buNone/>
              <a:defRPr sz="4200"/>
            </a:lvl2pPr>
            <a:lvl3pPr lvl="2" rtl="0">
              <a:spcBef>
                <a:spcPts val="0"/>
              </a:spcBef>
              <a:buSzPts val="4200"/>
              <a:buNone/>
              <a:defRPr sz="4200"/>
            </a:lvl3pPr>
            <a:lvl4pPr lvl="3" rtl="0">
              <a:spcBef>
                <a:spcPts val="0"/>
              </a:spcBef>
              <a:buSzPts val="4200"/>
              <a:buNone/>
              <a:defRPr sz="4200"/>
            </a:lvl4pPr>
            <a:lvl5pPr lvl="4" rtl="0">
              <a:spcBef>
                <a:spcPts val="0"/>
              </a:spcBef>
              <a:buSzPts val="4200"/>
              <a:buNone/>
              <a:defRPr sz="4200"/>
            </a:lvl5pPr>
            <a:lvl6pPr lvl="5" rtl="0">
              <a:spcBef>
                <a:spcPts val="0"/>
              </a:spcBef>
              <a:buSzPts val="4200"/>
              <a:buNone/>
              <a:defRPr sz="4200"/>
            </a:lvl6pPr>
            <a:lvl7pPr lvl="6" rtl="0">
              <a:spcBef>
                <a:spcPts val="0"/>
              </a:spcBef>
              <a:buSzPts val="4200"/>
              <a:buNone/>
              <a:defRPr sz="4200"/>
            </a:lvl7pPr>
            <a:lvl8pPr lvl="7" rtl="0">
              <a:spcBef>
                <a:spcPts val="0"/>
              </a:spcBef>
              <a:buSzPts val="4200"/>
              <a:buNone/>
              <a:defRPr sz="4200"/>
            </a:lvl8pPr>
            <a:lvl9pPr lvl="8" rtl="0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 sz="3600"/>
            </a:lvl1pPr>
            <a:lvl2pPr lvl="1" rtl="0">
              <a:spcBef>
                <a:spcPts val="0"/>
              </a:spcBef>
              <a:buSzPts val="3600"/>
              <a:buNone/>
              <a:defRPr sz="3600"/>
            </a:lvl2pPr>
            <a:lvl3pPr lvl="2" rtl="0">
              <a:spcBef>
                <a:spcPts val="0"/>
              </a:spcBef>
              <a:buSzPts val="3600"/>
              <a:buNone/>
              <a:defRPr sz="3600"/>
            </a:lvl3pPr>
            <a:lvl4pPr lvl="3" rtl="0">
              <a:spcBef>
                <a:spcPts val="0"/>
              </a:spcBef>
              <a:buSzPts val="3600"/>
              <a:buNone/>
              <a:defRPr sz="3600"/>
            </a:lvl4pPr>
            <a:lvl5pPr lvl="4" rtl="0">
              <a:spcBef>
                <a:spcPts val="0"/>
              </a:spcBef>
              <a:buSzPts val="3600"/>
              <a:buNone/>
              <a:defRPr sz="3600"/>
            </a:lvl5pPr>
            <a:lvl6pPr lvl="5" rtl="0">
              <a:spcBef>
                <a:spcPts val="0"/>
              </a:spcBef>
              <a:buSzPts val="3600"/>
              <a:buNone/>
              <a:defRPr sz="3600"/>
            </a:lvl6pPr>
            <a:lvl7pPr lvl="6" rtl="0">
              <a:spcBef>
                <a:spcPts val="0"/>
              </a:spcBef>
              <a:buSzPts val="3600"/>
              <a:buNone/>
              <a:defRPr sz="3600"/>
            </a:lvl7pPr>
            <a:lvl8pPr lvl="7" rtl="0">
              <a:spcBef>
                <a:spcPts val="0"/>
              </a:spcBef>
              <a:buSzPts val="3600"/>
              <a:buNone/>
              <a:defRPr sz="3600"/>
            </a:lvl8pPr>
            <a:lvl9pPr lvl="8" rtl="0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3000"/>
              <a:buNone/>
              <a:defRPr/>
            </a:lvl1pPr>
            <a:lvl2pPr lvl="1" rtl="0">
              <a:spcBef>
                <a:spcPts val="0"/>
              </a:spcBef>
              <a:buSzPts val="3000"/>
              <a:buNone/>
              <a:defRPr/>
            </a:lvl2pPr>
            <a:lvl3pPr lvl="2" rtl="0">
              <a:spcBef>
                <a:spcPts val="0"/>
              </a:spcBef>
              <a:buSzPts val="3000"/>
              <a:buNone/>
              <a:defRPr/>
            </a:lvl3pPr>
            <a:lvl4pPr lvl="3" rtl="0">
              <a:spcBef>
                <a:spcPts val="0"/>
              </a:spcBef>
              <a:buSzPts val="3000"/>
              <a:buNone/>
              <a:defRPr/>
            </a:lvl4pPr>
            <a:lvl5pPr lvl="4" rtl="0">
              <a:spcBef>
                <a:spcPts val="0"/>
              </a:spcBef>
              <a:buSzPts val="3000"/>
              <a:buNone/>
              <a:defRPr/>
            </a:lvl5pPr>
            <a:lvl6pPr lvl="5" rtl="0">
              <a:spcBef>
                <a:spcPts val="0"/>
              </a:spcBef>
              <a:buSzPts val="3000"/>
              <a:buNone/>
              <a:defRPr/>
            </a:lvl6pPr>
            <a:lvl7pPr lvl="6" rtl="0">
              <a:spcBef>
                <a:spcPts val="0"/>
              </a:spcBef>
              <a:buSzPts val="3000"/>
              <a:buNone/>
              <a:defRPr/>
            </a:lvl7pPr>
            <a:lvl8pPr lvl="7" rtl="0">
              <a:spcBef>
                <a:spcPts val="0"/>
              </a:spcBef>
              <a:buSzPts val="3000"/>
              <a:buNone/>
              <a:defRPr/>
            </a:lvl8pPr>
            <a:lvl9pPr lvl="8" rtl="0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sciencedirect.com/science/journal/187705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0150" y="561200"/>
            <a:ext cx="8183700" cy="147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Sistema de acesso a salas com RFID e arduino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5984275" y="4426375"/>
            <a:ext cx="29919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Orientador: Francisco Santanna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Aluno: Lucas d’Amaral Pires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 onde surgiu a ideia?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696500"/>
            <a:ext cx="8520600" cy="232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buNone/>
            </a:pPr>
            <a:r>
              <a:rPr lang="en" sz="2400"/>
              <a:t>A ideia para esse projeto surgiu durante as aulas na sala 6023-F da UERJ. Durante as aulas percebemos uma grande quantidade de alunos que chegando atrasado tocavam o interfone para poder entrar. O professor então precisava </a:t>
            </a:r>
            <a:r>
              <a:rPr lang="en" sz="2400"/>
              <a:t>interromper</a:t>
            </a:r>
            <a:r>
              <a:rPr lang="en" sz="2400"/>
              <a:t> a explicação para ir abrir a porta diversas vezes durante a aula.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Qual o </a:t>
            </a:r>
            <a:r>
              <a:rPr lang="en"/>
              <a:t>objetivo</a:t>
            </a:r>
            <a:r>
              <a:rPr lang="en"/>
              <a:t>?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O objetivo do trabalho é criar um sistema que permita ao aluno entrar na sala sem precisar interromper as aulas nas salas que são trancadas. Durante o horário de aula seria liberado para os alunos daquela matéria o acesso a sala. Junto com isso também queremos criar um banco de dados que marque a presença dos alunos automaticamente e libere esse dados aos professores autorizados a qualquer momento.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Como será feito o trabalho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703550"/>
            <a:ext cx="8520600" cy="25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1 - Será feita a modelagem do sistema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2 - Será feita a aplicação que realiza a comunicação do computador com o Banco de Dados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3 - Será feita a comunicação do arduino com os seus sensores e atuadores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4 - Será feita a junção da parte 3 com a parte 4 para formar o sistema completo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Ideia inicial de como será o sistema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3997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 ideia inicial é criar um sistema no computador que se comunica remotamente com unidades Arduino para validar a situação daquele aluno. Sendo duas partes, uma no computador e a outra no próprio arduino. Por ser um grande </a:t>
            </a:r>
            <a:r>
              <a:rPr lang="en"/>
              <a:t>quantidade</a:t>
            </a:r>
            <a:r>
              <a:rPr lang="en"/>
              <a:t> de dados o arduino não da conta de todo </a:t>
            </a:r>
            <a:r>
              <a:rPr lang="en"/>
              <a:t>processamento sendo necessário o auxílio de um computador. O computador fica responsável por receber os dados do arduino, processá-los, consultar o Banco de Dados  e responder ao arduino se aquele aluno tem ou não acesso naquela sala naquele horário. O arduino só é responsável por mandar os dados para o computador e receber a resposta, agindo sobre esta, sendo abrindo a porta ou negando o acesso.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912150" y="680025"/>
            <a:ext cx="4154400" cy="12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912150" y="3226950"/>
            <a:ext cx="989100" cy="6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494800" y="3226950"/>
            <a:ext cx="989100" cy="6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5660100" y="3226950"/>
            <a:ext cx="989100" cy="6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7242750" y="3226950"/>
            <a:ext cx="989100" cy="6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077450" y="3226950"/>
            <a:ext cx="989100" cy="6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4" name="Shape 94"/>
          <p:cNvCxnSpPr>
            <a:stCxn id="89" idx="0"/>
            <a:endCxn id="88" idx="2"/>
          </p:cNvCxnSpPr>
          <p:nvPr/>
        </p:nvCxnSpPr>
        <p:spPr>
          <a:xfrm flipH="1" rot="10800000">
            <a:off x="1406700" y="1916250"/>
            <a:ext cx="1582800" cy="13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>
            <a:stCxn id="90" idx="0"/>
            <a:endCxn id="88" idx="2"/>
          </p:cNvCxnSpPr>
          <p:nvPr/>
        </p:nvCxnSpPr>
        <p:spPr>
          <a:xfrm rot="10800000">
            <a:off x="2989350" y="1916250"/>
            <a:ext cx="0" cy="13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>
            <a:stCxn id="93" idx="0"/>
            <a:endCxn id="88" idx="2"/>
          </p:cNvCxnSpPr>
          <p:nvPr/>
        </p:nvCxnSpPr>
        <p:spPr>
          <a:xfrm rot="10800000">
            <a:off x="2989200" y="1916250"/>
            <a:ext cx="1582800" cy="13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>
            <a:stCxn id="91" idx="0"/>
            <a:endCxn id="88" idx="2"/>
          </p:cNvCxnSpPr>
          <p:nvPr/>
        </p:nvCxnSpPr>
        <p:spPr>
          <a:xfrm rot="10800000">
            <a:off x="2989350" y="1916250"/>
            <a:ext cx="3165300" cy="13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>
            <a:stCxn id="92" idx="0"/>
            <a:endCxn id="88" idx="2"/>
          </p:cNvCxnSpPr>
          <p:nvPr/>
        </p:nvCxnSpPr>
        <p:spPr>
          <a:xfrm rot="10800000">
            <a:off x="2989200" y="1916250"/>
            <a:ext cx="4748100" cy="13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9" name="Shape 99"/>
          <p:cNvSpPr txBox="1"/>
          <p:nvPr/>
        </p:nvSpPr>
        <p:spPr>
          <a:xfrm>
            <a:off x="1268725" y="964400"/>
            <a:ext cx="34248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3600"/>
              <a:t>Computador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972600" y="3338250"/>
            <a:ext cx="868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Arduino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555250" y="3338250"/>
            <a:ext cx="868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Arduino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137900" y="3338250"/>
            <a:ext cx="868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Arduino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720550" y="3338250"/>
            <a:ext cx="868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Arduino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7303200" y="3338250"/>
            <a:ext cx="868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Arduino</a:t>
            </a:r>
          </a:p>
        </p:txBody>
      </p:sp>
      <p:sp>
        <p:nvSpPr>
          <p:cNvPr id="105" name="Shape 105"/>
          <p:cNvSpPr/>
          <p:nvPr/>
        </p:nvSpPr>
        <p:spPr>
          <a:xfrm>
            <a:off x="6256275" y="680025"/>
            <a:ext cx="2460600" cy="12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380025" y="853100"/>
            <a:ext cx="22131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2400"/>
              <a:t>Banco de Dados</a:t>
            </a:r>
          </a:p>
        </p:txBody>
      </p:sp>
      <p:cxnSp>
        <p:nvCxnSpPr>
          <p:cNvPr id="107" name="Shape 107"/>
          <p:cNvCxnSpPr>
            <a:stCxn id="88" idx="3"/>
            <a:endCxn id="105" idx="1"/>
          </p:cNvCxnSpPr>
          <p:nvPr/>
        </p:nvCxnSpPr>
        <p:spPr>
          <a:xfrm>
            <a:off x="5066550" y="1298175"/>
            <a:ext cx="118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90225" y="667675"/>
            <a:ext cx="2843700" cy="37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512925" y="667675"/>
            <a:ext cx="1743300" cy="16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7035225" y="2818975"/>
            <a:ext cx="1743300" cy="16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7035225" y="667675"/>
            <a:ext cx="1743300" cy="16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512925" y="2818975"/>
            <a:ext cx="1743300" cy="16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7" name="Shape 117"/>
          <p:cNvCxnSpPr>
            <a:stCxn id="113" idx="1"/>
            <a:endCxn id="112" idx="3"/>
          </p:cNvCxnSpPr>
          <p:nvPr/>
        </p:nvCxnSpPr>
        <p:spPr>
          <a:xfrm flipH="1">
            <a:off x="3733825" y="1483675"/>
            <a:ext cx="779100" cy="10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>
            <a:stCxn id="116" idx="1"/>
            <a:endCxn id="112" idx="3"/>
          </p:cNvCxnSpPr>
          <p:nvPr/>
        </p:nvCxnSpPr>
        <p:spPr>
          <a:xfrm rot="10800000">
            <a:off x="3733825" y="2559175"/>
            <a:ext cx="779100" cy="10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>
            <a:stCxn id="114" idx="0"/>
            <a:endCxn id="112" idx="3"/>
          </p:cNvCxnSpPr>
          <p:nvPr/>
        </p:nvCxnSpPr>
        <p:spPr>
          <a:xfrm rot="10800000">
            <a:off x="3733875" y="2559475"/>
            <a:ext cx="41730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>
            <a:stCxn id="115" idx="2"/>
            <a:endCxn id="112" idx="3"/>
          </p:cNvCxnSpPr>
          <p:nvPr/>
        </p:nvCxnSpPr>
        <p:spPr>
          <a:xfrm flipH="1">
            <a:off x="3733875" y="2299675"/>
            <a:ext cx="417300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1" name="Shape 121"/>
          <p:cNvSpPr txBox="1"/>
          <p:nvPr/>
        </p:nvSpPr>
        <p:spPr>
          <a:xfrm>
            <a:off x="1112750" y="1891675"/>
            <a:ext cx="2547000" cy="13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/>
              <a:t>Arduino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652063" y="816025"/>
            <a:ext cx="1350600" cy="13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2400"/>
              <a:t>Teclado Matricial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304175" y="816025"/>
            <a:ext cx="1205400" cy="13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Tela LCD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781875" y="2967325"/>
            <a:ext cx="1205400" cy="13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Leitor RFID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7109400" y="2893150"/>
            <a:ext cx="1570200" cy="13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Tranca da porta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Referências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3255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MISHRA, Yashi, MARWAH, Gaganpreet Kaur, VERMA Shekhar (2015)</a:t>
            </a:r>
            <a:r>
              <a:rPr i="1"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Arduino Based Smart RFID Security and Attendance System with Audio Acknowledgement </a:t>
            </a: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International Journal of Engineering Research and Technology, Phagwara, India</a:t>
            </a:r>
          </a:p>
          <a:p>
            <a:pPr indent="-6985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RIEBACK, Melanie R., CRISPO, Bruno, TANENBAUM Andrew S. (2005) </a:t>
            </a:r>
            <a:r>
              <a:rPr i="1"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Keep on blockin’in the free world: Personal access control for low-cost RFID tags </a:t>
            </a: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International Workshop on Security Protocols, Berlin,  Alemanha.</a:t>
            </a:r>
          </a:p>
          <a:p>
            <a:pPr indent="-6985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YA’ACOB, Norsuzila, et al, (2016) </a:t>
            </a:r>
            <a:r>
              <a:rPr i="1"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RFID lab management system using Arduino microcontroller approach associate with webpage. </a:t>
            </a: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Scientific Research and Development, Selangor, Malaysia</a:t>
            </a:r>
          </a:p>
          <a:p>
            <a:pPr indent="-6985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ARBAIN, Norakmar, et al,(2014) </a:t>
            </a:r>
            <a:r>
              <a:rPr i="1"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LAS: Web-based laboratory attendance system by integrating RFID-ARDUINO technology. </a:t>
            </a: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2nd International Conference on Electrical, Electronics and System Engineering,  Selangor, Malaysia</a:t>
            </a:r>
          </a:p>
          <a:p>
            <a:pPr indent="-6985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FERDOUSH S, LI X. (2014) </a:t>
            </a: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Procedia Computer Science, vol. 34, pág. 103</a:t>
            </a:r>
          </a:p>
          <a:p>
            <a:pPr indent="-6985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Wireless sensor network system design using Raspberry Pi and Arduino for environmental monitoring applications</a:t>
            </a: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Texas, EUA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