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eague Spartan Medium"/>
      <p:regular r:id="rId18"/>
      <p:bold r:id="rId19"/>
    </p:embeddedFont>
    <p:embeddedFont>
      <p:font typeface="Raleway"/>
      <p:regular r:id="rId20"/>
      <p:bold r:id="rId21"/>
      <p:italic r:id="rId22"/>
      <p:boldItalic r:id="rId23"/>
    </p:embeddedFont>
    <p:embeddedFont>
      <p:font typeface="League Spartan"/>
      <p:regular r:id="rId24"/>
      <p:bold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Inter"/>
      <p:regular r:id="rId34"/>
      <p:bold r:id="rId35"/>
    </p:embeddedFont>
    <p:embeddedFont>
      <p:font typeface="Poppins"/>
      <p:regular r:id="rId36"/>
      <p:bold r:id="rId37"/>
      <p:italic r:id="rId38"/>
      <p:boldItalic r:id="rId39"/>
    </p:embeddedFont>
    <p:embeddedFont>
      <p:font typeface="Lato Light"/>
      <p:regular r:id="rId40"/>
      <p:bold r:id="rId41"/>
      <p:italic r:id="rId42"/>
      <p:boldItalic r:id="rId43"/>
    </p:embeddedFont>
    <p:embeddedFont>
      <p:font typeface="Open Sans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regular.fntdata"/><Relationship Id="rId20" Type="http://schemas.openxmlformats.org/officeDocument/2006/relationships/font" Target="fonts/Raleway-regular.fntdata"/><Relationship Id="rId42" Type="http://schemas.openxmlformats.org/officeDocument/2006/relationships/font" Target="fonts/LatoLight-italic.fntdata"/><Relationship Id="rId41" Type="http://schemas.openxmlformats.org/officeDocument/2006/relationships/font" Target="fonts/LatoLight-bold.fntdata"/><Relationship Id="rId22" Type="http://schemas.openxmlformats.org/officeDocument/2006/relationships/font" Target="fonts/Raleway-italic.fntdata"/><Relationship Id="rId44" Type="http://schemas.openxmlformats.org/officeDocument/2006/relationships/font" Target="fonts/OpenSansMedium-regular.fntdata"/><Relationship Id="rId21" Type="http://schemas.openxmlformats.org/officeDocument/2006/relationships/font" Target="fonts/Raleway-bold.fntdata"/><Relationship Id="rId43" Type="http://schemas.openxmlformats.org/officeDocument/2006/relationships/font" Target="fonts/LatoLight-boldItalic.fntdata"/><Relationship Id="rId24" Type="http://schemas.openxmlformats.org/officeDocument/2006/relationships/font" Target="fonts/LeagueSpartan-regular.fntdata"/><Relationship Id="rId46" Type="http://schemas.openxmlformats.org/officeDocument/2006/relationships/font" Target="fonts/OpenSansMedium-italic.fntdata"/><Relationship Id="rId23" Type="http://schemas.openxmlformats.org/officeDocument/2006/relationships/font" Target="fonts/Raleway-boldItalic.fntdata"/><Relationship Id="rId45" Type="http://schemas.openxmlformats.org/officeDocument/2006/relationships/font" Target="fonts/OpenSans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LeagueSpartan-bold.fntdata"/><Relationship Id="rId47" Type="http://schemas.openxmlformats.org/officeDocument/2006/relationships/font" Target="fonts/OpenSans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Inter-bold.fntdata"/><Relationship Id="rId12" Type="http://schemas.openxmlformats.org/officeDocument/2006/relationships/slide" Target="slides/slide6.xml"/><Relationship Id="rId34" Type="http://schemas.openxmlformats.org/officeDocument/2006/relationships/font" Target="fonts/Inter-regular.fntdata"/><Relationship Id="rId15" Type="http://schemas.openxmlformats.org/officeDocument/2006/relationships/slide" Target="slides/slide9.xml"/><Relationship Id="rId37" Type="http://schemas.openxmlformats.org/officeDocument/2006/relationships/font" Target="fonts/Poppins-bold.fntdata"/><Relationship Id="rId14" Type="http://schemas.openxmlformats.org/officeDocument/2006/relationships/slide" Target="slides/slide8.xml"/><Relationship Id="rId36" Type="http://schemas.openxmlformats.org/officeDocument/2006/relationships/font" Target="fonts/Poppins-regular.fntdata"/><Relationship Id="rId17" Type="http://schemas.openxmlformats.org/officeDocument/2006/relationships/slide" Target="slides/slide11.xml"/><Relationship Id="rId39" Type="http://schemas.openxmlformats.org/officeDocument/2006/relationships/font" Target="fonts/Poppins-boldItalic.fntdata"/><Relationship Id="rId16" Type="http://schemas.openxmlformats.org/officeDocument/2006/relationships/slide" Target="slides/slide10.xml"/><Relationship Id="rId38" Type="http://schemas.openxmlformats.org/officeDocument/2006/relationships/font" Target="fonts/Poppins-italic.fntdata"/><Relationship Id="rId19" Type="http://schemas.openxmlformats.org/officeDocument/2006/relationships/font" Target="fonts/LeagueSpartanMedium-bold.fntdata"/><Relationship Id="rId18" Type="http://schemas.openxmlformats.org/officeDocument/2006/relationships/font" Target="fonts/LeagueSpartan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SLIDES_API12269167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SLIDES_API12269167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SLIDES_API122691670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SLIDES_API122691670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55d11ee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55d11ee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533adc2a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533adc2a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122691670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122691670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55d11ee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55d11ee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55d11ee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55d11ee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SLIDES_API122691670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SLIDES_API122691670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SLIDES_API122691670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SLIDES_API122691670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55d11eeb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55d11eeb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55d11eeb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55d11ee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72" name="Shape 72"/>
        <p:cNvGrpSpPr/>
        <p:nvPr/>
      </p:nvGrpSpPr>
      <p:grpSpPr>
        <a:xfrm>
          <a:off x="0" y="0"/>
          <a:ext cx="0" cy="0"/>
          <a:chOff x="0" y="0"/>
          <a:chExt cx="0" cy="0"/>
        </a:xfrm>
      </p:grpSpPr>
      <p:sp>
        <p:nvSpPr>
          <p:cNvPr id="73" name="Google Shape;73;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76" name="Google Shape;76;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77" name="Google Shape;77;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78" name="Shape 78"/>
        <p:cNvGrpSpPr/>
        <p:nvPr/>
      </p:nvGrpSpPr>
      <p:grpSpPr>
        <a:xfrm>
          <a:off x="0" y="0"/>
          <a:ext cx="0" cy="0"/>
          <a:chOff x="0" y="0"/>
          <a:chExt cx="0" cy="0"/>
        </a:xfrm>
      </p:grpSpPr>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81" name="Google Shape;81;p15"/>
          <p:cNvSpPr/>
          <p:nvPr>
            <p:ph idx="2" type="pic"/>
          </p:nvPr>
        </p:nvSpPr>
        <p:spPr>
          <a:xfrm>
            <a:off x="5843075" y="632300"/>
            <a:ext cx="2615100" cy="3918900"/>
          </a:xfrm>
          <a:prstGeom prst="roundRect">
            <a:avLst>
              <a:gd fmla="val 16667" name="adj"/>
            </a:avLst>
          </a:prstGeom>
          <a:noFill/>
          <a:ln>
            <a:noFill/>
          </a:ln>
        </p:spPr>
      </p:sp>
      <p:sp>
        <p:nvSpPr>
          <p:cNvPr id="82" name="Google Shape;82;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3" name="Google Shape;83;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4" name="Google Shape;84;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85" name="Shape 85"/>
        <p:cNvGrpSpPr/>
        <p:nvPr/>
      </p:nvGrpSpPr>
      <p:grpSpPr>
        <a:xfrm>
          <a:off x="0" y="0"/>
          <a:ext cx="0" cy="0"/>
          <a:chOff x="0" y="0"/>
          <a:chExt cx="0" cy="0"/>
        </a:xfrm>
      </p:grpSpPr>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88" name="Google Shape;88;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9" name="Google Shape;89;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90" name="Google Shape;90;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3" name="Google Shape;93;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7"/>
          <p:cNvSpPr/>
          <p:nvPr>
            <p:ph idx="2" type="pic"/>
          </p:nvPr>
        </p:nvSpPr>
        <p:spPr>
          <a:xfrm>
            <a:off x="642700" y="632300"/>
            <a:ext cx="2615100" cy="3918900"/>
          </a:xfrm>
          <a:prstGeom prst="roundRect">
            <a:avLst>
              <a:gd fmla="val 16667" name="adj"/>
            </a:avLst>
          </a:prstGeom>
          <a:noFill/>
          <a:ln>
            <a:noFill/>
          </a:ln>
        </p:spPr>
      </p:sp>
      <p:sp>
        <p:nvSpPr>
          <p:cNvPr id="96" name="Google Shape;96;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97" name="Google Shape;97;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8" name="Google Shape;98;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00" name="Shape 100"/>
        <p:cNvGrpSpPr/>
        <p:nvPr/>
      </p:nvGrpSpPr>
      <p:grpSpPr>
        <a:xfrm>
          <a:off x="0" y="0"/>
          <a:ext cx="0" cy="0"/>
          <a:chOff x="0" y="0"/>
          <a:chExt cx="0" cy="0"/>
        </a:xfrm>
      </p:grpSpPr>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3" name="Google Shape;103;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4" name="Google Shape;104;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5" name="Google Shape;105;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06" name="Google Shape;106;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7" name="Google Shape;107;p18"/>
          <p:cNvSpPr/>
          <p:nvPr>
            <p:ph idx="3" type="pic"/>
          </p:nvPr>
        </p:nvSpPr>
        <p:spPr>
          <a:xfrm>
            <a:off x="642700" y="632300"/>
            <a:ext cx="2615100" cy="3918900"/>
          </a:xfrm>
          <a:prstGeom prst="roundRect">
            <a:avLst>
              <a:gd fmla="val 16667" name="adj"/>
            </a:avLst>
          </a:prstGeom>
          <a:noFill/>
          <a:ln>
            <a:noFill/>
          </a:ln>
        </p:spPr>
      </p:sp>
      <p:pic>
        <p:nvPicPr>
          <p:cNvPr id="108" name="Google Shape;108;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9" name="Google Shape;109;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110" name="Google Shape;110;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4" name="Google Shape;114;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15" name="Google Shape;115;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6" name="Google Shape;116;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17" name="Google Shape;117;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8" name="Google Shape;118;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19" name="Google Shape;119;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20" name="Google Shape;120;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21" name="Google Shape;121;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22" name="Shape 122"/>
        <p:cNvGrpSpPr/>
        <p:nvPr/>
      </p:nvGrpSpPr>
      <p:grpSpPr>
        <a:xfrm>
          <a:off x="0" y="0"/>
          <a:ext cx="0" cy="0"/>
          <a:chOff x="0" y="0"/>
          <a:chExt cx="0" cy="0"/>
        </a:xfrm>
      </p:grpSpPr>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25" name="Google Shape;125;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26" name="Google Shape;126;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27" name="Google Shape;127;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28" name="Google Shape;128;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29" name="Google Shape;129;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30" name="Google Shape;130;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31" name="Shape 131"/>
        <p:cNvGrpSpPr/>
        <p:nvPr/>
      </p:nvGrpSpPr>
      <p:grpSpPr>
        <a:xfrm>
          <a:off x="0" y="0"/>
          <a:ext cx="0" cy="0"/>
          <a:chOff x="0" y="0"/>
          <a:chExt cx="0" cy="0"/>
        </a:xfrm>
      </p:grpSpPr>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4" name="Google Shape;134;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35" name="Google Shape;135;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36" name="Google Shape;136;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37" name="Google Shape;137;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38" name="Google Shape;138;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42" name="Google Shape;142;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43" name="Shape 143"/>
        <p:cNvGrpSpPr/>
        <p:nvPr/>
      </p:nvGrpSpPr>
      <p:grpSpPr>
        <a:xfrm>
          <a:off x="0" y="0"/>
          <a:ext cx="0" cy="0"/>
          <a:chOff x="0" y="0"/>
          <a:chExt cx="0" cy="0"/>
        </a:xfrm>
      </p:grpSpPr>
      <p:sp>
        <p:nvSpPr>
          <p:cNvPr id="144" name="Google Shape;14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45" name="Shape 145"/>
        <p:cNvGrpSpPr/>
        <p:nvPr/>
      </p:nvGrpSpPr>
      <p:grpSpPr>
        <a:xfrm>
          <a:off x="0" y="0"/>
          <a:ext cx="0" cy="0"/>
          <a:chOff x="0" y="0"/>
          <a:chExt cx="0" cy="0"/>
        </a:xfrm>
      </p:grpSpPr>
      <p:sp>
        <p:nvSpPr>
          <p:cNvPr id="146" name="Google Shape;146;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7" name="Google Shape;147;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48" name="Google Shape;148;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51" name="Google Shape;151;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52" name="Google Shape;152;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53" name="Google Shape;153;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54" name="Google Shape;154;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55" name="Google Shape;155;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56" name="Google Shape;15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57" name="Shape 157"/>
        <p:cNvGrpSpPr/>
        <p:nvPr/>
      </p:nvGrpSpPr>
      <p:grpSpPr>
        <a:xfrm>
          <a:off x="0" y="0"/>
          <a:ext cx="0" cy="0"/>
          <a:chOff x="0" y="0"/>
          <a:chExt cx="0" cy="0"/>
        </a:xfrm>
      </p:grpSpPr>
      <p:sp>
        <p:nvSpPr>
          <p:cNvPr id="158" name="Google Shape;15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9" name="Google Shape;15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0" name="Google Shape;16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1" name="Google Shape;16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2" name="Google Shape;16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3" name="Google Shape;16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64" name="Google Shape;16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65" name="Google Shape;16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66" name="Google Shape;16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67" name="Google Shape;16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8" name="Google Shape;16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9" name="Google Shape;16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70" name="Google Shape;17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1" name="Google Shape;17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72" name="Shape 172"/>
        <p:cNvGrpSpPr/>
        <p:nvPr/>
      </p:nvGrpSpPr>
      <p:grpSpPr>
        <a:xfrm>
          <a:off x="0" y="0"/>
          <a:ext cx="0" cy="0"/>
          <a:chOff x="0" y="0"/>
          <a:chExt cx="0" cy="0"/>
        </a:xfrm>
      </p:grpSpPr>
      <p:sp>
        <p:nvSpPr>
          <p:cNvPr id="173" name="Google Shape;173;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74" name="Google Shape;174;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75" name="Google Shape;175;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76" name="Google Shape;176;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77" name="Google Shape;177;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78" name="Google Shape;178;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79" name="Google Shape;179;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80" name="Google Shape;180;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81" name="Google Shape;181;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82" name="Google Shape;182;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83" name="Google Shape;183;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84" name="Google Shape;184;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85" name="Google Shape;185;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86" name="Google Shape;186;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7" name="Google Shape;187;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88" name="Google Shape;188;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89" name="Google Shape;189;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90" name="Google Shape;19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91" name="Shape 191"/>
        <p:cNvGrpSpPr/>
        <p:nvPr/>
      </p:nvGrpSpPr>
      <p:grpSpPr>
        <a:xfrm>
          <a:off x="0" y="0"/>
          <a:ext cx="0" cy="0"/>
          <a:chOff x="0" y="0"/>
          <a:chExt cx="0" cy="0"/>
        </a:xfrm>
      </p:grpSpPr>
      <p:sp>
        <p:nvSpPr>
          <p:cNvPr id="192" name="Google Shape;192;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93" name="Google Shape;193;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94" name="Google Shape;194;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95" name="Google Shape;195;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96" name="Google Shape;196;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97" name="Google Shape;197;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98" name="Google Shape;198;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99" name="Google Shape;199;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200" name="Google Shape;200;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01" name="Google Shape;20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202" name="Shape 202"/>
        <p:cNvGrpSpPr/>
        <p:nvPr/>
      </p:nvGrpSpPr>
      <p:grpSpPr>
        <a:xfrm>
          <a:off x="0" y="0"/>
          <a:ext cx="0" cy="0"/>
          <a:chOff x="0" y="0"/>
          <a:chExt cx="0" cy="0"/>
        </a:xfrm>
      </p:grpSpPr>
      <p:sp>
        <p:nvSpPr>
          <p:cNvPr id="203" name="Google Shape;203;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04" name="Google Shape;204;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05" name="Google Shape;205;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06" name="Google Shape;206;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207" name="Google Shape;207;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208" name="Google Shape;208;p28"/>
          <p:cNvGrpSpPr/>
          <p:nvPr/>
        </p:nvGrpSpPr>
        <p:grpSpPr>
          <a:xfrm>
            <a:off x="3095387" y="1241947"/>
            <a:ext cx="2953226" cy="2951755"/>
            <a:chOff x="3102288" y="1429998"/>
            <a:chExt cx="2953226" cy="2951755"/>
          </a:xfrm>
        </p:grpSpPr>
        <p:sp>
          <p:nvSpPr>
            <p:cNvPr id="209" name="Google Shape;209;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210" name="Google Shape;210;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11" name="Google Shape;211;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12" name="Google Shape;212;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13" name="Google Shape;213;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214" name="Google Shape;214;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215" name="Google Shape;215;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216" name="Google Shape;216;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217" name="Google Shape;217;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218" name="Google Shape;218;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219" name="Google Shape;219;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220" name="Google Shape;22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Inter"/>
                <a:ea typeface="Inter"/>
                <a:cs typeface="Inter"/>
                <a:sym typeface="Inter"/>
              </a:defRPr>
            </a:lvl1pPr>
            <a:lvl2pPr lvl="1">
              <a:buNone/>
              <a:defRPr sz="1300">
                <a:latin typeface="Inter"/>
                <a:ea typeface="Inter"/>
                <a:cs typeface="Inter"/>
                <a:sym typeface="Inter"/>
              </a:defRPr>
            </a:lvl2pPr>
            <a:lvl3pPr lvl="2">
              <a:buNone/>
              <a:defRPr sz="1300">
                <a:latin typeface="Inter"/>
                <a:ea typeface="Inter"/>
                <a:cs typeface="Inter"/>
                <a:sym typeface="Inter"/>
              </a:defRPr>
            </a:lvl3pPr>
            <a:lvl4pPr lvl="3">
              <a:buNone/>
              <a:defRPr sz="1300">
                <a:latin typeface="Inter"/>
                <a:ea typeface="Inter"/>
                <a:cs typeface="Inter"/>
                <a:sym typeface="Inter"/>
              </a:defRPr>
            </a:lvl4pPr>
            <a:lvl5pPr lvl="4">
              <a:buNone/>
              <a:defRPr sz="1300">
                <a:latin typeface="Inter"/>
                <a:ea typeface="Inter"/>
                <a:cs typeface="Inter"/>
                <a:sym typeface="Inter"/>
              </a:defRPr>
            </a:lvl5pPr>
            <a:lvl6pPr lvl="5">
              <a:buNone/>
              <a:defRPr sz="1300">
                <a:latin typeface="Inter"/>
                <a:ea typeface="Inter"/>
                <a:cs typeface="Inter"/>
                <a:sym typeface="Inter"/>
              </a:defRPr>
            </a:lvl6pPr>
            <a:lvl7pPr lvl="6">
              <a:buNone/>
              <a:defRPr sz="1300">
                <a:latin typeface="Inter"/>
                <a:ea typeface="Inter"/>
                <a:cs typeface="Inter"/>
                <a:sym typeface="Inter"/>
              </a:defRPr>
            </a:lvl7pPr>
            <a:lvl8pPr lvl="7">
              <a:buNone/>
              <a:defRPr sz="1300">
                <a:latin typeface="Inter"/>
                <a:ea typeface="Inter"/>
                <a:cs typeface="Inter"/>
                <a:sym typeface="Inter"/>
              </a:defRPr>
            </a:lvl8pPr>
            <a:lvl9pPr lvl="8">
              <a:buNone/>
              <a:defRPr sz="1300">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1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0" name="Google Shape;7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71" name="Google Shape;7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mc:AlternateContent>
    <mc:Choice Requires="p14">
      <p:transition spd="slow" p14:dur="11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Cyclistic Bike Rentals Marketing Strategy</a:t>
            </a:r>
            <a:endParaRPr/>
          </a:p>
        </p:txBody>
      </p:sp>
      <p:sp>
        <p:nvSpPr>
          <p:cNvPr id="226" name="Google Shape;226;p29"/>
          <p:cNvSpPr txBox="1"/>
          <p:nvPr>
            <p:ph idx="1" type="body"/>
          </p:nvPr>
        </p:nvSpPr>
        <p:spPr>
          <a:xfrm>
            <a:off x="632175" y="1717350"/>
            <a:ext cx="60747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F2937"/>
                </a:solidFill>
                <a:latin typeface="Roboto"/>
                <a:ea typeface="Roboto"/>
                <a:cs typeface="Roboto"/>
                <a:sym typeface="Roboto"/>
              </a:rPr>
              <a:t>The following three questions will form the basis for the upcoming marketing program:</a:t>
            </a:r>
            <a:endParaRPr sz="1400">
              <a:solidFill>
                <a:srgbClr val="1F2937"/>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rgbClr val="1F2937"/>
              </a:solidFill>
              <a:latin typeface="Roboto"/>
              <a:ea typeface="Roboto"/>
              <a:cs typeface="Roboto"/>
              <a:sym typeface="Roboto"/>
            </a:endParaRPr>
          </a:p>
          <a:p>
            <a:pPr indent="0" lvl="0" marL="0" rtl="0" algn="l">
              <a:lnSpc>
                <a:spcPct val="200000"/>
              </a:lnSpc>
              <a:spcBef>
                <a:spcPts val="0"/>
              </a:spcBef>
              <a:spcAft>
                <a:spcPts val="0"/>
              </a:spcAft>
              <a:buClr>
                <a:schemeClr val="dk1"/>
              </a:buClr>
              <a:buSzPts val="1100"/>
              <a:buFont typeface="Arial"/>
              <a:buNone/>
            </a:pPr>
            <a:r>
              <a:rPr lang="en" sz="1200">
                <a:solidFill>
                  <a:srgbClr val="252423"/>
                </a:solidFill>
                <a:highlight>
                  <a:srgbClr val="FFFFFF"/>
                </a:highlight>
                <a:latin typeface="Arial"/>
                <a:ea typeface="Arial"/>
                <a:cs typeface="Arial"/>
                <a:sym typeface="Arial"/>
              </a:rPr>
              <a:t>I. </a:t>
            </a:r>
            <a:r>
              <a:rPr b="1" lang="en" sz="1200">
                <a:solidFill>
                  <a:srgbClr val="252423"/>
                </a:solidFill>
                <a:highlight>
                  <a:srgbClr val="FFFFFF"/>
                </a:highlight>
                <a:latin typeface="Arial"/>
                <a:ea typeface="Arial"/>
                <a:cs typeface="Arial"/>
                <a:sym typeface="Arial"/>
              </a:rPr>
              <a:t>How</a:t>
            </a:r>
            <a:r>
              <a:rPr lang="en" sz="1200">
                <a:solidFill>
                  <a:srgbClr val="252423"/>
                </a:solidFill>
                <a:highlight>
                  <a:srgbClr val="FFFFFF"/>
                </a:highlight>
                <a:latin typeface="Arial"/>
                <a:ea typeface="Arial"/>
                <a:cs typeface="Arial"/>
                <a:sym typeface="Arial"/>
              </a:rPr>
              <a:t> do </a:t>
            </a:r>
            <a:r>
              <a:rPr lang="en" sz="1200">
                <a:solidFill>
                  <a:srgbClr val="252423"/>
                </a:solidFill>
                <a:highlight>
                  <a:schemeClr val="lt1"/>
                </a:highlight>
                <a:latin typeface="Arial"/>
                <a:ea typeface="Arial"/>
                <a:cs typeface="Arial"/>
                <a:sym typeface="Arial"/>
              </a:rPr>
              <a:t>Cyclistic </a:t>
            </a:r>
            <a:r>
              <a:rPr lang="en" sz="1200">
                <a:solidFill>
                  <a:srgbClr val="252423"/>
                </a:solidFill>
                <a:highlight>
                  <a:srgbClr val="FFFFFF"/>
                </a:highlight>
                <a:latin typeface="Arial"/>
                <a:ea typeface="Arial"/>
                <a:cs typeface="Arial"/>
                <a:sym typeface="Arial"/>
              </a:rPr>
              <a:t>members and casual riders use Cyclistic bikes differently?</a:t>
            </a:r>
            <a:endParaRPr sz="1200">
              <a:solidFill>
                <a:srgbClr val="252423"/>
              </a:solidFill>
              <a:highlight>
                <a:srgbClr val="FFFFFF"/>
              </a:highlight>
              <a:latin typeface="Arial"/>
              <a:ea typeface="Arial"/>
              <a:cs typeface="Arial"/>
              <a:sym typeface="Arial"/>
            </a:endParaRPr>
          </a:p>
          <a:p>
            <a:pPr indent="0" lvl="0" marL="0" rtl="0" algn="l">
              <a:lnSpc>
                <a:spcPct val="200000"/>
              </a:lnSpc>
              <a:spcBef>
                <a:spcPts val="0"/>
              </a:spcBef>
              <a:spcAft>
                <a:spcPts val="0"/>
              </a:spcAft>
              <a:buClr>
                <a:schemeClr val="dk1"/>
              </a:buClr>
              <a:buSzPts val="1100"/>
              <a:buFont typeface="Arial"/>
              <a:buNone/>
            </a:pPr>
            <a:r>
              <a:rPr lang="en" sz="1200">
                <a:solidFill>
                  <a:srgbClr val="252423"/>
                </a:solidFill>
                <a:highlight>
                  <a:srgbClr val="FFFFFF"/>
                </a:highlight>
                <a:latin typeface="Arial"/>
                <a:ea typeface="Arial"/>
                <a:cs typeface="Arial"/>
                <a:sym typeface="Arial"/>
              </a:rPr>
              <a:t>II. </a:t>
            </a:r>
            <a:r>
              <a:rPr b="1" lang="en" sz="1200">
                <a:solidFill>
                  <a:srgbClr val="252423"/>
                </a:solidFill>
                <a:highlight>
                  <a:srgbClr val="FFFFFF"/>
                </a:highlight>
                <a:latin typeface="Arial"/>
                <a:ea typeface="Arial"/>
                <a:cs typeface="Arial"/>
                <a:sym typeface="Arial"/>
              </a:rPr>
              <a:t>Why</a:t>
            </a:r>
            <a:r>
              <a:rPr lang="en" sz="1200">
                <a:solidFill>
                  <a:srgbClr val="252423"/>
                </a:solidFill>
                <a:highlight>
                  <a:srgbClr val="FFFFFF"/>
                </a:highlight>
                <a:latin typeface="Arial"/>
                <a:ea typeface="Arial"/>
                <a:cs typeface="Arial"/>
                <a:sym typeface="Arial"/>
              </a:rPr>
              <a:t> would casual riders buy Cyclistic annual memberships?</a:t>
            </a:r>
            <a:endParaRPr sz="1200">
              <a:solidFill>
                <a:srgbClr val="252423"/>
              </a:solidFill>
              <a:highlight>
                <a:srgbClr val="FFFFFF"/>
              </a:highlight>
              <a:latin typeface="Arial"/>
              <a:ea typeface="Arial"/>
              <a:cs typeface="Arial"/>
              <a:sym typeface="Arial"/>
            </a:endParaRPr>
          </a:p>
          <a:p>
            <a:pPr indent="0" lvl="0" marL="0" rtl="0" algn="l">
              <a:lnSpc>
                <a:spcPct val="200000"/>
              </a:lnSpc>
              <a:spcBef>
                <a:spcPts val="0"/>
              </a:spcBef>
              <a:spcAft>
                <a:spcPts val="0"/>
              </a:spcAft>
              <a:buClr>
                <a:schemeClr val="dk1"/>
              </a:buClr>
              <a:buSzPts val="1100"/>
              <a:buFont typeface="Arial"/>
              <a:buNone/>
            </a:pPr>
            <a:r>
              <a:rPr lang="en" sz="1200">
                <a:solidFill>
                  <a:srgbClr val="252423"/>
                </a:solidFill>
                <a:highlight>
                  <a:srgbClr val="FFFFFF"/>
                </a:highlight>
                <a:latin typeface="Arial"/>
                <a:ea typeface="Arial"/>
                <a:cs typeface="Arial"/>
                <a:sym typeface="Arial"/>
              </a:rPr>
              <a:t>III. </a:t>
            </a:r>
            <a:r>
              <a:rPr b="1" lang="en" sz="1200">
                <a:solidFill>
                  <a:srgbClr val="252423"/>
                </a:solidFill>
                <a:highlight>
                  <a:srgbClr val="FFFFFF"/>
                </a:highlight>
                <a:latin typeface="Arial"/>
                <a:ea typeface="Arial"/>
                <a:cs typeface="Arial"/>
                <a:sym typeface="Arial"/>
              </a:rPr>
              <a:t>Recommendations to</a:t>
            </a:r>
            <a:r>
              <a:rPr b="1" lang="en" sz="1400">
                <a:solidFill>
                  <a:srgbClr val="666666"/>
                </a:solidFill>
                <a:latin typeface="Roboto"/>
                <a:ea typeface="Roboto"/>
                <a:cs typeface="Roboto"/>
                <a:sym typeface="Roboto"/>
              </a:rPr>
              <a:t> </a:t>
            </a:r>
            <a:r>
              <a:rPr lang="en" sz="1200">
                <a:solidFill>
                  <a:srgbClr val="252423"/>
                </a:solidFill>
                <a:highlight>
                  <a:srgbClr val="FFFFFF"/>
                </a:highlight>
                <a:latin typeface="Arial"/>
                <a:ea typeface="Arial"/>
                <a:cs typeface="Arial"/>
                <a:sym typeface="Arial"/>
              </a:rPr>
              <a:t>convert Casual Riders to Cyclistic Members.</a:t>
            </a:r>
            <a:endParaRPr sz="1200">
              <a:solidFill>
                <a:srgbClr val="25242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500"/>
          </a:p>
          <a:p>
            <a:pPr indent="0" lvl="0" marL="0" rtl="0" algn="l">
              <a:spcBef>
                <a:spcPts val="1200"/>
              </a:spcBef>
              <a:spcAft>
                <a:spcPts val="1200"/>
              </a:spcAft>
              <a:buNone/>
            </a:pPr>
            <a:r>
              <a:t/>
            </a:r>
            <a:endParaRPr/>
          </a:p>
        </p:txBody>
      </p:sp>
      <p:pic>
        <p:nvPicPr>
          <p:cNvPr id="227" name="Google Shape;227;p29"/>
          <p:cNvPicPr preferRelativeResize="0"/>
          <p:nvPr/>
        </p:nvPicPr>
        <p:blipFill>
          <a:blip r:embed="rId3">
            <a:alphaModFix/>
          </a:blip>
          <a:stretch>
            <a:fillRect/>
          </a:stretch>
        </p:blipFill>
        <p:spPr>
          <a:xfrm>
            <a:off x="-99755" y="3358520"/>
            <a:ext cx="2484375" cy="4416624"/>
          </a:xfrm>
          <a:prstGeom prst="rect">
            <a:avLst/>
          </a:prstGeom>
          <a:noFill/>
          <a:ln>
            <a:noFill/>
          </a:ln>
        </p:spPr>
      </p:pic>
      <p:sp>
        <p:nvSpPr>
          <p:cNvPr id="228" name="Google Shape;22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ppt_w</p:attrName>
                                        </p:attrNameLst>
                                      </p:cBhvr>
                                      <p:tavLst>
                                        <p:tav fmla="" tm="0">
                                          <p:val>
                                            <p:strVal val="0"/>
                                          </p:val>
                                        </p:tav>
                                        <p:tav fmla="" tm="100000">
                                          <p:val>
                                            <p:strVal val="#ppt_w"/>
                                          </p:val>
                                        </p:tav>
                                      </p:tavLst>
                                    </p:anim>
                                    <p:anim calcmode="lin" valueType="num">
                                      <p:cBhvr additive="base">
                                        <p:cTn dur="1000"/>
                                        <p:tgtEl>
                                          <p:spTgt spid="2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idx="1" type="subTitle"/>
          </p:nvPr>
        </p:nvSpPr>
        <p:spPr>
          <a:xfrm>
            <a:off x="2165225" y="3887400"/>
            <a:ext cx="6129600" cy="89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Offering discounts or promotions for annual memberships can incentivize casual riders to commit to the service and become loyal customers. This approach can help increase revenue and improve customer retention. Provide incentives for longer biking sessions.</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sp>
        <p:nvSpPr>
          <p:cNvPr id="307" name="Google Shape;307;p38"/>
          <p:cNvSpPr txBox="1"/>
          <p:nvPr>
            <p:ph idx="2" type="subTitle"/>
          </p:nvPr>
        </p:nvSpPr>
        <p:spPr>
          <a:xfrm>
            <a:off x="2165225" y="1684275"/>
            <a:ext cx="6587400" cy="9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Use social media and digital ads to target </a:t>
            </a:r>
            <a:r>
              <a:rPr lang="en">
                <a:solidFill>
                  <a:schemeClr val="dk1"/>
                </a:solidFill>
              </a:rPr>
              <a:t>Casual riders</a:t>
            </a:r>
            <a:r>
              <a:rPr lang="en">
                <a:solidFill>
                  <a:schemeClr val="dk1"/>
                </a:solidFill>
              </a:rPr>
              <a:t> with messaging that emphasizes the benefits of membership, such as cost savings and convenience. Especially during weekends and in summer.</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sp>
        <p:nvSpPr>
          <p:cNvPr id="308" name="Google Shape;308;p38"/>
          <p:cNvSpPr txBox="1"/>
          <p:nvPr>
            <p:ph type="title"/>
          </p:nvPr>
        </p:nvSpPr>
        <p:spPr>
          <a:xfrm>
            <a:off x="295200" y="997400"/>
            <a:ext cx="7753500" cy="6360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b="1" lang="en" sz="1400">
                <a:latin typeface="Inter"/>
                <a:ea typeface="Inter"/>
                <a:cs typeface="Inter"/>
                <a:sym typeface="Inter"/>
              </a:rPr>
              <a:t>III. Three recommendations:</a:t>
            </a:r>
            <a:r>
              <a:rPr lang="en" sz="1200">
                <a:latin typeface="Inter"/>
                <a:ea typeface="Inter"/>
                <a:cs typeface="Inter"/>
                <a:sym typeface="Inter"/>
              </a:rPr>
              <a:t> are valid strategies to convert casual riders into members and increase customer loyalty for Cyclistic's bike rental service:</a:t>
            </a:r>
            <a:endParaRPr sz="1200">
              <a:latin typeface="Inter"/>
              <a:ea typeface="Inter"/>
              <a:cs typeface="Inter"/>
              <a:sym typeface="Inter"/>
            </a:endParaRPr>
          </a:p>
        </p:txBody>
      </p:sp>
      <p:sp>
        <p:nvSpPr>
          <p:cNvPr id="309" name="Google Shape;309;p38"/>
          <p:cNvSpPr txBox="1"/>
          <p:nvPr>
            <p:ph idx="3" type="subTitle"/>
          </p:nvPr>
        </p:nvSpPr>
        <p:spPr>
          <a:xfrm>
            <a:off x="2165225" y="2702650"/>
            <a:ext cx="6501900" cy="89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solidFill>
                  <a:schemeClr val="dk1"/>
                </a:solidFill>
              </a:rPr>
              <a:t>Consider running marketing campaigns specifically targeting casual riders at the </a:t>
            </a:r>
            <a:r>
              <a:rPr lang="en">
                <a:solidFill>
                  <a:schemeClr val="dk1"/>
                </a:solidFill>
              </a:rPr>
              <a:t>“Streeter Dr &amp; Grand Ave”</a:t>
            </a:r>
            <a:r>
              <a:rPr lang="en">
                <a:solidFill>
                  <a:schemeClr val="dk1"/>
                </a:solidFill>
              </a:rPr>
              <a:t> station. That is a great strategy to remind them of the benefits of membership and encourage them to make a longer-term commitment to the service.</a:t>
            </a:r>
            <a:endParaRPr>
              <a:solidFill>
                <a:schemeClr val="dk1"/>
              </a:solidFill>
            </a:endParaRPr>
          </a:p>
        </p:txBody>
      </p:sp>
      <p:sp>
        <p:nvSpPr>
          <p:cNvPr id="310" name="Google Shape;31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38"/>
          <p:cNvPicPr preferRelativeResize="0"/>
          <p:nvPr/>
        </p:nvPicPr>
        <p:blipFill>
          <a:blip r:embed="rId3">
            <a:alphaModFix/>
          </a:blip>
          <a:stretch>
            <a:fillRect/>
          </a:stretch>
        </p:blipFill>
        <p:spPr>
          <a:xfrm>
            <a:off x="1211325" y="1633410"/>
            <a:ext cx="762000" cy="676275"/>
          </a:xfrm>
          <a:prstGeom prst="rect">
            <a:avLst/>
          </a:prstGeom>
          <a:noFill/>
          <a:ln>
            <a:noFill/>
          </a:ln>
        </p:spPr>
      </p:pic>
      <p:pic>
        <p:nvPicPr>
          <p:cNvPr id="312" name="Google Shape;312;p38"/>
          <p:cNvPicPr preferRelativeResize="0"/>
          <p:nvPr/>
        </p:nvPicPr>
        <p:blipFill>
          <a:blip r:embed="rId4">
            <a:alphaModFix/>
          </a:blip>
          <a:stretch>
            <a:fillRect/>
          </a:stretch>
        </p:blipFill>
        <p:spPr>
          <a:xfrm>
            <a:off x="1192263" y="2765435"/>
            <a:ext cx="800100" cy="600075"/>
          </a:xfrm>
          <a:prstGeom prst="rect">
            <a:avLst/>
          </a:prstGeom>
          <a:noFill/>
          <a:ln>
            <a:noFill/>
          </a:ln>
        </p:spPr>
      </p:pic>
      <p:pic>
        <p:nvPicPr>
          <p:cNvPr id="313" name="Google Shape;313;p38"/>
          <p:cNvPicPr preferRelativeResize="0"/>
          <p:nvPr/>
        </p:nvPicPr>
        <p:blipFill>
          <a:blip r:embed="rId5">
            <a:alphaModFix/>
          </a:blip>
          <a:stretch>
            <a:fillRect/>
          </a:stretch>
        </p:blipFill>
        <p:spPr>
          <a:xfrm>
            <a:off x="1197013" y="3945735"/>
            <a:ext cx="790575" cy="638175"/>
          </a:xfrm>
          <a:prstGeom prst="rect">
            <a:avLst/>
          </a:prstGeom>
          <a:noFill/>
          <a:ln>
            <a:noFill/>
          </a:ln>
        </p:spPr>
      </p:pic>
      <p:pic>
        <p:nvPicPr>
          <p:cNvPr id="314" name="Google Shape;314;p38"/>
          <p:cNvPicPr preferRelativeResize="0"/>
          <p:nvPr/>
        </p:nvPicPr>
        <p:blipFill>
          <a:blip r:embed="rId6">
            <a:alphaModFix/>
          </a:blip>
          <a:stretch>
            <a:fillRect/>
          </a:stretch>
        </p:blipFill>
        <p:spPr>
          <a:xfrm>
            <a:off x="2249775" y="0"/>
            <a:ext cx="1412525" cy="105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9"/>
          <p:cNvSpPr txBox="1"/>
          <p:nvPr>
            <p:ph type="title"/>
          </p:nvPr>
        </p:nvSpPr>
        <p:spPr>
          <a:xfrm>
            <a:off x="2517675" y="1844850"/>
            <a:ext cx="80832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your time 😊</a:t>
            </a:r>
            <a:endParaRPr/>
          </a:p>
        </p:txBody>
      </p:sp>
      <p:pic>
        <p:nvPicPr>
          <p:cNvPr id="321" name="Google Shape;321;p39"/>
          <p:cNvPicPr preferRelativeResize="0"/>
          <p:nvPr/>
        </p:nvPicPr>
        <p:blipFill>
          <a:blip r:embed="rId3">
            <a:alphaModFix/>
          </a:blip>
          <a:stretch>
            <a:fillRect/>
          </a:stretch>
        </p:blipFill>
        <p:spPr>
          <a:xfrm>
            <a:off x="3335449" y="253899"/>
            <a:ext cx="2198726" cy="39087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romanUcPeriod"/>
            </a:pPr>
            <a:r>
              <a:rPr lang="en"/>
              <a:t>Cyslistic Members vs Casual Riders</a:t>
            </a:r>
            <a:endParaRPr/>
          </a:p>
        </p:txBody>
      </p:sp>
      <p:sp>
        <p:nvSpPr>
          <p:cNvPr id="234" name="Google Shape;234;p30"/>
          <p:cNvSpPr txBox="1"/>
          <p:nvPr/>
        </p:nvSpPr>
        <p:spPr>
          <a:xfrm>
            <a:off x="507725" y="1647550"/>
            <a:ext cx="4836000" cy="21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ter"/>
                <a:ea typeface="Inter"/>
                <a:cs typeface="Inter"/>
                <a:sym typeface="Inter"/>
              </a:rPr>
              <a:t>Based on the Cyclistic’s historical trip data </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from April 2022 to March 2023</a:t>
            </a:r>
            <a:r>
              <a:rPr lang="en" sz="1200">
                <a:latin typeface="Inter"/>
                <a:ea typeface="Inter"/>
                <a:cs typeface="Inter"/>
                <a:sym typeface="Inter"/>
              </a:rPr>
              <a:t>, the different points is: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304800" lvl="0" marL="457200" marR="0" rtl="0" algn="l">
              <a:lnSpc>
                <a:spcPct val="100000"/>
              </a:lnSpc>
              <a:spcBef>
                <a:spcPts val="0"/>
              </a:spcBef>
              <a:spcAft>
                <a:spcPts val="0"/>
              </a:spcAft>
              <a:buSzPts val="1200"/>
              <a:buFont typeface="Inter"/>
              <a:buChar char="●"/>
            </a:pPr>
            <a:r>
              <a:rPr b="1" lang="en" sz="1200">
                <a:latin typeface="Inter"/>
                <a:ea typeface="Inter"/>
                <a:cs typeface="Inter"/>
                <a:sym typeface="Inter"/>
              </a:rPr>
              <a:t>Percentage of users.</a:t>
            </a:r>
            <a:endParaRPr b="1" sz="1200">
              <a:latin typeface="Inter"/>
              <a:ea typeface="Inter"/>
              <a:cs typeface="Inter"/>
              <a:sym typeface="Inter"/>
            </a:endParaRPr>
          </a:p>
          <a:p>
            <a:pPr indent="-304800" lvl="1" marL="914400" marR="0" rtl="0" algn="l">
              <a:lnSpc>
                <a:spcPct val="115000"/>
              </a:lnSpc>
              <a:spcBef>
                <a:spcPts val="0"/>
              </a:spcBef>
              <a:spcAft>
                <a:spcPts val="0"/>
              </a:spcAft>
              <a:buSzPts val="1200"/>
              <a:buFont typeface="Inter"/>
              <a:buChar char="○"/>
            </a:pPr>
            <a:r>
              <a:rPr b="1" lang="en" sz="1200">
                <a:solidFill>
                  <a:srgbClr val="12239E"/>
                </a:solidFill>
                <a:latin typeface="Inter"/>
                <a:ea typeface="Inter"/>
                <a:cs typeface="Inter"/>
                <a:sym typeface="Inter"/>
              </a:rPr>
              <a:t>Casual riders</a:t>
            </a:r>
            <a:r>
              <a:rPr lang="en" sz="1200">
                <a:latin typeface="Inter"/>
                <a:ea typeface="Inter"/>
                <a:cs typeface="Inter"/>
                <a:sym typeface="Inter"/>
              </a:rPr>
              <a:t>	: 40.23% </a:t>
            </a:r>
            <a:endParaRPr sz="1200">
              <a:latin typeface="Inter"/>
              <a:ea typeface="Inter"/>
              <a:cs typeface="Inter"/>
              <a:sym typeface="Inter"/>
            </a:endParaRPr>
          </a:p>
          <a:p>
            <a:pPr indent="-304800" lvl="1" marL="914400" marR="0" rtl="0" algn="l">
              <a:lnSpc>
                <a:spcPct val="115000"/>
              </a:lnSpc>
              <a:spcBef>
                <a:spcPts val="0"/>
              </a:spcBef>
              <a:spcAft>
                <a:spcPts val="0"/>
              </a:spcAft>
              <a:buSzPts val="1200"/>
              <a:buFont typeface="Inter"/>
              <a:buChar char="○"/>
            </a:pPr>
            <a:r>
              <a:rPr b="1" lang="en" sz="1200">
                <a:solidFill>
                  <a:srgbClr val="118DFF"/>
                </a:solidFill>
                <a:latin typeface="Inter"/>
                <a:ea typeface="Inter"/>
                <a:cs typeface="Inter"/>
                <a:sym typeface="Inter"/>
              </a:rPr>
              <a:t>Cyclistic members</a:t>
            </a:r>
            <a:r>
              <a:rPr lang="en" sz="1200">
                <a:latin typeface="Inter"/>
                <a:ea typeface="Inter"/>
                <a:cs typeface="Inter"/>
                <a:sym typeface="Inter"/>
              </a:rPr>
              <a:t> : 59.77%</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pic>
        <p:nvPicPr>
          <p:cNvPr id="235" name="Google Shape;235;p30"/>
          <p:cNvPicPr preferRelativeResize="0"/>
          <p:nvPr/>
        </p:nvPicPr>
        <p:blipFill>
          <a:blip r:embed="rId3">
            <a:alphaModFix/>
          </a:blip>
          <a:stretch>
            <a:fillRect/>
          </a:stretch>
        </p:blipFill>
        <p:spPr>
          <a:xfrm>
            <a:off x="5724575" y="-2"/>
            <a:ext cx="3419425" cy="5548215"/>
          </a:xfrm>
          <a:prstGeom prst="rect">
            <a:avLst/>
          </a:prstGeom>
          <a:noFill/>
          <a:ln>
            <a:noFill/>
          </a:ln>
        </p:spPr>
      </p:pic>
      <p:cxnSp>
        <p:nvCxnSpPr>
          <p:cNvPr id="236" name="Google Shape;236;p30"/>
          <p:cNvCxnSpPr/>
          <p:nvPr/>
        </p:nvCxnSpPr>
        <p:spPr>
          <a:xfrm flipH="1" rot="10800000">
            <a:off x="5724575" y="0"/>
            <a:ext cx="7200" cy="5194200"/>
          </a:xfrm>
          <a:prstGeom prst="straightConnector1">
            <a:avLst/>
          </a:prstGeom>
          <a:noFill/>
          <a:ln cap="flat" cmpd="sng" w="9525">
            <a:solidFill>
              <a:srgbClr val="78BFE0"/>
            </a:solidFill>
            <a:prstDash val="solid"/>
            <a:round/>
            <a:headEnd len="med" w="med" type="none"/>
            <a:tailEnd len="med" w="med" type="none"/>
          </a:ln>
        </p:spPr>
      </p:cxnSp>
      <p:sp>
        <p:nvSpPr>
          <p:cNvPr id="237" name="Google Shape;2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romanUcPeriod"/>
            </a:pPr>
            <a:r>
              <a:rPr lang="en"/>
              <a:t>Cyslistic</a:t>
            </a:r>
            <a:r>
              <a:rPr lang="en"/>
              <a:t> Members vs Casual Riders</a:t>
            </a:r>
            <a:endParaRPr/>
          </a:p>
        </p:txBody>
      </p:sp>
      <p:sp>
        <p:nvSpPr>
          <p:cNvPr id="243" name="Google Shape;243;p31"/>
          <p:cNvSpPr txBox="1"/>
          <p:nvPr/>
        </p:nvSpPr>
        <p:spPr>
          <a:xfrm>
            <a:off x="507725" y="1647550"/>
            <a:ext cx="5102100" cy="28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ter"/>
                <a:ea typeface="Inter"/>
                <a:cs typeface="Inter"/>
                <a:sym typeface="Inter"/>
              </a:rPr>
              <a:t>Based on the</a:t>
            </a:r>
            <a:r>
              <a:rPr lang="en" sz="1200">
                <a:latin typeface="Inter"/>
                <a:ea typeface="Inter"/>
                <a:cs typeface="Inter"/>
                <a:sym typeface="Inter"/>
              </a:rPr>
              <a:t> Cyclistic’s historical trip data </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from April 2022 to March 2023, the different points is: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Percentage of users.</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b="1" lang="en" sz="1200">
                <a:solidFill>
                  <a:schemeClr val="dk1"/>
                </a:solidFill>
                <a:latin typeface="Inter"/>
                <a:ea typeface="Inter"/>
                <a:cs typeface="Inter"/>
                <a:sym typeface="Inter"/>
              </a:rPr>
              <a:t>Favorite day of the week.</a:t>
            </a:r>
            <a:endParaRPr b="1"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 tend to rent bikes more frequently on weekends( Saturday, Sunday).</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b="1" lang="en" sz="1200">
                <a:solidFill>
                  <a:srgbClr val="118DFF"/>
                </a:solidFill>
                <a:latin typeface="Inter"/>
                <a:ea typeface="Inter"/>
                <a:cs typeface="Inter"/>
                <a:sym typeface="Inter"/>
              </a:rPr>
              <a:t>Cyclistic members</a:t>
            </a:r>
            <a:r>
              <a:rPr lang="en" sz="1200">
                <a:solidFill>
                  <a:schemeClr val="dk1"/>
                </a:solidFill>
                <a:latin typeface="Inter"/>
                <a:ea typeface="Inter"/>
                <a:cs typeface="Inter"/>
                <a:sym typeface="Inter"/>
              </a:rPr>
              <a:t> rides are more balanced distributed across the week( Thursday, Wednesday, Tuesday).</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cxnSp>
        <p:nvCxnSpPr>
          <p:cNvPr id="244" name="Google Shape;244;p31"/>
          <p:cNvCxnSpPr/>
          <p:nvPr/>
        </p:nvCxnSpPr>
        <p:spPr>
          <a:xfrm flipH="1" rot="10800000">
            <a:off x="5609825" y="-25350"/>
            <a:ext cx="7200" cy="5194200"/>
          </a:xfrm>
          <a:prstGeom prst="straightConnector1">
            <a:avLst/>
          </a:prstGeom>
          <a:noFill/>
          <a:ln cap="flat" cmpd="sng" w="9525">
            <a:solidFill>
              <a:srgbClr val="78BFE0"/>
            </a:solidFill>
            <a:prstDash val="solid"/>
            <a:round/>
            <a:headEnd len="med" w="med" type="none"/>
            <a:tailEnd len="med" w="med" type="none"/>
          </a:ln>
        </p:spPr>
      </p:cxnSp>
      <p:pic>
        <p:nvPicPr>
          <p:cNvPr id="245" name="Google Shape;245;p31"/>
          <p:cNvPicPr preferRelativeResize="0"/>
          <p:nvPr/>
        </p:nvPicPr>
        <p:blipFill>
          <a:blip r:embed="rId3">
            <a:alphaModFix/>
          </a:blip>
          <a:stretch>
            <a:fillRect/>
          </a:stretch>
        </p:blipFill>
        <p:spPr>
          <a:xfrm>
            <a:off x="5762125" y="287600"/>
            <a:ext cx="3222175" cy="1962106"/>
          </a:xfrm>
          <a:prstGeom prst="rect">
            <a:avLst/>
          </a:prstGeom>
          <a:noFill/>
          <a:ln>
            <a:noFill/>
          </a:ln>
        </p:spPr>
      </p:pic>
      <p:pic>
        <p:nvPicPr>
          <p:cNvPr id="246" name="Google Shape;246;p31"/>
          <p:cNvPicPr preferRelativeResize="0"/>
          <p:nvPr/>
        </p:nvPicPr>
        <p:blipFill>
          <a:blip r:embed="rId4">
            <a:alphaModFix/>
          </a:blip>
          <a:stretch>
            <a:fillRect/>
          </a:stretch>
        </p:blipFill>
        <p:spPr>
          <a:xfrm>
            <a:off x="5762125" y="2818556"/>
            <a:ext cx="3222175" cy="1957173"/>
          </a:xfrm>
          <a:prstGeom prst="rect">
            <a:avLst/>
          </a:prstGeom>
          <a:noFill/>
          <a:ln>
            <a:noFill/>
          </a:ln>
        </p:spPr>
      </p:pic>
      <p:sp>
        <p:nvSpPr>
          <p:cNvPr id="247" name="Google Shape;24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romanUcPeriod"/>
            </a:pPr>
            <a:r>
              <a:rPr lang="en"/>
              <a:t>Cyslistic Members vs Casual Riders</a:t>
            </a:r>
            <a:endParaRPr/>
          </a:p>
        </p:txBody>
      </p:sp>
      <p:sp>
        <p:nvSpPr>
          <p:cNvPr id="253" name="Google Shape;253;p32"/>
          <p:cNvSpPr txBox="1"/>
          <p:nvPr/>
        </p:nvSpPr>
        <p:spPr>
          <a:xfrm>
            <a:off x="507725" y="1647550"/>
            <a:ext cx="5724300" cy="28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ter"/>
                <a:ea typeface="Inter"/>
                <a:cs typeface="Inter"/>
                <a:sym typeface="Inter"/>
              </a:rPr>
              <a:t>Based on the Cyclistic’s historical trip data </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from April 2022 to March 2023, the different points is: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Percentage of users.</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Favorite day of the week.</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b="1" lang="en" sz="1200">
                <a:solidFill>
                  <a:schemeClr val="dk1"/>
                </a:solidFill>
                <a:latin typeface="Inter"/>
                <a:ea typeface="Inter"/>
                <a:cs typeface="Inter"/>
                <a:sym typeface="Inter"/>
              </a:rPr>
              <a:t>Times “spent” on cycling.</a:t>
            </a:r>
            <a:endParaRPr b="1"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b="1" lang="en" sz="1200">
                <a:solidFill>
                  <a:srgbClr val="12239E"/>
                </a:solidFill>
                <a:latin typeface="Inter"/>
                <a:ea typeface="Inter"/>
                <a:cs typeface="Inter"/>
                <a:sym typeface="Inter"/>
              </a:rPr>
              <a:t>Casual riders</a:t>
            </a:r>
            <a:r>
              <a:rPr b="1" lang="en" sz="1200">
                <a:solidFill>
                  <a:schemeClr val="dk1"/>
                </a:solidFill>
                <a:latin typeface="Inter"/>
                <a:ea typeface="Inter"/>
                <a:cs typeface="Inter"/>
                <a:sym typeface="Inter"/>
              </a:rPr>
              <a:t> </a:t>
            </a:r>
            <a:r>
              <a:rPr lang="en" sz="1200">
                <a:solidFill>
                  <a:schemeClr val="dk1"/>
                </a:solidFill>
                <a:latin typeface="Inter"/>
                <a:ea typeface="Inter"/>
                <a:cs typeface="Inter"/>
                <a:sym typeface="Inter"/>
              </a:rPr>
              <a:t>spent more time biking than </a:t>
            </a:r>
            <a:r>
              <a:rPr b="1" lang="en" sz="1200">
                <a:solidFill>
                  <a:srgbClr val="118DFF"/>
                </a:solidFill>
                <a:latin typeface="Inter"/>
                <a:ea typeface="Inter"/>
                <a:cs typeface="Inter"/>
                <a:sym typeface="Inter"/>
              </a:rPr>
              <a:t>Cyclistic members</a:t>
            </a:r>
            <a:r>
              <a:rPr lang="en" sz="1200">
                <a:solidFill>
                  <a:schemeClr val="dk1"/>
                </a:solidFill>
                <a:highlight>
                  <a:schemeClr val="lt1"/>
                </a:highlight>
                <a:latin typeface="Inter"/>
                <a:ea typeface="Inter"/>
                <a:cs typeface="Inter"/>
                <a:sym typeface="Inter"/>
              </a:rPr>
              <a:t>.</a:t>
            </a:r>
            <a:endParaRPr sz="1200">
              <a:solidFill>
                <a:schemeClr val="dk1"/>
              </a:solidFill>
              <a:highlight>
                <a:schemeClr val="lt1"/>
              </a:highlight>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The average ride length for </a:t>
            </a: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 is: 63.62% </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And for </a:t>
            </a:r>
            <a:r>
              <a:rPr b="1" lang="en" sz="1200">
                <a:solidFill>
                  <a:srgbClr val="118DFF"/>
                </a:solidFill>
                <a:latin typeface="Inter"/>
                <a:ea typeface="Inter"/>
                <a:cs typeface="Inter"/>
                <a:sym typeface="Inter"/>
              </a:rPr>
              <a:t>Cyclistic members</a:t>
            </a:r>
            <a:r>
              <a:rPr lang="en" sz="1200">
                <a:solidFill>
                  <a:schemeClr val="dk1"/>
                </a:solidFill>
                <a:latin typeface="Inter"/>
                <a:ea typeface="Inter"/>
                <a:cs typeface="Inter"/>
                <a:sym typeface="Inter"/>
              </a:rPr>
              <a:t> is: 36.38%</a:t>
            </a:r>
            <a:endParaRPr b="1" sz="1200">
              <a:solidFill>
                <a:schemeClr val="dk1"/>
              </a:solidFill>
              <a:latin typeface="Inter"/>
              <a:ea typeface="Inter"/>
              <a:cs typeface="Inter"/>
              <a:sym typeface="Inter"/>
            </a:endParaRPr>
          </a:p>
          <a:p>
            <a:pPr indent="0" lvl="0" marL="457200" rtl="0" algn="l">
              <a:spcBef>
                <a:spcPts val="0"/>
              </a:spcBef>
              <a:spcAft>
                <a:spcPts val="0"/>
              </a:spcAft>
              <a:buNone/>
            </a:pPr>
            <a:r>
              <a:t/>
            </a:r>
            <a:endParaRPr b="1" sz="1200">
              <a:solidFill>
                <a:schemeClr val="dk1"/>
              </a:solidFill>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pic>
        <p:nvPicPr>
          <p:cNvPr id="254" name="Google Shape;254;p32"/>
          <p:cNvPicPr preferRelativeResize="0"/>
          <p:nvPr/>
        </p:nvPicPr>
        <p:blipFill>
          <a:blip r:embed="rId3">
            <a:alphaModFix/>
          </a:blip>
          <a:stretch>
            <a:fillRect/>
          </a:stretch>
        </p:blipFill>
        <p:spPr>
          <a:xfrm>
            <a:off x="6083950" y="2662150"/>
            <a:ext cx="2694850" cy="1904200"/>
          </a:xfrm>
          <a:prstGeom prst="rect">
            <a:avLst/>
          </a:prstGeom>
          <a:noFill/>
          <a:ln>
            <a:noFill/>
          </a:ln>
        </p:spPr>
      </p:pic>
      <p:pic>
        <p:nvPicPr>
          <p:cNvPr id="255" name="Google Shape;255;p32"/>
          <p:cNvPicPr preferRelativeResize="0"/>
          <p:nvPr/>
        </p:nvPicPr>
        <p:blipFill>
          <a:blip r:embed="rId4">
            <a:alphaModFix/>
          </a:blip>
          <a:stretch>
            <a:fillRect/>
          </a:stretch>
        </p:blipFill>
        <p:spPr>
          <a:xfrm>
            <a:off x="5469450" y="288475"/>
            <a:ext cx="3674549" cy="2276800"/>
          </a:xfrm>
          <a:prstGeom prst="rect">
            <a:avLst/>
          </a:prstGeom>
          <a:noFill/>
          <a:ln>
            <a:noFill/>
          </a:ln>
        </p:spPr>
      </p:pic>
      <p:sp>
        <p:nvSpPr>
          <p:cNvPr id="256" name="Google Shape;25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romanUcPeriod"/>
            </a:pPr>
            <a:r>
              <a:rPr lang="en"/>
              <a:t>Cyslistic Members vs Casual Riders</a:t>
            </a:r>
            <a:endParaRPr/>
          </a:p>
        </p:txBody>
      </p:sp>
      <p:sp>
        <p:nvSpPr>
          <p:cNvPr id="262" name="Google Shape;262;p33"/>
          <p:cNvSpPr txBox="1"/>
          <p:nvPr/>
        </p:nvSpPr>
        <p:spPr>
          <a:xfrm>
            <a:off x="507725" y="1647550"/>
            <a:ext cx="5102100" cy="28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ter"/>
                <a:ea typeface="Inter"/>
                <a:cs typeface="Inter"/>
                <a:sym typeface="Inter"/>
              </a:rPr>
              <a:t>Based on the Cyclistic’s historical trip data </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from April 2022 to March 2023, the different points is: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Percentage of users.</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Favorite day of the week.</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Times “spent” on cycling.</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b="1" lang="en" sz="1200">
                <a:solidFill>
                  <a:schemeClr val="dk1"/>
                </a:solidFill>
                <a:latin typeface="Inter"/>
                <a:ea typeface="Inter"/>
                <a:cs typeface="Inter"/>
                <a:sym typeface="Inter"/>
              </a:rPr>
              <a:t>Favorite types of bike.</a:t>
            </a:r>
            <a:endParaRPr b="1"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b="1" lang="en" sz="1200">
                <a:solidFill>
                  <a:srgbClr val="118DFF"/>
                </a:solidFill>
                <a:latin typeface="Inter"/>
                <a:ea typeface="Inter"/>
                <a:cs typeface="Inter"/>
                <a:sym typeface="Inter"/>
              </a:rPr>
              <a:t>Cyclistic members </a:t>
            </a:r>
            <a:r>
              <a:rPr lang="en" sz="1200">
                <a:solidFill>
                  <a:schemeClr val="dk1"/>
                </a:solidFill>
                <a:latin typeface="Inter"/>
                <a:ea typeface="Inter"/>
                <a:cs typeface="Inter"/>
                <a:sym typeface="Inter"/>
              </a:rPr>
              <a:t>do not rent docked bikes. The percentage usage rates of electric bikes and classic bikes are approximately equal.</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 rent electric bikes more than classic bikes by 16.56%. Some </a:t>
            </a: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 also rent docked bikes, accounting for 7.34% of the total </a:t>
            </a: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indent="0" lvl="0" marL="914400" rtl="0" algn="l">
              <a:spcBef>
                <a:spcPts val="0"/>
              </a:spcBef>
              <a:spcAft>
                <a:spcPts val="0"/>
              </a:spcAft>
              <a:buNone/>
            </a:pPr>
            <a:r>
              <a:t/>
            </a:r>
            <a:endParaRPr b="1" sz="1200">
              <a:solidFill>
                <a:schemeClr val="dk1"/>
              </a:solidFill>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sp>
        <p:nvSpPr>
          <p:cNvPr id="263" name="Google Shape;26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3"/>
          <p:cNvPicPr preferRelativeResize="0"/>
          <p:nvPr/>
        </p:nvPicPr>
        <p:blipFill>
          <a:blip r:embed="rId3">
            <a:alphaModFix/>
          </a:blip>
          <a:stretch>
            <a:fillRect/>
          </a:stretch>
        </p:blipFill>
        <p:spPr>
          <a:xfrm>
            <a:off x="4651900" y="1600200"/>
            <a:ext cx="4453649" cy="141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4"/>
          <p:cNvPicPr preferRelativeResize="0"/>
          <p:nvPr>
            <p:ph idx="2" type="pic"/>
          </p:nvPr>
        </p:nvPicPr>
        <p:blipFill rotWithShape="1">
          <a:blip r:embed="rId3">
            <a:alphaModFix/>
          </a:blip>
          <a:srcRect b="0" l="16635" r="16635" t="0"/>
          <a:stretch/>
        </p:blipFill>
        <p:spPr>
          <a:xfrm>
            <a:off x="5843075" y="632300"/>
            <a:ext cx="2615100" cy="3918900"/>
          </a:xfrm>
          <a:prstGeom prst="roundRect">
            <a:avLst>
              <a:gd fmla="val 16667" name="adj"/>
            </a:avLst>
          </a:prstGeom>
        </p:spPr>
      </p:pic>
      <p:sp>
        <p:nvSpPr>
          <p:cNvPr id="270" name="Google Shape;270;p34"/>
          <p:cNvSpPr txBox="1"/>
          <p:nvPr>
            <p:ph type="title"/>
          </p:nvPr>
        </p:nvSpPr>
        <p:spPr>
          <a:xfrm>
            <a:off x="642700" y="118367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II. </a:t>
            </a:r>
            <a:r>
              <a:rPr lang="en"/>
              <a:t>Why Casual Riders Would Buy a Membership</a:t>
            </a:r>
            <a:endParaRPr/>
          </a:p>
        </p:txBody>
      </p:sp>
      <p:sp>
        <p:nvSpPr>
          <p:cNvPr id="271" name="Google Shape;271;p34"/>
          <p:cNvSpPr txBox="1"/>
          <p:nvPr>
            <p:ph idx="1" type="subTitle"/>
          </p:nvPr>
        </p:nvSpPr>
        <p:spPr>
          <a:xfrm>
            <a:off x="653225" y="1986775"/>
            <a:ext cx="4695000" cy="28275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i="1" lang="en" sz="1200">
                <a:solidFill>
                  <a:srgbClr val="000000"/>
                </a:solidFill>
              </a:rPr>
              <a:t>Cost savings</a:t>
            </a:r>
            <a:r>
              <a:rPr lang="en" sz="1200">
                <a:solidFill>
                  <a:srgbClr val="000000"/>
                </a:solidFill>
              </a:rPr>
              <a:t>: Depending on the frequency of bike rides, buying a membership may be more cost-effective than purchasing single-ride or day-pass options.</a:t>
            </a:r>
            <a:endParaRPr sz="1200">
              <a:solidFill>
                <a:srgbClr val="000000"/>
              </a:solidFill>
            </a:endParaRPr>
          </a:p>
          <a:p>
            <a:pPr indent="-311150" lvl="0" marL="457200" rtl="0" algn="l">
              <a:lnSpc>
                <a:spcPct val="110000"/>
              </a:lnSpc>
              <a:spcBef>
                <a:spcPts val="0"/>
              </a:spcBef>
              <a:spcAft>
                <a:spcPts val="0"/>
              </a:spcAft>
              <a:buSzPts val="1300"/>
              <a:buChar char="●"/>
            </a:pPr>
            <a:r>
              <a:rPr b="1" i="1" lang="en" sz="1200">
                <a:solidFill>
                  <a:srgbClr val="000000"/>
                </a:solidFill>
              </a:rPr>
              <a:t>Convenience</a:t>
            </a:r>
            <a:r>
              <a:rPr lang="en" sz="1200">
                <a:solidFill>
                  <a:srgbClr val="000000"/>
                </a:solidFill>
              </a:rPr>
              <a:t>: With a membership, casual riders do not have to go through the process of renting a bike every time they want to ride. Instead, they can simply check out a bike using their membership card or app.</a:t>
            </a:r>
            <a:endParaRPr sz="1200">
              <a:solidFill>
                <a:srgbClr val="000000"/>
              </a:solidFill>
            </a:endParaRPr>
          </a:p>
          <a:p>
            <a:pPr indent="0" lvl="0" marL="0" rtl="0" algn="l">
              <a:lnSpc>
                <a:spcPct val="110000"/>
              </a:lnSpc>
              <a:spcBef>
                <a:spcPts val="1200"/>
              </a:spcBef>
              <a:spcAft>
                <a:spcPts val="0"/>
              </a:spcAft>
              <a:buNone/>
            </a:pPr>
            <a:r>
              <a:rPr b="1" lang="en" sz="1200">
                <a:solidFill>
                  <a:srgbClr val="000000"/>
                </a:solidFill>
              </a:rPr>
              <a:t>-&gt; </a:t>
            </a:r>
            <a:r>
              <a:rPr b="1" lang="en">
                <a:solidFill>
                  <a:srgbClr val="000000"/>
                </a:solidFill>
              </a:rPr>
              <a:t>Overall</a:t>
            </a:r>
            <a:r>
              <a:rPr lang="en">
                <a:solidFill>
                  <a:srgbClr val="000000"/>
                </a:solidFill>
              </a:rPr>
              <a:t>, buying a membership is a good option for casual riders who use the bike-sharing system frequently and want to save money, enjoy convenience, and access additional benefits.</a:t>
            </a:r>
            <a:endParaRPr>
              <a:solidFill>
                <a:srgbClr val="000000"/>
              </a:solidFill>
            </a:endParaRPr>
          </a:p>
          <a:p>
            <a:pPr indent="0" lvl="0" marL="457200" rtl="0" algn="l">
              <a:lnSpc>
                <a:spcPct val="110000"/>
              </a:lnSpc>
              <a:spcBef>
                <a:spcPts val="1200"/>
              </a:spcBef>
              <a:spcAft>
                <a:spcPts val="1200"/>
              </a:spcAft>
              <a:buNone/>
            </a:pPr>
            <a:r>
              <a:t/>
            </a:r>
            <a:endParaRPr sz="1200">
              <a:solidFill>
                <a:srgbClr val="000000"/>
              </a:solidFill>
            </a:endParaRPr>
          </a:p>
        </p:txBody>
      </p:sp>
      <p:sp>
        <p:nvSpPr>
          <p:cNvPr id="272" name="Google Shape;27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subTitle"/>
          </p:nvPr>
        </p:nvSpPr>
        <p:spPr>
          <a:xfrm>
            <a:off x="6602400" y="2217563"/>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Email campaigns and digital ads can be used to remind casual riders of the benefits of membership.</a:t>
            </a:r>
            <a:endParaRPr/>
          </a:p>
        </p:txBody>
      </p:sp>
      <p:sp>
        <p:nvSpPr>
          <p:cNvPr id="278" name="Google Shape;278;p35"/>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Digital Media Affects Marketing Tactics</a:t>
            </a:r>
            <a:endParaRPr/>
          </a:p>
        </p:txBody>
      </p:sp>
      <p:sp>
        <p:nvSpPr>
          <p:cNvPr id="279" name="Google Shape;279;p35"/>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Social media is an effective way to target casual riders and promote membership options.</a:t>
            </a:r>
            <a:endParaRPr/>
          </a:p>
        </p:txBody>
      </p:sp>
      <p:sp>
        <p:nvSpPr>
          <p:cNvPr id="280" name="Google Shape;280;p35"/>
          <p:cNvSpPr txBox="1"/>
          <p:nvPr>
            <p:ph idx="3" type="subTitle"/>
          </p:nvPr>
        </p:nvSpPr>
        <p:spPr>
          <a:xfrm>
            <a:off x="1004675" y="3864850"/>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Interactive maps and user-generated content can be used to showcase the bike rental experience.</a:t>
            </a:r>
            <a:endParaRPr/>
          </a:p>
        </p:txBody>
      </p:sp>
      <p:sp>
        <p:nvSpPr>
          <p:cNvPr id="281" name="Google Shape;28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35"/>
          <p:cNvPicPr preferRelativeResize="0"/>
          <p:nvPr/>
        </p:nvPicPr>
        <p:blipFill>
          <a:blip r:embed="rId3">
            <a:alphaModFix/>
          </a:blip>
          <a:stretch>
            <a:fillRect/>
          </a:stretch>
        </p:blipFill>
        <p:spPr>
          <a:xfrm>
            <a:off x="3329808" y="1506220"/>
            <a:ext cx="2484375" cy="4416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383075" y="1011550"/>
            <a:ext cx="3898200" cy="6360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Some useful information.</a:t>
            </a:r>
            <a:r>
              <a:rPr b="1" lang="en" sz="1200">
                <a:solidFill>
                  <a:srgbClr val="000000"/>
                </a:solidFill>
                <a:latin typeface="Inter"/>
                <a:ea typeface="Inter"/>
                <a:cs typeface="Inter"/>
                <a:sym typeface="Inter"/>
              </a:rPr>
              <a:t> </a:t>
            </a:r>
            <a:endParaRPr b="1" sz="1200">
              <a:solidFill>
                <a:srgbClr val="000000"/>
              </a:solidFill>
              <a:latin typeface="Inter"/>
              <a:ea typeface="Inter"/>
              <a:cs typeface="Inter"/>
              <a:sym typeface="Inter"/>
            </a:endParaRPr>
          </a:p>
        </p:txBody>
      </p:sp>
      <p:sp>
        <p:nvSpPr>
          <p:cNvPr id="288" name="Google Shape;288;p36"/>
          <p:cNvSpPr txBox="1"/>
          <p:nvPr/>
        </p:nvSpPr>
        <p:spPr>
          <a:xfrm>
            <a:off x="507725" y="1647550"/>
            <a:ext cx="4139100" cy="284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Inter"/>
              <a:buChar char="●"/>
            </a:pPr>
            <a:r>
              <a:rPr lang="en" sz="1200">
                <a:solidFill>
                  <a:schemeClr val="dk1"/>
                </a:solidFill>
                <a:latin typeface="Inter"/>
                <a:ea typeface="Inter"/>
                <a:cs typeface="Inter"/>
                <a:sym typeface="Inter"/>
              </a:rPr>
              <a:t>Summer is the best </a:t>
            </a:r>
            <a:r>
              <a:rPr lang="en" sz="1200">
                <a:solidFill>
                  <a:schemeClr val="dk1"/>
                </a:solidFill>
                <a:latin typeface="Inter"/>
                <a:ea typeface="Inter"/>
                <a:cs typeface="Inter"/>
                <a:sym typeface="Inter"/>
              </a:rPr>
              <a:t>season for business. </a:t>
            </a:r>
            <a:r>
              <a:rPr lang="en" sz="1200">
                <a:solidFill>
                  <a:schemeClr val="dk1"/>
                </a:solidFill>
                <a:latin typeface="Inter"/>
                <a:ea typeface="Inter"/>
                <a:cs typeface="Inter"/>
                <a:sym typeface="Inter"/>
              </a:rPr>
              <a:t>Customers ride more then, particularly </a:t>
            </a: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The most popular bike rental station in Chicago is located at “Streeter Dr &amp; Grand Ave” station.</a:t>
            </a:r>
            <a:endParaRPr sz="12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200">
              <a:solidFill>
                <a:schemeClr val="dk1"/>
              </a:solidFill>
              <a:latin typeface="Inter"/>
              <a:ea typeface="Inter"/>
              <a:cs typeface="Inter"/>
              <a:sym typeface="Inter"/>
            </a:endParaRPr>
          </a:p>
          <a:p>
            <a:pPr indent="0" lvl="0" marL="457200" rtl="0" algn="l">
              <a:spcBef>
                <a:spcPts val="0"/>
              </a:spcBef>
              <a:spcAft>
                <a:spcPts val="0"/>
              </a:spcAft>
              <a:buNone/>
            </a:pPr>
            <a:r>
              <a:t/>
            </a:r>
            <a:endParaRPr b="1" sz="1200">
              <a:solidFill>
                <a:schemeClr val="dk1"/>
              </a:solidFill>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sp>
        <p:nvSpPr>
          <p:cNvPr id="289" name="Google Shape;28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36"/>
          <p:cNvPicPr preferRelativeResize="0"/>
          <p:nvPr/>
        </p:nvPicPr>
        <p:blipFill>
          <a:blip r:embed="rId3">
            <a:alphaModFix/>
          </a:blip>
          <a:stretch>
            <a:fillRect/>
          </a:stretch>
        </p:blipFill>
        <p:spPr>
          <a:xfrm>
            <a:off x="4720700" y="1234375"/>
            <a:ext cx="4324650" cy="2338300"/>
          </a:xfrm>
          <a:prstGeom prst="rect">
            <a:avLst/>
          </a:prstGeom>
          <a:noFill/>
          <a:ln>
            <a:noFill/>
          </a:ln>
        </p:spPr>
      </p:pic>
      <p:pic>
        <p:nvPicPr>
          <p:cNvPr id="291" name="Google Shape;291;p36"/>
          <p:cNvPicPr preferRelativeResize="0"/>
          <p:nvPr/>
        </p:nvPicPr>
        <p:blipFill>
          <a:blip r:embed="rId4">
            <a:alphaModFix/>
          </a:blip>
          <a:stretch>
            <a:fillRect/>
          </a:stretch>
        </p:blipFill>
        <p:spPr>
          <a:xfrm>
            <a:off x="879899" y="-255726"/>
            <a:ext cx="2198726" cy="3908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37"/>
          <p:cNvSpPr txBox="1"/>
          <p:nvPr>
            <p:ph type="title"/>
          </p:nvPr>
        </p:nvSpPr>
        <p:spPr>
          <a:xfrm>
            <a:off x="383075" y="1011550"/>
            <a:ext cx="7753500" cy="369300"/>
          </a:xfrm>
          <a:prstGeom prst="rect">
            <a:avLst/>
          </a:prstGeom>
        </p:spPr>
        <p:txBody>
          <a:bodyPr anchorCtr="0" anchor="ctr" bIns="91425" lIns="91425" spcFirstLastPara="1" rIns="91425" wrap="square" tIns="91425">
            <a:spAutoFit/>
          </a:bodyPr>
          <a:lstStyle/>
          <a:p>
            <a:pPr indent="-304800" lvl="0" marL="457200" rtl="0" algn="l">
              <a:lnSpc>
                <a:spcPct val="115000"/>
              </a:lnSpc>
              <a:spcBef>
                <a:spcPts val="0"/>
              </a:spcBef>
              <a:spcAft>
                <a:spcPts val="0"/>
              </a:spcAft>
              <a:buSzPts val="1200"/>
              <a:buFont typeface="Inter"/>
              <a:buChar char="●"/>
            </a:pPr>
            <a:r>
              <a:rPr lang="en" sz="1200">
                <a:latin typeface="Inter"/>
                <a:ea typeface="Inter"/>
                <a:cs typeface="Inter"/>
                <a:sym typeface="Inter"/>
              </a:rPr>
              <a:t>The most popular bike rental station in Chicago, particularly </a:t>
            </a:r>
            <a:r>
              <a:rPr b="1" lang="en" sz="1200">
                <a:solidFill>
                  <a:srgbClr val="12239E"/>
                </a:solidFill>
                <a:latin typeface="Inter"/>
                <a:ea typeface="Inter"/>
                <a:cs typeface="Inter"/>
                <a:sym typeface="Inter"/>
              </a:rPr>
              <a:t>Casual riders</a:t>
            </a:r>
            <a:r>
              <a:rPr lang="en" sz="1200">
                <a:latin typeface="Inter"/>
                <a:ea typeface="Inter"/>
                <a:cs typeface="Inter"/>
                <a:sym typeface="Inter"/>
              </a:rPr>
              <a:t>: </a:t>
            </a:r>
            <a:endParaRPr/>
          </a:p>
        </p:txBody>
      </p:sp>
      <p:pic>
        <p:nvPicPr>
          <p:cNvPr id="298" name="Google Shape;298;p37"/>
          <p:cNvPicPr preferRelativeResize="0"/>
          <p:nvPr/>
        </p:nvPicPr>
        <p:blipFill>
          <a:blip r:embed="rId3">
            <a:alphaModFix/>
          </a:blip>
          <a:stretch>
            <a:fillRect/>
          </a:stretch>
        </p:blipFill>
        <p:spPr>
          <a:xfrm>
            <a:off x="636900" y="1508800"/>
            <a:ext cx="3198511" cy="3457850"/>
          </a:xfrm>
          <a:prstGeom prst="rect">
            <a:avLst/>
          </a:prstGeom>
          <a:noFill/>
          <a:ln>
            <a:noFill/>
          </a:ln>
        </p:spPr>
      </p:pic>
      <p:pic>
        <p:nvPicPr>
          <p:cNvPr id="299" name="Google Shape;299;p37"/>
          <p:cNvPicPr preferRelativeResize="0"/>
          <p:nvPr/>
        </p:nvPicPr>
        <p:blipFill>
          <a:blip r:embed="rId4">
            <a:alphaModFix/>
          </a:blip>
          <a:stretch>
            <a:fillRect/>
          </a:stretch>
        </p:blipFill>
        <p:spPr>
          <a:xfrm>
            <a:off x="4148549" y="1508800"/>
            <a:ext cx="4949550" cy="2648375"/>
          </a:xfrm>
          <a:prstGeom prst="rect">
            <a:avLst/>
          </a:prstGeom>
          <a:noFill/>
          <a:ln>
            <a:noFill/>
          </a:ln>
        </p:spPr>
      </p:pic>
      <p:pic>
        <p:nvPicPr>
          <p:cNvPr id="300" name="Google Shape;300;p37"/>
          <p:cNvPicPr preferRelativeResize="0"/>
          <p:nvPr/>
        </p:nvPicPr>
        <p:blipFill>
          <a:blip r:embed="rId5">
            <a:alphaModFix/>
          </a:blip>
          <a:stretch>
            <a:fillRect/>
          </a:stretch>
        </p:blipFill>
        <p:spPr>
          <a:xfrm>
            <a:off x="1636050" y="43850"/>
            <a:ext cx="1412525" cy="1059375"/>
          </a:xfrm>
          <a:prstGeom prst="rect">
            <a:avLst/>
          </a:prstGeom>
          <a:noFill/>
          <a:ln>
            <a:noFill/>
          </a:ln>
        </p:spPr>
      </p:pic>
      <p:sp>
        <p:nvSpPr>
          <p:cNvPr id="301" name="Google Shape;301;p37"/>
          <p:cNvSpPr txBox="1"/>
          <p:nvPr/>
        </p:nvSpPr>
        <p:spPr>
          <a:xfrm>
            <a:off x="4295100" y="4237225"/>
            <a:ext cx="4803000" cy="786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chemeClr val="dk1"/>
                </a:solidFill>
                <a:latin typeface="Inter"/>
                <a:ea typeface="Inter"/>
                <a:cs typeface="Inter"/>
                <a:sym typeface="Inter"/>
              </a:rPr>
              <a:t>The most popular station is </a:t>
            </a:r>
            <a:r>
              <a:rPr lang="en" sz="1200">
                <a:solidFill>
                  <a:schemeClr val="dk1"/>
                </a:solidFill>
                <a:latin typeface="Inter"/>
                <a:ea typeface="Inter"/>
                <a:cs typeface="Inter"/>
                <a:sym typeface="Inter"/>
              </a:rPr>
              <a:t>“</a:t>
            </a:r>
            <a:r>
              <a:rPr b="1" lang="en" sz="1200">
                <a:solidFill>
                  <a:schemeClr val="dk1"/>
                </a:solidFill>
                <a:latin typeface="Inter"/>
                <a:ea typeface="Inter"/>
                <a:cs typeface="Inter"/>
                <a:sym typeface="Inter"/>
              </a:rPr>
              <a:t>Streeter Dr &amp; Grand Ave</a:t>
            </a:r>
            <a:r>
              <a:rPr lang="en" sz="1200">
                <a:solidFill>
                  <a:schemeClr val="dk1"/>
                </a:solidFill>
                <a:latin typeface="Inter"/>
                <a:ea typeface="Inter"/>
                <a:cs typeface="Inter"/>
                <a:sym typeface="Inter"/>
              </a:rPr>
              <a:t>” station. </a:t>
            </a:r>
            <a:endParaRPr sz="1200">
              <a:solidFill>
                <a:schemeClr val="dk1"/>
              </a:solidFill>
              <a:latin typeface="Inter"/>
              <a:ea typeface="Inter"/>
              <a:cs typeface="Inter"/>
              <a:sym typeface="Inter"/>
            </a:endParaRPr>
          </a:p>
          <a:p>
            <a:pPr indent="0" lvl="0" marL="0" marR="0" rtl="0" algn="l">
              <a:lnSpc>
                <a:spcPct val="115000"/>
              </a:lnSpc>
              <a:spcBef>
                <a:spcPts val="0"/>
              </a:spcBef>
              <a:spcAft>
                <a:spcPts val="1600"/>
              </a:spcAft>
              <a:buNone/>
            </a:pPr>
            <a:r>
              <a:rPr lang="en" sz="1200">
                <a:solidFill>
                  <a:schemeClr val="dk1"/>
                </a:solidFill>
                <a:latin typeface="Inter"/>
                <a:ea typeface="Inter"/>
                <a:cs typeface="Inter"/>
                <a:sym typeface="Inter"/>
              </a:rPr>
              <a:t>Total of riders for </a:t>
            </a:r>
            <a:r>
              <a:rPr b="1" lang="en" sz="1200">
                <a:solidFill>
                  <a:srgbClr val="12239E"/>
                </a:solidFill>
                <a:latin typeface="Inter"/>
                <a:ea typeface="Inter"/>
                <a:cs typeface="Inter"/>
                <a:sym typeface="Inter"/>
              </a:rPr>
              <a:t>Casual riders</a:t>
            </a:r>
            <a:r>
              <a:rPr lang="en" sz="1200">
                <a:solidFill>
                  <a:schemeClr val="dk1"/>
                </a:solidFill>
                <a:latin typeface="Inter"/>
                <a:ea typeface="Inter"/>
                <a:cs typeface="Inter"/>
                <a:sym typeface="Inter"/>
              </a:rPr>
              <a:t> is 72.82K and 29.02K for </a:t>
            </a:r>
            <a:r>
              <a:rPr b="1" lang="en" sz="1200">
                <a:solidFill>
                  <a:srgbClr val="118DFF"/>
                </a:solidFill>
                <a:latin typeface="Inter"/>
                <a:ea typeface="Inter"/>
                <a:cs typeface="Inter"/>
                <a:sym typeface="Inter"/>
              </a:rPr>
              <a:t>Cyclistic members</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301"/>
                                        </p:tgtEl>
                                        <p:attrNameLst>
                                          <p:attrName>ppt_x</p:attrName>
                                        </p:attrNameLst>
                                      </p:cBhvr>
                                      <p:tavLst>
                                        <p:tav fmla="" tm="0">
                                          <p:val>
                                            <p:strVal val="#ppt_x"/>
                                          </p:val>
                                        </p:tav>
                                        <p:tav fmla="" tm="100000">
                                          <p:val>
                                            <p:strVal val="#ppt_x+1"/>
                                          </p:val>
                                        </p:tav>
                                      </p:tavLst>
                                    </p:anim>
                                    <p:set>
                                      <p:cBhvr>
                                        <p:cTn dur="1" fill="hold">
                                          <p:stCondLst>
                                            <p:cond delay="1000"/>
                                          </p:stCondLst>
                                        </p:cTn>
                                        <p:tgtEl>
                                          <p:spTgt spid="3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