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7"/>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Prompt Bold" charset="1" panose="00000800000000000000"/>
      <p:regular r:id="rId30"/>
    </p:embeddedFont>
    <p:embeddedFont>
      <p:font typeface="Arimo" charset="1" panose="020B060402020202020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notesMasters/notesMaster1.xml" Type="http://schemas.openxmlformats.org/officeDocument/2006/relationships/notesMaster"/><Relationship Id="rId28" Target="theme/theme2.xml" Type="http://schemas.openxmlformats.org/officeDocument/2006/relationships/theme"/><Relationship Id="rId29" Target="notesSlides/notesSlide1.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notesSlides/notesSlide2.xml" Type="http://schemas.openxmlformats.org/officeDocument/2006/relationships/notesSlide"/><Relationship Id="rId33" Target="notesSlides/notesSlide3.xml" Type="http://schemas.openxmlformats.org/officeDocument/2006/relationships/notesSlide"/><Relationship Id="rId34" Target="notesSlides/notesSlide4.xml" Type="http://schemas.openxmlformats.org/officeDocument/2006/relationships/notesSlide"/><Relationship Id="rId35" Target="notesSlides/notesSlide5.xml" Type="http://schemas.openxmlformats.org/officeDocument/2006/relationships/notesSlide"/><Relationship Id="rId36" Target="notesSlides/notesSlide6.xml" Type="http://schemas.openxmlformats.org/officeDocument/2006/relationships/notesSlide"/><Relationship Id="rId37" Target="notesSlides/notesSlide7.xml" Type="http://schemas.openxmlformats.org/officeDocument/2006/relationships/notesSlide"/><Relationship Id="rId38" Target="notesSlides/notesSlide8.xml" Type="http://schemas.openxmlformats.org/officeDocument/2006/relationships/notesSlide"/><Relationship Id="rId39" Target="notesSlides/notesSlide9.xml" Type="http://schemas.openxmlformats.org/officeDocument/2006/relationships/notesSlide"/><Relationship Id="rId4" Target="theme/theme1.xml" Type="http://schemas.openxmlformats.org/officeDocument/2006/relationships/theme"/><Relationship Id="rId40" Target="notesSlides/notesSlide10.xml" Type="http://schemas.openxmlformats.org/officeDocument/2006/relationships/notesSlide"/><Relationship Id="rId41" Target="notesSlides/notesSlide11.xml" Type="http://schemas.openxmlformats.org/officeDocument/2006/relationships/notesSlide"/><Relationship Id="rId42" Target="notesSlides/notesSlide12.xml" Type="http://schemas.openxmlformats.org/officeDocument/2006/relationships/notesSlide"/><Relationship Id="rId43" Target="notesSlides/notesSlide13.xml" Type="http://schemas.openxmlformats.org/officeDocument/2006/relationships/notesSlide"/><Relationship Id="rId44" Target="notesSlides/notesSlide14.xml" Type="http://schemas.openxmlformats.org/officeDocument/2006/relationships/notesSlide"/><Relationship Id="rId45" Target="notesSlides/notesSlide15.xml" Type="http://schemas.openxmlformats.org/officeDocument/2006/relationships/notesSlide"/><Relationship Id="rId46" Target="notesSlides/notesSlide16.xml" Type="http://schemas.openxmlformats.org/officeDocument/2006/relationships/notesSlide"/><Relationship Id="rId47" Target="notesSlides/notesSlide17.xml" Type="http://schemas.openxmlformats.org/officeDocument/2006/relationships/notesSlide"/><Relationship Id="rId48" Target="notesSlides/notesSlide18.xml" Type="http://schemas.openxmlformats.org/officeDocument/2006/relationships/notesSlide"/><Relationship Id="rId49" Target="notesSlides/notesSlide19.xml" Type="http://schemas.openxmlformats.org/officeDocument/2006/relationships/notesSlide"/><Relationship Id="rId5" Target="tableStyles.xml" Type="http://schemas.openxmlformats.org/officeDocument/2006/relationships/tableStyles"/><Relationship Id="rId50" Target="notesSlides/notesSlide20.xml" Type="http://schemas.openxmlformats.org/officeDocument/2006/relationships/notesSlide"/><Relationship Id="rId51" Target="notesSlides/notesSlide21.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2" Target="../notesSlides/notesSlide10.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2" Target="../notesSlides/notesSlide12.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2" Target="../notesSlides/notesSlide14.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66.png" Type="http://schemas.openxmlformats.org/officeDocument/2006/relationships/image"/><Relationship Id="rId4" Target="../media/image67.svg" Type="http://schemas.openxmlformats.org/officeDocument/2006/relationships/image"/><Relationship Id="rId5" Target="../media/image68.png" Type="http://schemas.openxmlformats.org/officeDocument/2006/relationships/image"/><Relationship Id="rId6" Target="../media/image69.svg" Type="http://schemas.openxmlformats.org/officeDocument/2006/relationships/image"/><Relationship Id="rId7" Target="../media/image70.png" Type="http://schemas.openxmlformats.org/officeDocument/2006/relationships/image"/><Relationship Id="rId8" Target="../media/image71.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2" Target="../notesSlides/notesSlide16.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2" Target="../notesSlides/notesSlide17.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3.svg" Type="http://schemas.openxmlformats.org/officeDocument/2006/relationships/image"/><Relationship Id="rId11" Target="../media/image64.png" Type="http://schemas.openxmlformats.org/officeDocument/2006/relationships/image"/><Relationship Id="rId12" Target="../media/image65.svg" Type="http://schemas.openxmlformats.org/officeDocument/2006/relationships/image"/><Relationship Id="rId2" Target="../notesSlides/notesSlide18.xml" Type="http://schemas.openxmlformats.org/officeDocument/2006/relationships/notesSlide"/><Relationship Id="rId3" Target="../media/image56.png" Type="http://schemas.openxmlformats.org/officeDocument/2006/relationships/image"/><Relationship Id="rId4" Target="../media/image57.svg" Type="http://schemas.openxmlformats.org/officeDocument/2006/relationships/image"/><Relationship Id="rId5" Target="../media/image58.png" Type="http://schemas.openxmlformats.org/officeDocument/2006/relationships/image"/><Relationship Id="rId6" Target="../media/image59.svg" Type="http://schemas.openxmlformats.org/officeDocument/2006/relationships/image"/><Relationship Id="rId7" Target="../media/image60.png" Type="http://schemas.openxmlformats.org/officeDocument/2006/relationships/image"/><Relationship Id="rId8" Target="../media/image61.svg" Type="http://schemas.openxmlformats.org/officeDocument/2006/relationships/image"/><Relationship Id="rId9" Target="../media/image6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2" Target="../notesSlides/notesSlide19.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2" Target="../notesSlides/notesSlide2.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66.png" Type="http://schemas.openxmlformats.org/officeDocument/2006/relationships/image"/><Relationship Id="rId8" Target="../media/image67.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72.png" Type="http://schemas.openxmlformats.org/officeDocument/2006/relationships/image"/><Relationship Id="rId4" Target="../media/image73.svg" Type="http://schemas.openxmlformats.org/officeDocument/2006/relationships/image"/><Relationship Id="rId5" Target="../media/image74.png" Type="http://schemas.openxmlformats.org/officeDocument/2006/relationships/image"/><Relationship Id="rId6" Target="../media/image7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2" Target="../notesSlides/notesSlide4.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11" Target="../media/image37.png" Type="http://schemas.openxmlformats.org/officeDocument/2006/relationships/image"/><Relationship Id="rId12" Target="../media/image38.svg" Type="http://schemas.openxmlformats.org/officeDocument/2006/relationships/image"/><Relationship Id="rId13" Target="../media/image39.png" Type="http://schemas.openxmlformats.org/officeDocument/2006/relationships/image"/><Relationship Id="rId14" Target="../media/image40.svg" Type="http://schemas.openxmlformats.org/officeDocument/2006/relationships/image"/><Relationship Id="rId15" Target="../media/image41.png" Type="http://schemas.openxmlformats.org/officeDocument/2006/relationships/image"/><Relationship Id="rId16" Target="../media/image42.svg" Type="http://schemas.openxmlformats.org/officeDocument/2006/relationships/image"/><Relationship Id="rId2" Target="../notesSlides/notesSlide5.xml" Type="http://schemas.openxmlformats.org/officeDocument/2006/relationships/notesSlide"/><Relationship Id="rId3" Target="../media/image29.png" Type="http://schemas.openxmlformats.org/officeDocument/2006/relationships/image"/><Relationship Id="rId4" Target="../media/image30.sv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33.png" Type="http://schemas.openxmlformats.org/officeDocument/2006/relationships/image"/><Relationship Id="rId8" Target="../media/image34.svg" Type="http://schemas.openxmlformats.org/officeDocument/2006/relationships/image"/><Relationship Id="rId9" Target="../media/image3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0.svg" Type="http://schemas.openxmlformats.org/officeDocument/2006/relationships/image"/><Relationship Id="rId11" Target="../media/image51.png" Type="http://schemas.openxmlformats.org/officeDocument/2006/relationships/image"/><Relationship Id="rId12" Target="../media/image52.svg" Type="http://schemas.openxmlformats.org/officeDocument/2006/relationships/image"/><Relationship Id="rId13" Target="../media/image53.png" Type="http://schemas.openxmlformats.org/officeDocument/2006/relationships/image"/><Relationship Id="rId14" Target="../media/image54.svg" Type="http://schemas.openxmlformats.org/officeDocument/2006/relationships/image"/><Relationship Id="rId15" Target="../media/image55.png" Type="http://schemas.openxmlformats.org/officeDocument/2006/relationships/image"/><Relationship Id="rId2" Target="../notesSlides/notesSlide6.xml" Type="http://schemas.openxmlformats.org/officeDocument/2006/relationships/notesSlide"/><Relationship Id="rId3" Target="../media/image43.png" Type="http://schemas.openxmlformats.org/officeDocument/2006/relationships/image"/><Relationship Id="rId4" Target="../media/image44.svg" Type="http://schemas.openxmlformats.org/officeDocument/2006/relationships/image"/><Relationship Id="rId5" Target="../media/image45.png" Type="http://schemas.openxmlformats.org/officeDocument/2006/relationships/image"/><Relationship Id="rId6" Target="../media/image46.svg" Type="http://schemas.openxmlformats.org/officeDocument/2006/relationships/image"/><Relationship Id="rId7" Target="../media/image47.png" Type="http://schemas.openxmlformats.org/officeDocument/2006/relationships/image"/><Relationship Id="rId8" Target="../media/image48.svg" Type="http://schemas.openxmlformats.org/officeDocument/2006/relationships/image"/><Relationship Id="rId9" Target="../media/image4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3.svg" Type="http://schemas.openxmlformats.org/officeDocument/2006/relationships/image"/><Relationship Id="rId11" Target="../media/image64.png" Type="http://schemas.openxmlformats.org/officeDocument/2006/relationships/image"/><Relationship Id="rId12" Target="../media/image65.svg" Type="http://schemas.openxmlformats.org/officeDocument/2006/relationships/image"/><Relationship Id="rId2" Target="../notesSlides/notesSlide8.xml" Type="http://schemas.openxmlformats.org/officeDocument/2006/relationships/notesSlide"/><Relationship Id="rId3" Target="../media/image56.png" Type="http://schemas.openxmlformats.org/officeDocument/2006/relationships/image"/><Relationship Id="rId4" Target="../media/image57.svg" Type="http://schemas.openxmlformats.org/officeDocument/2006/relationships/image"/><Relationship Id="rId5" Target="../media/image58.png" Type="http://schemas.openxmlformats.org/officeDocument/2006/relationships/image"/><Relationship Id="rId6" Target="../media/image59.svg" Type="http://schemas.openxmlformats.org/officeDocument/2006/relationships/image"/><Relationship Id="rId7" Target="../media/image60.png" Type="http://schemas.openxmlformats.org/officeDocument/2006/relationships/image"/><Relationship Id="rId8" Target="../media/image61.svg" Type="http://schemas.openxmlformats.org/officeDocument/2006/relationships/image"/><Relationship Id="rId9" Target="../media/image6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Freeform 4" id="4"/>
          <p:cNvSpPr/>
          <p:nvPr/>
        </p:nvSpPr>
        <p:spPr>
          <a:xfrm flipH="false" flipV="false" rot="0">
            <a:off x="14176254" y="3601956"/>
            <a:ext cx="3092954" cy="3088170"/>
          </a:xfrm>
          <a:custGeom>
            <a:avLst/>
            <a:gdLst/>
            <a:ahLst/>
            <a:cxnLst/>
            <a:rect r="r" b="b" t="t" l="l"/>
            <a:pathLst>
              <a:path h="3088170" w="3092954">
                <a:moveTo>
                  <a:pt x="0" y="0"/>
                </a:moveTo>
                <a:lnTo>
                  <a:pt x="3092954" y="0"/>
                </a:lnTo>
                <a:lnTo>
                  <a:pt x="3092954" y="3088170"/>
                </a:lnTo>
                <a:lnTo>
                  <a:pt x="0" y="30881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2795500"/>
            <a:ext cx="10054712" cy="2752725"/>
          </a:xfrm>
          <a:prstGeom prst="rect">
            <a:avLst/>
          </a:prstGeom>
        </p:spPr>
        <p:txBody>
          <a:bodyPr anchor="t" rtlCol="false" tIns="0" lIns="0" bIns="0" rIns="0">
            <a:spAutoFit/>
          </a:bodyPr>
          <a:lstStyle/>
          <a:p>
            <a:pPr algn="l">
              <a:lnSpc>
                <a:spcPts val="10800"/>
              </a:lnSpc>
            </a:pPr>
            <a:r>
              <a:rPr lang="en-US" sz="9000" b="true">
                <a:solidFill>
                  <a:srgbClr val="5757E8"/>
                </a:solidFill>
                <a:latin typeface="Prompt Bold"/>
                <a:ea typeface="Prompt Bold"/>
                <a:cs typeface="Prompt Bold"/>
                <a:sym typeface="Prompt Bold"/>
              </a:rPr>
              <a:t>Moonshot:</a:t>
            </a:r>
          </a:p>
          <a:p>
            <a:pPr algn="l">
              <a:lnSpc>
                <a:spcPts val="10800"/>
              </a:lnSpc>
            </a:pPr>
            <a:r>
              <a:rPr lang="en-US" b="true" sz="9000">
                <a:solidFill>
                  <a:srgbClr val="000000"/>
                </a:solidFill>
                <a:latin typeface="Prompt Bold"/>
                <a:ea typeface="Prompt Bold"/>
                <a:cs typeface="Prompt Bold"/>
                <a:sym typeface="Prompt Bold"/>
              </a:rPr>
              <a:t>PDF Accessibility</a:t>
            </a:r>
          </a:p>
        </p:txBody>
      </p:sp>
      <p:sp>
        <p:nvSpPr>
          <p:cNvPr name="TextBox 6" id="6"/>
          <p:cNvSpPr txBox="true"/>
          <p:nvPr/>
        </p:nvSpPr>
        <p:spPr>
          <a:xfrm rot="0">
            <a:off x="1521625" y="7525668"/>
            <a:ext cx="9049950" cy="514350"/>
          </a:xfrm>
          <a:prstGeom prst="rect">
            <a:avLst/>
          </a:prstGeom>
        </p:spPr>
        <p:txBody>
          <a:bodyPr anchor="t" rtlCol="false" tIns="0" lIns="0" bIns="0" rIns="0">
            <a:spAutoFit/>
          </a:bodyPr>
          <a:lstStyle/>
          <a:p>
            <a:pPr algn="l">
              <a:lnSpc>
                <a:spcPts val="3840"/>
              </a:lnSpc>
            </a:pPr>
            <a:r>
              <a:rPr lang="en-US" sz="3200">
                <a:solidFill>
                  <a:srgbClr val="434343"/>
                </a:solidFill>
                <a:latin typeface="Arimo"/>
                <a:ea typeface="Arimo"/>
                <a:cs typeface="Arimo"/>
                <a:sym typeface="Arimo"/>
              </a:rPr>
              <a:t>Lucas AUBARD</a:t>
            </a:r>
          </a:p>
        </p:txBody>
      </p:sp>
      <p:sp>
        <p:nvSpPr>
          <p:cNvPr name="AutoShape 7" id="7"/>
          <p:cNvSpPr/>
          <p:nvPr/>
        </p:nvSpPr>
        <p:spPr>
          <a:xfrm rot="11447">
            <a:off x="1015837" y="6456100"/>
            <a:ext cx="5720882" cy="0"/>
          </a:xfrm>
          <a:prstGeom prst="line">
            <a:avLst/>
          </a:prstGeom>
          <a:ln cap="rnd" w="9525">
            <a:solidFill>
              <a:srgbClr val="434343"/>
            </a:solidFill>
            <a:prstDash val="solid"/>
            <a:headEnd type="none" len="sm" w="sm"/>
            <a:tailEnd type="none" len="sm" w="sm"/>
          </a:ln>
        </p:spPr>
      </p:sp>
      <p:sp>
        <p:nvSpPr>
          <p:cNvPr name="Freeform 8" id="8"/>
          <p:cNvSpPr/>
          <p:nvPr/>
        </p:nvSpPr>
        <p:spPr>
          <a:xfrm flipH="false" flipV="false" rot="0">
            <a:off x="11083754" y="509092"/>
            <a:ext cx="3092980" cy="3088340"/>
          </a:xfrm>
          <a:custGeom>
            <a:avLst/>
            <a:gdLst/>
            <a:ahLst/>
            <a:cxnLst/>
            <a:rect r="r" b="b" t="t" l="l"/>
            <a:pathLst>
              <a:path h="3088340" w="3092980">
                <a:moveTo>
                  <a:pt x="0" y="0"/>
                </a:moveTo>
                <a:lnTo>
                  <a:pt x="3092980" y="0"/>
                </a:lnTo>
                <a:lnTo>
                  <a:pt x="3092980" y="3088340"/>
                </a:lnTo>
                <a:lnTo>
                  <a:pt x="0" y="30883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4175034" y="506056"/>
            <a:ext cx="3092766" cy="3092524"/>
          </a:xfrm>
          <a:custGeom>
            <a:avLst/>
            <a:gdLst/>
            <a:ahLst/>
            <a:cxnLst/>
            <a:rect r="r" b="b" t="t" l="l"/>
            <a:pathLst>
              <a:path h="3092524" w="3092766">
                <a:moveTo>
                  <a:pt x="0" y="0"/>
                </a:moveTo>
                <a:lnTo>
                  <a:pt x="3092766" y="0"/>
                </a:lnTo>
                <a:lnTo>
                  <a:pt x="3092766" y="3092524"/>
                </a:lnTo>
                <a:lnTo>
                  <a:pt x="0" y="30925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1084082" y="3597320"/>
            <a:ext cx="3092948" cy="3092754"/>
          </a:xfrm>
          <a:custGeom>
            <a:avLst/>
            <a:gdLst/>
            <a:ahLst/>
            <a:cxnLst/>
            <a:rect r="r" b="b" t="t" l="l"/>
            <a:pathLst>
              <a:path h="3092754" w="3092948">
                <a:moveTo>
                  <a:pt x="0" y="0"/>
                </a:moveTo>
                <a:lnTo>
                  <a:pt x="3092948" y="0"/>
                </a:lnTo>
                <a:lnTo>
                  <a:pt x="3092948" y="3092754"/>
                </a:lnTo>
                <a:lnTo>
                  <a:pt x="0" y="30927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1083412" y="6692572"/>
            <a:ext cx="3092912" cy="3088170"/>
          </a:xfrm>
          <a:custGeom>
            <a:avLst/>
            <a:gdLst/>
            <a:ahLst/>
            <a:cxnLst/>
            <a:rect r="r" b="b" t="t" l="l"/>
            <a:pathLst>
              <a:path h="3088170" w="3092912">
                <a:moveTo>
                  <a:pt x="0" y="0"/>
                </a:moveTo>
                <a:lnTo>
                  <a:pt x="3092912" y="0"/>
                </a:lnTo>
                <a:lnTo>
                  <a:pt x="3092912" y="3088170"/>
                </a:lnTo>
                <a:lnTo>
                  <a:pt x="0" y="308817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4176580" y="6692612"/>
            <a:ext cx="3092948" cy="3092924"/>
          </a:xfrm>
          <a:custGeom>
            <a:avLst/>
            <a:gdLst/>
            <a:ahLst/>
            <a:cxnLst/>
            <a:rect r="r" b="b" t="t" l="l"/>
            <a:pathLst>
              <a:path h="3092924" w="3092948">
                <a:moveTo>
                  <a:pt x="0" y="0"/>
                </a:moveTo>
                <a:lnTo>
                  <a:pt x="3092948" y="0"/>
                </a:lnTo>
                <a:lnTo>
                  <a:pt x="3092948" y="3092924"/>
                </a:lnTo>
                <a:lnTo>
                  <a:pt x="0" y="309292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TextBox 4" id="4"/>
          <p:cNvSpPr txBox="true"/>
          <p:nvPr/>
        </p:nvSpPr>
        <p:spPr>
          <a:xfrm rot="0">
            <a:off x="9235425" y="5534125"/>
            <a:ext cx="6454950" cy="3667125"/>
          </a:xfrm>
          <a:prstGeom prst="rect">
            <a:avLst/>
          </a:prstGeom>
        </p:spPr>
        <p:txBody>
          <a:bodyPr anchor="t" rtlCol="false" tIns="0" lIns="0" bIns="0" rIns="0">
            <a:spAutoFit/>
          </a:bodyPr>
          <a:lstStyle/>
          <a:p>
            <a:pPr algn="l">
              <a:lnSpc>
                <a:spcPts val="14400"/>
              </a:lnSpc>
            </a:pPr>
            <a:r>
              <a:rPr lang="en-US" b="true" sz="12000">
                <a:solidFill>
                  <a:srgbClr val="5757E8"/>
                </a:solidFill>
                <a:latin typeface="Prompt Bold"/>
                <a:ea typeface="Prompt Bold"/>
                <a:cs typeface="Prompt Bold"/>
                <a:sym typeface="Prompt Bold"/>
              </a:rPr>
              <a:t>The Pivot</a:t>
            </a:r>
          </a:p>
        </p:txBody>
      </p:sp>
      <p:sp>
        <p:nvSpPr>
          <p:cNvPr name="TextBox 5" id="5"/>
          <p:cNvSpPr txBox="true"/>
          <p:nvPr/>
        </p:nvSpPr>
        <p:spPr>
          <a:xfrm rot="0">
            <a:off x="9235425" y="3705325"/>
            <a:ext cx="2560350" cy="1838325"/>
          </a:xfrm>
          <a:prstGeom prst="rect">
            <a:avLst/>
          </a:prstGeom>
        </p:spPr>
        <p:txBody>
          <a:bodyPr anchor="t" rtlCol="false" tIns="0" lIns="0" bIns="0" rIns="0">
            <a:spAutoFit/>
          </a:bodyPr>
          <a:lstStyle/>
          <a:p>
            <a:pPr algn="ctr">
              <a:lnSpc>
                <a:spcPts val="14400"/>
              </a:lnSpc>
            </a:pPr>
            <a:r>
              <a:rPr lang="en-US" b="true" sz="12000">
                <a:solidFill>
                  <a:srgbClr val="434343"/>
                </a:solidFill>
                <a:latin typeface="Prompt Bold"/>
                <a:ea typeface="Prompt Bold"/>
                <a:cs typeface="Prompt Bold"/>
                <a:sym typeface="Prompt Bold"/>
              </a:rPr>
              <a:t>03</a:t>
            </a:r>
          </a:p>
        </p:txBody>
      </p:sp>
      <p:sp>
        <p:nvSpPr>
          <p:cNvPr name="Freeform 6" id="6"/>
          <p:cNvSpPr/>
          <p:nvPr/>
        </p:nvSpPr>
        <p:spPr>
          <a:xfrm flipH="false" flipV="false" rot="0">
            <a:off x="4107154" y="3596638"/>
            <a:ext cx="3103180" cy="3098176"/>
          </a:xfrm>
          <a:custGeom>
            <a:avLst/>
            <a:gdLst/>
            <a:ahLst/>
            <a:cxnLst/>
            <a:rect r="r" b="b" t="t" l="l"/>
            <a:pathLst>
              <a:path h="3098176" w="3103180">
                <a:moveTo>
                  <a:pt x="0" y="0"/>
                </a:moveTo>
                <a:lnTo>
                  <a:pt x="3103180" y="0"/>
                </a:lnTo>
                <a:lnTo>
                  <a:pt x="3103180" y="3098176"/>
                </a:lnTo>
                <a:lnTo>
                  <a:pt x="0" y="3098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04274" y="493420"/>
            <a:ext cx="3103256" cy="3098176"/>
          </a:xfrm>
          <a:custGeom>
            <a:avLst/>
            <a:gdLst/>
            <a:ahLst/>
            <a:cxnLst/>
            <a:rect r="r" b="b" t="t" l="l"/>
            <a:pathLst>
              <a:path h="3098176" w="3103256">
                <a:moveTo>
                  <a:pt x="0" y="0"/>
                </a:moveTo>
                <a:lnTo>
                  <a:pt x="3103256" y="0"/>
                </a:lnTo>
                <a:lnTo>
                  <a:pt x="3103256" y="3098176"/>
                </a:lnTo>
                <a:lnTo>
                  <a:pt x="0" y="30981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107772" y="496048"/>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04492" y="3591750"/>
            <a:ext cx="3103230" cy="3102946"/>
          </a:xfrm>
          <a:custGeom>
            <a:avLst/>
            <a:gdLst/>
            <a:ahLst/>
            <a:cxnLst/>
            <a:rect r="r" b="b" t="t" l="l"/>
            <a:pathLst>
              <a:path h="3102946" w="3103230">
                <a:moveTo>
                  <a:pt x="0" y="0"/>
                </a:moveTo>
                <a:lnTo>
                  <a:pt x="3103230" y="0"/>
                </a:lnTo>
                <a:lnTo>
                  <a:pt x="3103230" y="3102946"/>
                </a:lnTo>
                <a:lnTo>
                  <a:pt x="0" y="31029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04620" y="6694652"/>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4107240" y="6694656"/>
            <a:ext cx="3103230" cy="3102774"/>
          </a:xfrm>
          <a:custGeom>
            <a:avLst/>
            <a:gdLst/>
            <a:ahLst/>
            <a:cxnLst/>
            <a:rect r="r" b="b" t="t" l="l"/>
            <a:pathLst>
              <a:path h="3102774" w="3103230">
                <a:moveTo>
                  <a:pt x="0" y="0"/>
                </a:moveTo>
                <a:lnTo>
                  <a:pt x="3103230" y="0"/>
                </a:lnTo>
                <a:lnTo>
                  <a:pt x="3103230" y="3102774"/>
                </a:lnTo>
                <a:lnTo>
                  <a:pt x="0" y="31027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0348" y="491830"/>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grpSp>
        <p:nvGrpSpPr>
          <p:cNvPr name="Group 4" id="4"/>
          <p:cNvGrpSpPr/>
          <p:nvPr/>
        </p:nvGrpSpPr>
        <p:grpSpPr>
          <a:xfrm rot="0">
            <a:off x="1000348" y="9216984"/>
            <a:ext cx="1139134" cy="559846"/>
            <a:chOff x="0" y="0"/>
            <a:chExt cx="1518845" cy="746461"/>
          </a:xfrm>
        </p:grpSpPr>
        <p:sp>
          <p:nvSpPr>
            <p:cNvPr name="Freeform 5" id="5"/>
            <p:cNvSpPr/>
            <p:nvPr/>
          </p:nvSpPr>
          <p:spPr>
            <a:xfrm flipH="false" flipV="false" rot="0">
              <a:off x="0" y="508"/>
              <a:ext cx="1518793" cy="745490"/>
            </a:xfrm>
            <a:custGeom>
              <a:avLst/>
              <a:gdLst/>
              <a:ahLst/>
              <a:cxnLst/>
              <a:rect r="r" b="b" t="t" l="l"/>
              <a:pathLst>
                <a:path h="745490" w="1518793">
                  <a:moveTo>
                    <a:pt x="759841" y="0"/>
                  </a:moveTo>
                  <a:cubicBezTo>
                    <a:pt x="344170" y="0"/>
                    <a:pt x="7239" y="333248"/>
                    <a:pt x="0" y="745490"/>
                  </a:cubicBezTo>
                  <a:lnTo>
                    <a:pt x="1518793" y="745490"/>
                  </a:lnTo>
                  <a:cubicBezTo>
                    <a:pt x="1511554" y="333248"/>
                    <a:pt x="1174623" y="0"/>
                    <a:pt x="759841" y="0"/>
                  </a:cubicBezTo>
                  <a:close/>
                </a:path>
              </a:pathLst>
            </a:custGeom>
            <a:solidFill>
              <a:srgbClr val="EFE9CD"/>
            </a:solidFill>
          </p:spPr>
        </p:sp>
      </p:grpSp>
      <p:grpSp>
        <p:nvGrpSpPr>
          <p:cNvPr name="Group 6" id="6"/>
          <p:cNvGrpSpPr/>
          <p:nvPr/>
        </p:nvGrpSpPr>
        <p:grpSpPr>
          <a:xfrm rot="0">
            <a:off x="1732238" y="9216984"/>
            <a:ext cx="1139474" cy="559846"/>
            <a:chOff x="0" y="0"/>
            <a:chExt cx="1519299" cy="746461"/>
          </a:xfrm>
        </p:grpSpPr>
        <p:sp>
          <p:nvSpPr>
            <p:cNvPr name="Freeform 7" id="7"/>
            <p:cNvSpPr/>
            <p:nvPr/>
          </p:nvSpPr>
          <p:spPr>
            <a:xfrm flipH="false" flipV="false" rot="0">
              <a:off x="508" y="508"/>
              <a:ext cx="1518285" cy="745490"/>
            </a:xfrm>
            <a:custGeom>
              <a:avLst/>
              <a:gdLst/>
              <a:ahLst/>
              <a:cxnLst/>
              <a:rect r="r" b="b" t="t" l="l"/>
              <a:pathLst>
                <a:path h="745490" w="1518285">
                  <a:moveTo>
                    <a:pt x="758952" y="0"/>
                  </a:moveTo>
                  <a:cubicBezTo>
                    <a:pt x="343662" y="0"/>
                    <a:pt x="6731" y="333248"/>
                    <a:pt x="0" y="745490"/>
                  </a:cubicBezTo>
                  <a:lnTo>
                    <a:pt x="1518285" y="745490"/>
                  </a:lnTo>
                  <a:cubicBezTo>
                    <a:pt x="1511046" y="333248"/>
                    <a:pt x="1174623" y="0"/>
                    <a:pt x="758952" y="0"/>
                  </a:cubicBezTo>
                  <a:close/>
                </a:path>
              </a:pathLst>
            </a:custGeom>
            <a:solidFill>
              <a:srgbClr val="DBB3B4"/>
            </a:solidFill>
          </p:spPr>
        </p:sp>
      </p:grpSp>
      <p:grpSp>
        <p:nvGrpSpPr>
          <p:cNvPr name="Group 8" id="8"/>
          <p:cNvGrpSpPr/>
          <p:nvPr/>
        </p:nvGrpSpPr>
        <p:grpSpPr>
          <a:xfrm rot="0">
            <a:off x="2398680" y="9216984"/>
            <a:ext cx="1139474" cy="559846"/>
            <a:chOff x="0" y="0"/>
            <a:chExt cx="1519299" cy="746461"/>
          </a:xfrm>
        </p:grpSpPr>
        <p:sp>
          <p:nvSpPr>
            <p:cNvPr name="Freeform 9" id="9"/>
            <p:cNvSpPr/>
            <p:nvPr/>
          </p:nvSpPr>
          <p:spPr>
            <a:xfrm flipH="false" flipV="false" rot="0">
              <a:off x="508" y="508"/>
              <a:ext cx="1518285" cy="745490"/>
            </a:xfrm>
            <a:custGeom>
              <a:avLst/>
              <a:gdLst/>
              <a:ahLst/>
              <a:cxnLst/>
              <a:rect r="r" b="b" t="t" l="l"/>
              <a:pathLst>
                <a:path h="745490" w="1518285">
                  <a:moveTo>
                    <a:pt x="758952" y="0"/>
                  </a:moveTo>
                  <a:cubicBezTo>
                    <a:pt x="343662" y="0"/>
                    <a:pt x="7239" y="333248"/>
                    <a:pt x="0" y="745490"/>
                  </a:cubicBezTo>
                  <a:lnTo>
                    <a:pt x="1518285" y="745490"/>
                  </a:lnTo>
                  <a:cubicBezTo>
                    <a:pt x="1511554" y="333248"/>
                    <a:pt x="1174623" y="0"/>
                    <a:pt x="758952" y="0"/>
                  </a:cubicBezTo>
                  <a:close/>
                </a:path>
              </a:pathLst>
            </a:custGeom>
            <a:solidFill>
              <a:srgbClr val="EFE9CD"/>
            </a:solidFill>
          </p:spPr>
        </p:sp>
      </p:grpSp>
      <p:sp>
        <p:nvSpPr>
          <p:cNvPr name="TextBox 10" id="10"/>
          <p:cNvSpPr txBox="true"/>
          <p:nvPr/>
        </p:nvSpPr>
        <p:spPr>
          <a:xfrm rot="0">
            <a:off x="10330097" y="4584955"/>
            <a:ext cx="48283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Images </a:t>
            </a:r>
          </a:p>
        </p:txBody>
      </p:sp>
      <p:sp>
        <p:nvSpPr>
          <p:cNvPr name="TextBox 11" id="11"/>
          <p:cNvSpPr txBox="true"/>
          <p:nvPr/>
        </p:nvSpPr>
        <p:spPr>
          <a:xfrm rot="0">
            <a:off x="1531425" y="981475"/>
            <a:ext cx="10994550" cy="914400"/>
          </a:xfrm>
          <a:prstGeom prst="rect">
            <a:avLst/>
          </a:prstGeom>
        </p:spPr>
        <p:txBody>
          <a:bodyPr anchor="t" rtlCol="false" tIns="0" lIns="0" bIns="0" rIns="0">
            <a:spAutoFit/>
          </a:bodyPr>
          <a:lstStyle/>
          <a:p>
            <a:pPr algn="l">
              <a:lnSpc>
                <a:spcPts val="7200"/>
              </a:lnSpc>
            </a:pPr>
            <a:r>
              <a:rPr lang="en-US" b="true" sz="6000">
                <a:solidFill>
                  <a:srgbClr val="434343"/>
                </a:solidFill>
                <a:latin typeface="Prompt Bold"/>
                <a:ea typeface="Prompt Bold"/>
                <a:cs typeface="Prompt Bold"/>
                <a:sym typeface="Prompt Bold"/>
              </a:rPr>
              <a:t>The Pivot</a:t>
            </a:r>
          </a:p>
        </p:txBody>
      </p:sp>
      <p:sp>
        <p:nvSpPr>
          <p:cNvPr name="TextBox 12" id="12"/>
          <p:cNvSpPr txBox="true"/>
          <p:nvPr/>
        </p:nvSpPr>
        <p:spPr>
          <a:xfrm rot="0">
            <a:off x="10330099" y="5367900"/>
            <a:ext cx="4828350" cy="2181225"/>
          </a:xfrm>
          <a:prstGeom prst="rect">
            <a:avLst/>
          </a:prstGeom>
        </p:spPr>
        <p:txBody>
          <a:bodyPr anchor="t" rtlCol="false" tIns="0" lIns="0" bIns="0" rIns="0">
            <a:spAutoFit/>
          </a:bodyPr>
          <a:lstStyle/>
          <a:p>
            <a:pPr algn="l">
              <a:lnSpc>
                <a:spcPts val="2879"/>
              </a:lnSpc>
            </a:pPr>
            <a:r>
              <a:rPr lang="en-US" sz="2400">
                <a:solidFill>
                  <a:srgbClr val="434343"/>
                </a:solidFill>
                <a:latin typeface="Arimo"/>
                <a:ea typeface="Arimo"/>
                <a:cs typeface="Arimo"/>
                <a:sym typeface="Arimo"/>
              </a:rPr>
              <a:t>It’s h</a:t>
            </a:r>
            <a:r>
              <a:rPr lang="en-US" sz="2400">
                <a:solidFill>
                  <a:srgbClr val="434343"/>
                </a:solidFill>
                <a:latin typeface="Arimo"/>
                <a:ea typeface="Arimo"/>
                <a:cs typeface="Arimo"/>
                <a:sym typeface="Arimo"/>
              </a:rPr>
              <a:t>ard for tools to decide if an image should be read by a screen reader without human input because images can be informative or decorative. Context is needed to make the right choice.</a:t>
            </a:r>
          </a:p>
        </p:txBody>
      </p:sp>
      <p:sp>
        <p:nvSpPr>
          <p:cNvPr name="TextBox 13" id="13"/>
          <p:cNvSpPr txBox="true"/>
          <p:nvPr/>
        </p:nvSpPr>
        <p:spPr>
          <a:xfrm rot="0">
            <a:off x="3129551" y="5367900"/>
            <a:ext cx="4828350" cy="3990975"/>
          </a:xfrm>
          <a:prstGeom prst="rect">
            <a:avLst/>
          </a:prstGeom>
        </p:spPr>
        <p:txBody>
          <a:bodyPr anchor="t" rtlCol="false" tIns="0" lIns="0" bIns="0" rIns="0">
            <a:spAutoFit/>
          </a:bodyPr>
          <a:lstStyle/>
          <a:p>
            <a:pPr algn="l">
              <a:lnSpc>
                <a:spcPts val="2879"/>
              </a:lnSpc>
            </a:pPr>
            <a:r>
              <a:rPr lang="en-US" sz="2400">
                <a:solidFill>
                  <a:srgbClr val="434343"/>
                </a:solidFill>
                <a:latin typeface="Arimo"/>
                <a:ea typeface="Arimo"/>
                <a:cs typeface="Arimo"/>
                <a:sym typeface="Arimo"/>
              </a:rPr>
              <a:t>PDF</a:t>
            </a:r>
            <a:r>
              <a:rPr lang="en-US" sz="2400">
                <a:solidFill>
                  <a:srgbClr val="434343"/>
                </a:solidFill>
                <a:latin typeface="Arimo"/>
                <a:ea typeface="Arimo"/>
                <a:cs typeface="Arimo"/>
                <a:sym typeface="Arimo"/>
              </a:rPr>
              <a:t> accessibility is difficult because tags are often poorly structured. Paragraphs can be split into multiple parts instead of one block, so editing applies to each part separately, causing inconsistent visuals.</a:t>
            </a:r>
          </a:p>
          <a:p>
            <a:pPr algn="l">
              <a:lnSpc>
                <a:spcPts val="2879"/>
              </a:lnSpc>
            </a:pPr>
          </a:p>
          <a:p>
            <a:pPr algn="l">
              <a:lnSpc>
                <a:spcPts val="2879"/>
              </a:lnSpc>
            </a:pPr>
          </a:p>
          <a:p>
            <a:pPr algn="l">
              <a:lnSpc>
                <a:spcPts val="2879"/>
              </a:lnSpc>
            </a:pPr>
          </a:p>
          <a:p>
            <a:pPr algn="l">
              <a:lnSpc>
                <a:spcPts val="2879"/>
              </a:lnSpc>
            </a:pPr>
          </a:p>
        </p:txBody>
      </p:sp>
      <p:sp>
        <p:nvSpPr>
          <p:cNvPr name="TextBox 14" id="14"/>
          <p:cNvSpPr txBox="true"/>
          <p:nvPr/>
        </p:nvSpPr>
        <p:spPr>
          <a:xfrm rot="0">
            <a:off x="3129551" y="4584955"/>
            <a:ext cx="5042027"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Styling</a:t>
            </a:r>
          </a:p>
        </p:txBody>
      </p:sp>
      <p:grpSp>
        <p:nvGrpSpPr>
          <p:cNvPr name="Group 15" id="15"/>
          <p:cNvGrpSpPr/>
          <p:nvPr/>
        </p:nvGrpSpPr>
        <p:grpSpPr>
          <a:xfrm rot="0">
            <a:off x="3038126" y="3221800"/>
            <a:ext cx="1054800" cy="1054800"/>
            <a:chOff x="0" y="0"/>
            <a:chExt cx="1406400" cy="1406400"/>
          </a:xfrm>
        </p:grpSpPr>
        <p:sp>
          <p:nvSpPr>
            <p:cNvPr name="Freeform 16" id="16"/>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DBB3B4"/>
            </a:solidFill>
          </p:spPr>
        </p:sp>
      </p:grpSp>
      <p:grpSp>
        <p:nvGrpSpPr>
          <p:cNvPr name="Group 17" id="17"/>
          <p:cNvGrpSpPr/>
          <p:nvPr/>
        </p:nvGrpSpPr>
        <p:grpSpPr>
          <a:xfrm rot="0">
            <a:off x="10238672" y="3221800"/>
            <a:ext cx="1054800" cy="1054800"/>
            <a:chOff x="0" y="0"/>
            <a:chExt cx="1406400" cy="1406400"/>
          </a:xfrm>
        </p:grpSpPr>
        <p:sp>
          <p:nvSpPr>
            <p:cNvPr name="Freeform 18" id="18"/>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sp>
        <p:nvSpPr>
          <p:cNvPr name="Freeform 19" id="19"/>
          <p:cNvSpPr/>
          <p:nvPr/>
        </p:nvSpPr>
        <p:spPr>
          <a:xfrm flipH="false" flipV="false" rot="0">
            <a:off x="3209512" y="3518432"/>
            <a:ext cx="712040" cy="461540"/>
          </a:xfrm>
          <a:custGeom>
            <a:avLst/>
            <a:gdLst/>
            <a:ahLst/>
            <a:cxnLst/>
            <a:rect r="r" b="b" t="t" l="l"/>
            <a:pathLst>
              <a:path h="461540" w="712040">
                <a:moveTo>
                  <a:pt x="0" y="0"/>
                </a:moveTo>
                <a:lnTo>
                  <a:pt x="712040" y="0"/>
                </a:lnTo>
                <a:lnTo>
                  <a:pt x="712040" y="461540"/>
                </a:lnTo>
                <a:lnTo>
                  <a:pt x="0" y="461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0412880" y="3395096"/>
            <a:ext cx="706360" cy="708214"/>
          </a:xfrm>
          <a:custGeom>
            <a:avLst/>
            <a:gdLst/>
            <a:ahLst/>
            <a:cxnLst/>
            <a:rect r="r" b="b" t="t" l="l"/>
            <a:pathLst>
              <a:path h="708214" w="706360">
                <a:moveTo>
                  <a:pt x="0" y="0"/>
                </a:moveTo>
                <a:lnTo>
                  <a:pt x="706360" y="0"/>
                </a:lnTo>
                <a:lnTo>
                  <a:pt x="706360" y="708214"/>
                </a:lnTo>
                <a:lnTo>
                  <a:pt x="0" y="708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1" id="21"/>
          <p:cNvGrpSpPr/>
          <p:nvPr/>
        </p:nvGrpSpPr>
        <p:grpSpPr>
          <a:xfrm rot="0">
            <a:off x="16120850" y="1070000"/>
            <a:ext cx="736950" cy="736950"/>
            <a:chOff x="0" y="0"/>
            <a:chExt cx="982600" cy="982600"/>
          </a:xfrm>
        </p:grpSpPr>
        <p:sp>
          <p:nvSpPr>
            <p:cNvPr name="Freeform 22" id="22"/>
            <p:cNvSpPr/>
            <p:nvPr/>
          </p:nvSpPr>
          <p:spPr>
            <a:xfrm flipH="false" flipV="false" rot="0">
              <a:off x="127" y="0"/>
              <a:ext cx="982472" cy="982599"/>
            </a:xfrm>
            <a:custGeom>
              <a:avLst/>
              <a:gdLst/>
              <a:ahLst/>
              <a:cxnLst/>
              <a:rect r="r" b="b" t="t" l="l"/>
              <a:pathLst>
                <a:path h="982599" w="982472">
                  <a:moveTo>
                    <a:pt x="491236" y="0"/>
                  </a:moveTo>
                  <a:cubicBezTo>
                    <a:pt x="491236" y="0"/>
                    <a:pt x="491109" y="0"/>
                    <a:pt x="491109" y="0"/>
                  </a:cubicBezTo>
                  <a:cubicBezTo>
                    <a:pt x="219837" y="0"/>
                    <a:pt x="0" y="219964"/>
                    <a:pt x="0" y="491236"/>
                  </a:cubicBezTo>
                  <a:cubicBezTo>
                    <a:pt x="0" y="762508"/>
                    <a:pt x="219837" y="982599"/>
                    <a:pt x="491109" y="982599"/>
                  </a:cubicBezTo>
                  <a:cubicBezTo>
                    <a:pt x="762508" y="982599"/>
                    <a:pt x="982472" y="762635"/>
                    <a:pt x="982472" y="491236"/>
                  </a:cubicBezTo>
                  <a:cubicBezTo>
                    <a:pt x="982472" y="219837"/>
                    <a:pt x="762635" y="0"/>
                    <a:pt x="491236" y="0"/>
                  </a:cubicBezTo>
                  <a:close/>
                </a:path>
              </a:pathLst>
            </a:custGeom>
            <a:solidFill>
              <a:srgbClr val="DBB3B4"/>
            </a:solidFill>
          </p:spPr>
        </p:sp>
      </p:grpSp>
      <p:grpSp>
        <p:nvGrpSpPr>
          <p:cNvPr name="Group 23" id="23"/>
          <p:cNvGrpSpPr/>
          <p:nvPr/>
        </p:nvGrpSpPr>
        <p:grpSpPr>
          <a:xfrm rot="0">
            <a:off x="16120850" y="1564950"/>
            <a:ext cx="736950" cy="737000"/>
            <a:chOff x="0" y="0"/>
            <a:chExt cx="982600" cy="982667"/>
          </a:xfrm>
        </p:grpSpPr>
        <p:sp>
          <p:nvSpPr>
            <p:cNvPr name="Freeform 24" id="24"/>
            <p:cNvSpPr/>
            <p:nvPr/>
          </p:nvSpPr>
          <p:spPr>
            <a:xfrm flipH="false" flipV="false" rot="0">
              <a:off x="127" y="127"/>
              <a:ext cx="982472" cy="982472"/>
            </a:xfrm>
            <a:custGeom>
              <a:avLst/>
              <a:gdLst/>
              <a:ahLst/>
              <a:cxnLst/>
              <a:rect r="r" b="b" t="t" l="l"/>
              <a:pathLst>
                <a:path h="982472" w="982472">
                  <a:moveTo>
                    <a:pt x="491109" y="0"/>
                  </a:moveTo>
                  <a:cubicBezTo>
                    <a:pt x="219837" y="0"/>
                    <a:pt x="0" y="219837"/>
                    <a:pt x="0" y="491236"/>
                  </a:cubicBezTo>
                  <a:cubicBezTo>
                    <a:pt x="0" y="762635"/>
                    <a:pt x="219837" y="982472"/>
                    <a:pt x="491109" y="982472"/>
                  </a:cubicBezTo>
                  <a:cubicBezTo>
                    <a:pt x="762508" y="982472"/>
                    <a:pt x="982472" y="762635"/>
                    <a:pt x="982472" y="491236"/>
                  </a:cubicBezTo>
                  <a:cubicBezTo>
                    <a:pt x="982472" y="219837"/>
                    <a:pt x="762508" y="0"/>
                    <a:pt x="491109" y="0"/>
                  </a:cubicBezTo>
                  <a:close/>
                </a:path>
              </a:pathLst>
            </a:custGeom>
            <a:solidFill>
              <a:srgbClr val="EFE9CD"/>
            </a:solidFill>
          </p:spPr>
        </p:sp>
      </p:grpSp>
      <p:grpSp>
        <p:nvGrpSpPr>
          <p:cNvPr name="Group 25" id="25"/>
          <p:cNvGrpSpPr/>
          <p:nvPr/>
        </p:nvGrpSpPr>
        <p:grpSpPr>
          <a:xfrm rot="0">
            <a:off x="16120850" y="2670950"/>
            <a:ext cx="736950" cy="736950"/>
            <a:chOff x="0" y="0"/>
            <a:chExt cx="982600" cy="982600"/>
          </a:xfrm>
        </p:grpSpPr>
        <p:sp>
          <p:nvSpPr>
            <p:cNvPr name="Freeform 26" id="26"/>
            <p:cNvSpPr/>
            <p:nvPr/>
          </p:nvSpPr>
          <p:spPr>
            <a:xfrm flipH="false" flipV="false" rot="0">
              <a:off x="127" y="0"/>
              <a:ext cx="982472" cy="982599"/>
            </a:xfrm>
            <a:custGeom>
              <a:avLst/>
              <a:gdLst/>
              <a:ahLst/>
              <a:cxnLst/>
              <a:rect r="r" b="b" t="t" l="l"/>
              <a:pathLst>
                <a:path h="982599" w="982472">
                  <a:moveTo>
                    <a:pt x="491236" y="0"/>
                  </a:moveTo>
                  <a:cubicBezTo>
                    <a:pt x="491236" y="0"/>
                    <a:pt x="491109" y="0"/>
                    <a:pt x="491109" y="0"/>
                  </a:cubicBezTo>
                  <a:cubicBezTo>
                    <a:pt x="219837" y="0"/>
                    <a:pt x="0" y="219964"/>
                    <a:pt x="0" y="491363"/>
                  </a:cubicBezTo>
                  <a:cubicBezTo>
                    <a:pt x="0" y="762762"/>
                    <a:pt x="219837" y="982599"/>
                    <a:pt x="491109" y="982599"/>
                  </a:cubicBezTo>
                  <a:cubicBezTo>
                    <a:pt x="762508" y="982599"/>
                    <a:pt x="982472" y="762635"/>
                    <a:pt x="982472" y="491363"/>
                  </a:cubicBezTo>
                  <a:cubicBezTo>
                    <a:pt x="982472" y="220091"/>
                    <a:pt x="762635" y="0"/>
                    <a:pt x="491236" y="0"/>
                  </a:cubicBezTo>
                  <a:close/>
                </a:path>
              </a:pathLst>
            </a:custGeom>
            <a:solidFill>
              <a:srgbClr val="DBB3B4"/>
            </a:solidFill>
          </p:spPr>
        </p:sp>
      </p:gr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TextBox 4" id="4"/>
          <p:cNvSpPr txBox="true"/>
          <p:nvPr/>
        </p:nvSpPr>
        <p:spPr>
          <a:xfrm rot="0">
            <a:off x="9235425" y="5534125"/>
            <a:ext cx="6454950" cy="3667125"/>
          </a:xfrm>
          <a:prstGeom prst="rect">
            <a:avLst/>
          </a:prstGeom>
        </p:spPr>
        <p:txBody>
          <a:bodyPr anchor="t" rtlCol="false" tIns="0" lIns="0" bIns="0" rIns="0">
            <a:spAutoFit/>
          </a:bodyPr>
          <a:lstStyle/>
          <a:p>
            <a:pPr algn="l">
              <a:lnSpc>
                <a:spcPts val="14400"/>
              </a:lnSpc>
            </a:pPr>
            <a:r>
              <a:rPr lang="en-US" b="true" sz="12000">
                <a:solidFill>
                  <a:srgbClr val="5757E8"/>
                </a:solidFill>
                <a:latin typeface="Prompt Bold"/>
                <a:ea typeface="Prompt Bold"/>
                <a:cs typeface="Prompt Bold"/>
                <a:sym typeface="Prompt Bold"/>
              </a:rPr>
              <a:t>The Solution</a:t>
            </a:r>
          </a:p>
        </p:txBody>
      </p:sp>
      <p:sp>
        <p:nvSpPr>
          <p:cNvPr name="TextBox 5" id="5"/>
          <p:cNvSpPr txBox="true"/>
          <p:nvPr/>
        </p:nvSpPr>
        <p:spPr>
          <a:xfrm rot="0">
            <a:off x="9235425" y="3705325"/>
            <a:ext cx="2560350" cy="1838325"/>
          </a:xfrm>
          <a:prstGeom prst="rect">
            <a:avLst/>
          </a:prstGeom>
        </p:spPr>
        <p:txBody>
          <a:bodyPr anchor="t" rtlCol="false" tIns="0" lIns="0" bIns="0" rIns="0">
            <a:spAutoFit/>
          </a:bodyPr>
          <a:lstStyle/>
          <a:p>
            <a:pPr algn="ctr">
              <a:lnSpc>
                <a:spcPts val="14400"/>
              </a:lnSpc>
            </a:pPr>
            <a:r>
              <a:rPr lang="en-US" b="true" sz="12000">
                <a:solidFill>
                  <a:srgbClr val="434343"/>
                </a:solidFill>
                <a:latin typeface="Prompt Bold"/>
                <a:ea typeface="Prompt Bold"/>
                <a:cs typeface="Prompt Bold"/>
                <a:sym typeface="Prompt Bold"/>
              </a:rPr>
              <a:t>04</a:t>
            </a:r>
          </a:p>
        </p:txBody>
      </p:sp>
      <p:sp>
        <p:nvSpPr>
          <p:cNvPr name="Freeform 6" id="6"/>
          <p:cNvSpPr/>
          <p:nvPr/>
        </p:nvSpPr>
        <p:spPr>
          <a:xfrm flipH="false" flipV="false" rot="0">
            <a:off x="4107154" y="3596638"/>
            <a:ext cx="3103180" cy="3098176"/>
          </a:xfrm>
          <a:custGeom>
            <a:avLst/>
            <a:gdLst/>
            <a:ahLst/>
            <a:cxnLst/>
            <a:rect r="r" b="b" t="t" l="l"/>
            <a:pathLst>
              <a:path h="3098176" w="3103180">
                <a:moveTo>
                  <a:pt x="0" y="0"/>
                </a:moveTo>
                <a:lnTo>
                  <a:pt x="3103180" y="0"/>
                </a:lnTo>
                <a:lnTo>
                  <a:pt x="3103180" y="3098176"/>
                </a:lnTo>
                <a:lnTo>
                  <a:pt x="0" y="3098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04274" y="493420"/>
            <a:ext cx="3103256" cy="3098176"/>
          </a:xfrm>
          <a:custGeom>
            <a:avLst/>
            <a:gdLst/>
            <a:ahLst/>
            <a:cxnLst/>
            <a:rect r="r" b="b" t="t" l="l"/>
            <a:pathLst>
              <a:path h="3098176" w="3103256">
                <a:moveTo>
                  <a:pt x="0" y="0"/>
                </a:moveTo>
                <a:lnTo>
                  <a:pt x="3103256" y="0"/>
                </a:lnTo>
                <a:lnTo>
                  <a:pt x="3103256" y="3098176"/>
                </a:lnTo>
                <a:lnTo>
                  <a:pt x="0" y="30981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107772" y="496048"/>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04492" y="3591750"/>
            <a:ext cx="3103230" cy="3102946"/>
          </a:xfrm>
          <a:custGeom>
            <a:avLst/>
            <a:gdLst/>
            <a:ahLst/>
            <a:cxnLst/>
            <a:rect r="r" b="b" t="t" l="l"/>
            <a:pathLst>
              <a:path h="3102946" w="3103230">
                <a:moveTo>
                  <a:pt x="0" y="0"/>
                </a:moveTo>
                <a:lnTo>
                  <a:pt x="3103230" y="0"/>
                </a:lnTo>
                <a:lnTo>
                  <a:pt x="3103230" y="3102946"/>
                </a:lnTo>
                <a:lnTo>
                  <a:pt x="0" y="31029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04620" y="6694652"/>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4107240" y="6694656"/>
            <a:ext cx="3103230" cy="3102774"/>
          </a:xfrm>
          <a:custGeom>
            <a:avLst/>
            <a:gdLst/>
            <a:ahLst/>
            <a:cxnLst/>
            <a:rect r="r" b="b" t="t" l="l"/>
            <a:pathLst>
              <a:path h="3102774" w="3103230">
                <a:moveTo>
                  <a:pt x="0" y="0"/>
                </a:moveTo>
                <a:lnTo>
                  <a:pt x="3103230" y="0"/>
                </a:lnTo>
                <a:lnTo>
                  <a:pt x="3103230" y="3102774"/>
                </a:lnTo>
                <a:lnTo>
                  <a:pt x="0" y="31027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grpSp>
        <p:nvGrpSpPr>
          <p:cNvPr name="Group 4" id="4"/>
          <p:cNvGrpSpPr/>
          <p:nvPr/>
        </p:nvGrpSpPr>
        <p:grpSpPr>
          <a:xfrm rot="0">
            <a:off x="1000348" y="9216984"/>
            <a:ext cx="1139134" cy="559846"/>
            <a:chOff x="0" y="0"/>
            <a:chExt cx="1518845" cy="746461"/>
          </a:xfrm>
        </p:grpSpPr>
        <p:sp>
          <p:nvSpPr>
            <p:cNvPr name="Freeform 5" id="5"/>
            <p:cNvSpPr/>
            <p:nvPr/>
          </p:nvSpPr>
          <p:spPr>
            <a:xfrm flipH="false" flipV="false" rot="0">
              <a:off x="0" y="508"/>
              <a:ext cx="1518793" cy="745490"/>
            </a:xfrm>
            <a:custGeom>
              <a:avLst/>
              <a:gdLst/>
              <a:ahLst/>
              <a:cxnLst/>
              <a:rect r="r" b="b" t="t" l="l"/>
              <a:pathLst>
                <a:path h="745490" w="1518793">
                  <a:moveTo>
                    <a:pt x="759841" y="0"/>
                  </a:moveTo>
                  <a:cubicBezTo>
                    <a:pt x="344170" y="0"/>
                    <a:pt x="7239" y="333248"/>
                    <a:pt x="0" y="745490"/>
                  </a:cubicBezTo>
                  <a:lnTo>
                    <a:pt x="1518793" y="745490"/>
                  </a:lnTo>
                  <a:cubicBezTo>
                    <a:pt x="1511554" y="333248"/>
                    <a:pt x="1174623" y="0"/>
                    <a:pt x="759841" y="0"/>
                  </a:cubicBezTo>
                  <a:close/>
                </a:path>
              </a:pathLst>
            </a:custGeom>
            <a:solidFill>
              <a:srgbClr val="EFE9CD"/>
            </a:solidFill>
          </p:spPr>
        </p:sp>
      </p:grpSp>
      <p:grpSp>
        <p:nvGrpSpPr>
          <p:cNvPr name="Group 6" id="6"/>
          <p:cNvGrpSpPr/>
          <p:nvPr/>
        </p:nvGrpSpPr>
        <p:grpSpPr>
          <a:xfrm rot="0">
            <a:off x="1732238" y="9216984"/>
            <a:ext cx="1139474" cy="559846"/>
            <a:chOff x="0" y="0"/>
            <a:chExt cx="1519299" cy="746461"/>
          </a:xfrm>
        </p:grpSpPr>
        <p:sp>
          <p:nvSpPr>
            <p:cNvPr name="Freeform 7" id="7"/>
            <p:cNvSpPr/>
            <p:nvPr/>
          </p:nvSpPr>
          <p:spPr>
            <a:xfrm flipH="false" flipV="false" rot="0">
              <a:off x="508" y="508"/>
              <a:ext cx="1518285" cy="745490"/>
            </a:xfrm>
            <a:custGeom>
              <a:avLst/>
              <a:gdLst/>
              <a:ahLst/>
              <a:cxnLst/>
              <a:rect r="r" b="b" t="t" l="l"/>
              <a:pathLst>
                <a:path h="745490" w="1518285">
                  <a:moveTo>
                    <a:pt x="758952" y="0"/>
                  </a:moveTo>
                  <a:cubicBezTo>
                    <a:pt x="343662" y="0"/>
                    <a:pt x="6731" y="333248"/>
                    <a:pt x="0" y="745490"/>
                  </a:cubicBezTo>
                  <a:lnTo>
                    <a:pt x="1518285" y="745490"/>
                  </a:lnTo>
                  <a:cubicBezTo>
                    <a:pt x="1511046" y="333248"/>
                    <a:pt x="1174623" y="0"/>
                    <a:pt x="758952" y="0"/>
                  </a:cubicBezTo>
                  <a:close/>
                </a:path>
              </a:pathLst>
            </a:custGeom>
            <a:solidFill>
              <a:srgbClr val="DBB3B4"/>
            </a:solidFill>
          </p:spPr>
        </p:sp>
      </p:grpSp>
      <p:grpSp>
        <p:nvGrpSpPr>
          <p:cNvPr name="Group 8" id="8"/>
          <p:cNvGrpSpPr/>
          <p:nvPr/>
        </p:nvGrpSpPr>
        <p:grpSpPr>
          <a:xfrm rot="0">
            <a:off x="2398680" y="9216984"/>
            <a:ext cx="1139474" cy="559846"/>
            <a:chOff x="0" y="0"/>
            <a:chExt cx="1519299" cy="746461"/>
          </a:xfrm>
        </p:grpSpPr>
        <p:sp>
          <p:nvSpPr>
            <p:cNvPr name="Freeform 9" id="9"/>
            <p:cNvSpPr/>
            <p:nvPr/>
          </p:nvSpPr>
          <p:spPr>
            <a:xfrm flipH="false" flipV="false" rot="0">
              <a:off x="508" y="508"/>
              <a:ext cx="1518285" cy="745490"/>
            </a:xfrm>
            <a:custGeom>
              <a:avLst/>
              <a:gdLst/>
              <a:ahLst/>
              <a:cxnLst/>
              <a:rect r="r" b="b" t="t" l="l"/>
              <a:pathLst>
                <a:path h="745490" w="1518285">
                  <a:moveTo>
                    <a:pt x="758952" y="0"/>
                  </a:moveTo>
                  <a:cubicBezTo>
                    <a:pt x="343662" y="0"/>
                    <a:pt x="7239" y="333248"/>
                    <a:pt x="0" y="745490"/>
                  </a:cubicBezTo>
                  <a:lnTo>
                    <a:pt x="1518285" y="745490"/>
                  </a:lnTo>
                  <a:cubicBezTo>
                    <a:pt x="1511554" y="333248"/>
                    <a:pt x="1174623" y="0"/>
                    <a:pt x="758952" y="0"/>
                  </a:cubicBezTo>
                  <a:close/>
                </a:path>
              </a:pathLst>
            </a:custGeom>
            <a:solidFill>
              <a:srgbClr val="EFE9CD"/>
            </a:solidFill>
          </p:spPr>
        </p:sp>
      </p:grpSp>
      <p:sp>
        <p:nvSpPr>
          <p:cNvPr name="TextBox 10" id="10"/>
          <p:cNvSpPr txBox="true"/>
          <p:nvPr/>
        </p:nvSpPr>
        <p:spPr>
          <a:xfrm rot="0">
            <a:off x="10330097" y="4584955"/>
            <a:ext cx="5255002"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How Does It Work?</a:t>
            </a:r>
          </a:p>
        </p:txBody>
      </p:sp>
      <p:sp>
        <p:nvSpPr>
          <p:cNvPr name="TextBox 11" id="11"/>
          <p:cNvSpPr txBox="true"/>
          <p:nvPr/>
        </p:nvSpPr>
        <p:spPr>
          <a:xfrm rot="0">
            <a:off x="1531425" y="981475"/>
            <a:ext cx="10994550" cy="914400"/>
          </a:xfrm>
          <a:prstGeom prst="rect">
            <a:avLst/>
          </a:prstGeom>
        </p:spPr>
        <p:txBody>
          <a:bodyPr anchor="t" rtlCol="false" tIns="0" lIns="0" bIns="0" rIns="0">
            <a:spAutoFit/>
          </a:bodyPr>
          <a:lstStyle/>
          <a:p>
            <a:pPr algn="l">
              <a:lnSpc>
                <a:spcPts val="7200"/>
              </a:lnSpc>
            </a:pPr>
            <a:r>
              <a:rPr lang="en-US" b="true" sz="6000">
                <a:solidFill>
                  <a:srgbClr val="434343"/>
                </a:solidFill>
                <a:latin typeface="Prompt Bold"/>
                <a:ea typeface="Prompt Bold"/>
                <a:cs typeface="Prompt Bold"/>
                <a:sym typeface="Prompt Bold"/>
              </a:rPr>
              <a:t>What’s A Screen-Reader</a:t>
            </a:r>
          </a:p>
        </p:txBody>
      </p:sp>
      <p:sp>
        <p:nvSpPr>
          <p:cNvPr name="TextBox 12" id="12"/>
          <p:cNvSpPr txBox="true"/>
          <p:nvPr/>
        </p:nvSpPr>
        <p:spPr>
          <a:xfrm rot="0">
            <a:off x="10330099" y="5367900"/>
            <a:ext cx="4828350" cy="2905125"/>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434343"/>
                </a:solidFill>
                <a:latin typeface="Arimo"/>
                <a:ea typeface="Arimo"/>
                <a:cs typeface="Arimo"/>
                <a:sym typeface="Arimo"/>
              </a:rPr>
              <a:t>Converts text and</a:t>
            </a:r>
            <a:r>
              <a:rPr lang="en-US" sz="2400">
                <a:solidFill>
                  <a:srgbClr val="434343"/>
                </a:solidFill>
                <a:latin typeface="Arimo"/>
                <a:ea typeface="Arimo"/>
                <a:cs typeface="Arimo"/>
                <a:sym typeface="Arimo"/>
              </a:rPr>
              <a:t> visuals into speech or Braille output.</a:t>
            </a:r>
          </a:p>
          <a:p>
            <a:pPr algn="l" marL="518160" indent="-259080" lvl="1">
              <a:lnSpc>
                <a:spcPts val="2879"/>
              </a:lnSpc>
              <a:buFont typeface="Arial"/>
              <a:buChar char="•"/>
            </a:pPr>
            <a:r>
              <a:rPr lang="en-US" sz="2400">
                <a:solidFill>
                  <a:srgbClr val="434343"/>
                </a:solidFill>
                <a:latin typeface="Arimo"/>
                <a:ea typeface="Arimo"/>
                <a:cs typeface="Arimo"/>
                <a:sym typeface="Arimo"/>
              </a:rPr>
              <a:t>Uses keyboard navigation to move through content.</a:t>
            </a:r>
          </a:p>
          <a:p>
            <a:pPr algn="l" marL="518160" indent="-259080" lvl="1">
              <a:lnSpc>
                <a:spcPts val="2879"/>
              </a:lnSpc>
              <a:buFont typeface="Arial"/>
              <a:buChar char="•"/>
            </a:pPr>
            <a:r>
              <a:rPr lang="en-US" sz="2400">
                <a:solidFill>
                  <a:srgbClr val="434343"/>
                </a:solidFill>
                <a:latin typeface="Arimo"/>
                <a:ea typeface="Arimo"/>
                <a:cs typeface="Arimo"/>
                <a:sym typeface="Arimo"/>
              </a:rPr>
              <a:t>Interprets document structure (like headings and lists) to guide users.</a:t>
            </a:r>
          </a:p>
          <a:p>
            <a:pPr algn="l">
              <a:lnSpc>
                <a:spcPts val="2879"/>
              </a:lnSpc>
            </a:pPr>
          </a:p>
        </p:txBody>
      </p:sp>
      <p:sp>
        <p:nvSpPr>
          <p:cNvPr name="TextBox 13" id="13"/>
          <p:cNvSpPr txBox="true"/>
          <p:nvPr/>
        </p:nvSpPr>
        <p:spPr>
          <a:xfrm rot="0">
            <a:off x="3129551" y="5367900"/>
            <a:ext cx="4828350" cy="3267075"/>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434343"/>
                </a:solidFill>
                <a:latin typeface="Arimo"/>
                <a:ea typeface="Arimo"/>
                <a:cs typeface="Arimo"/>
                <a:sym typeface="Arimo"/>
              </a:rPr>
              <a:t>Software</a:t>
            </a:r>
            <a:r>
              <a:rPr lang="en-US" sz="2400">
                <a:solidFill>
                  <a:srgbClr val="434343"/>
                </a:solidFill>
                <a:latin typeface="Arimo"/>
                <a:ea typeface="Arimo"/>
                <a:cs typeface="Arimo"/>
                <a:sym typeface="Arimo"/>
              </a:rPr>
              <a:t> that helps visually impaired users access digital content.</a:t>
            </a:r>
          </a:p>
          <a:p>
            <a:pPr algn="l" marL="518160" indent="-259080" lvl="1">
              <a:lnSpc>
                <a:spcPts val="2879"/>
              </a:lnSpc>
              <a:buFont typeface="Arial"/>
              <a:buChar char="•"/>
            </a:pPr>
            <a:r>
              <a:rPr lang="en-US" sz="2400">
                <a:solidFill>
                  <a:srgbClr val="434343"/>
                </a:solidFill>
                <a:latin typeface="Arimo"/>
                <a:ea typeface="Arimo"/>
                <a:cs typeface="Arimo"/>
                <a:sym typeface="Arimo"/>
              </a:rPr>
              <a:t>Reads aloud text and describes images or interface elements.</a:t>
            </a:r>
          </a:p>
          <a:p>
            <a:pPr algn="l" marL="518160" indent="-259080" lvl="1">
              <a:lnSpc>
                <a:spcPts val="2879"/>
              </a:lnSpc>
              <a:buFont typeface="Arial"/>
              <a:buChar char="•"/>
            </a:pPr>
            <a:r>
              <a:rPr lang="en-US" sz="2400">
                <a:solidFill>
                  <a:srgbClr val="434343"/>
                </a:solidFill>
                <a:latin typeface="Arimo"/>
                <a:ea typeface="Arimo"/>
                <a:cs typeface="Arimo"/>
                <a:sym typeface="Arimo"/>
              </a:rPr>
              <a:t>Enables independent use of computers, websites, and documents.</a:t>
            </a:r>
          </a:p>
          <a:p>
            <a:pPr algn="l">
              <a:lnSpc>
                <a:spcPts val="2879"/>
              </a:lnSpc>
            </a:pPr>
          </a:p>
        </p:txBody>
      </p:sp>
      <p:sp>
        <p:nvSpPr>
          <p:cNvPr name="TextBox 14" id="14"/>
          <p:cNvSpPr txBox="true"/>
          <p:nvPr/>
        </p:nvSpPr>
        <p:spPr>
          <a:xfrm rot="0">
            <a:off x="3129551" y="4584955"/>
            <a:ext cx="5042027"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What is it?</a:t>
            </a:r>
          </a:p>
        </p:txBody>
      </p:sp>
      <p:grpSp>
        <p:nvGrpSpPr>
          <p:cNvPr name="Group 15" id="15"/>
          <p:cNvGrpSpPr/>
          <p:nvPr/>
        </p:nvGrpSpPr>
        <p:grpSpPr>
          <a:xfrm rot="0">
            <a:off x="3038126" y="3221800"/>
            <a:ext cx="1054800" cy="1054800"/>
            <a:chOff x="0" y="0"/>
            <a:chExt cx="1406400" cy="1406400"/>
          </a:xfrm>
        </p:grpSpPr>
        <p:sp>
          <p:nvSpPr>
            <p:cNvPr name="Freeform 16" id="16"/>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DBB3B4"/>
            </a:solidFill>
          </p:spPr>
        </p:sp>
      </p:grpSp>
      <p:grpSp>
        <p:nvGrpSpPr>
          <p:cNvPr name="Group 17" id="17"/>
          <p:cNvGrpSpPr/>
          <p:nvPr/>
        </p:nvGrpSpPr>
        <p:grpSpPr>
          <a:xfrm rot="0">
            <a:off x="10238672" y="3221800"/>
            <a:ext cx="1054800" cy="1054800"/>
            <a:chOff x="0" y="0"/>
            <a:chExt cx="1406400" cy="1406400"/>
          </a:xfrm>
        </p:grpSpPr>
        <p:sp>
          <p:nvSpPr>
            <p:cNvPr name="Freeform 18" id="18"/>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sp>
        <p:nvSpPr>
          <p:cNvPr name="Freeform 19" id="19"/>
          <p:cNvSpPr/>
          <p:nvPr/>
        </p:nvSpPr>
        <p:spPr>
          <a:xfrm flipH="false" flipV="false" rot="0">
            <a:off x="3209512" y="3518432"/>
            <a:ext cx="712040" cy="461540"/>
          </a:xfrm>
          <a:custGeom>
            <a:avLst/>
            <a:gdLst/>
            <a:ahLst/>
            <a:cxnLst/>
            <a:rect r="r" b="b" t="t" l="l"/>
            <a:pathLst>
              <a:path h="461540" w="712040">
                <a:moveTo>
                  <a:pt x="0" y="0"/>
                </a:moveTo>
                <a:lnTo>
                  <a:pt x="712040" y="0"/>
                </a:lnTo>
                <a:lnTo>
                  <a:pt x="712040" y="461540"/>
                </a:lnTo>
                <a:lnTo>
                  <a:pt x="0" y="461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0412880" y="3395096"/>
            <a:ext cx="706360" cy="708214"/>
          </a:xfrm>
          <a:custGeom>
            <a:avLst/>
            <a:gdLst/>
            <a:ahLst/>
            <a:cxnLst/>
            <a:rect r="r" b="b" t="t" l="l"/>
            <a:pathLst>
              <a:path h="708214" w="706360">
                <a:moveTo>
                  <a:pt x="0" y="0"/>
                </a:moveTo>
                <a:lnTo>
                  <a:pt x="706360" y="0"/>
                </a:lnTo>
                <a:lnTo>
                  <a:pt x="706360" y="708214"/>
                </a:lnTo>
                <a:lnTo>
                  <a:pt x="0" y="708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1" id="21"/>
          <p:cNvGrpSpPr/>
          <p:nvPr/>
        </p:nvGrpSpPr>
        <p:grpSpPr>
          <a:xfrm rot="0">
            <a:off x="16120850" y="1070000"/>
            <a:ext cx="736950" cy="736950"/>
            <a:chOff x="0" y="0"/>
            <a:chExt cx="982600" cy="982600"/>
          </a:xfrm>
        </p:grpSpPr>
        <p:sp>
          <p:nvSpPr>
            <p:cNvPr name="Freeform 22" id="22"/>
            <p:cNvSpPr/>
            <p:nvPr/>
          </p:nvSpPr>
          <p:spPr>
            <a:xfrm flipH="false" flipV="false" rot="0">
              <a:off x="127" y="0"/>
              <a:ext cx="982472" cy="982599"/>
            </a:xfrm>
            <a:custGeom>
              <a:avLst/>
              <a:gdLst/>
              <a:ahLst/>
              <a:cxnLst/>
              <a:rect r="r" b="b" t="t" l="l"/>
              <a:pathLst>
                <a:path h="982599" w="982472">
                  <a:moveTo>
                    <a:pt x="491236" y="0"/>
                  </a:moveTo>
                  <a:cubicBezTo>
                    <a:pt x="491236" y="0"/>
                    <a:pt x="491109" y="0"/>
                    <a:pt x="491109" y="0"/>
                  </a:cubicBezTo>
                  <a:cubicBezTo>
                    <a:pt x="219837" y="0"/>
                    <a:pt x="0" y="219964"/>
                    <a:pt x="0" y="491236"/>
                  </a:cubicBezTo>
                  <a:cubicBezTo>
                    <a:pt x="0" y="762508"/>
                    <a:pt x="219837" y="982599"/>
                    <a:pt x="491109" y="982599"/>
                  </a:cubicBezTo>
                  <a:cubicBezTo>
                    <a:pt x="762508" y="982599"/>
                    <a:pt x="982472" y="762635"/>
                    <a:pt x="982472" y="491236"/>
                  </a:cubicBezTo>
                  <a:cubicBezTo>
                    <a:pt x="982472" y="219837"/>
                    <a:pt x="762635" y="0"/>
                    <a:pt x="491236" y="0"/>
                  </a:cubicBezTo>
                  <a:close/>
                </a:path>
              </a:pathLst>
            </a:custGeom>
            <a:solidFill>
              <a:srgbClr val="DBB3B4"/>
            </a:solidFill>
          </p:spPr>
        </p:sp>
      </p:grpSp>
      <p:grpSp>
        <p:nvGrpSpPr>
          <p:cNvPr name="Group 23" id="23"/>
          <p:cNvGrpSpPr/>
          <p:nvPr/>
        </p:nvGrpSpPr>
        <p:grpSpPr>
          <a:xfrm rot="0">
            <a:off x="16120850" y="1564950"/>
            <a:ext cx="736950" cy="737000"/>
            <a:chOff x="0" y="0"/>
            <a:chExt cx="982600" cy="982667"/>
          </a:xfrm>
        </p:grpSpPr>
        <p:sp>
          <p:nvSpPr>
            <p:cNvPr name="Freeform 24" id="24"/>
            <p:cNvSpPr/>
            <p:nvPr/>
          </p:nvSpPr>
          <p:spPr>
            <a:xfrm flipH="false" flipV="false" rot="0">
              <a:off x="127" y="127"/>
              <a:ext cx="982472" cy="982472"/>
            </a:xfrm>
            <a:custGeom>
              <a:avLst/>
              <a:gdLst/>
              <a:ahLst/>
              <a:cxnLst/>
              <a:rect r="r" b="b" t="t" l="l"/>
              <a:pathLst>
                <a:path h="982472" w="982472">
                  <a:moveTo>
                    <a:pt x="491109" y="0"/>
                  </a:moveTo>
                  <a:cubicBezTo>
                    <a:pt x="219837" y="0"/>
                    <a:pt x="0" y="219837"/>
                    <a:pt x="0" y="491236"/>
                  </a:cubicBezTo>
                  <a:cubicBezTo>
                    <a:pt x="0" y="762635"/>
                    <a:pt x="219837" y="982472"/>
                    <a:pt x="491109" y="982472"/>
                  </a:cubicBezTo>
                  <a:cubicBezTo>
                    <a:pt x="762508" y="982472"/>
                    <a:pt x="982472" y="762635"/>
                    <a:pt x="982472" y="491236"/>
                  </a:cubicBezTo>
                  <a:cubicBezTo>
                    <a:pt x="982472" y="219837"/>
                    <a:pt x="762508" y="0"/>
                    <a:pt x="491109" y="0"/>
                  </a:cubicBezTo>
                  <a:close/>
                </a:path>
              </a:pathLst>
            </a:custGeom>
            <a:solidFill>
              <a:srgbClr val="EFE9CD"/>
            </a:solidFill>
          </p:spPr>
        </p:sp>
      </p:grpSp>
      <p:grpSp>
        <p:nvGrpSpPr>
          <p:cNvPr name="Group 25" id="25"/>
          <p:cNvGrpSpPr/>
          <p:nvPr/>
        </p:nvGrpSpPr>
        <p:grpSpPr>
          <a:xfrm rot="0">
            <a:off x="16120850" y="2670950"/>
            <a:ext cx="736950" cy="736950"/>
            <a:chOff x="0" y="0"/>
            <a:chExt cx="982600" cy="982600"/>
          </a:xfrm>
        </p:grpSpPr>
        <p:sp>
          <p:nvSpPr>
            <p:cNvPr name="Freeform 26" id="26"/>
            <p:cNvSpPr/>
            <p:nvPr/>
          </p:nvSpPr>
          <p:spPr>
            <a:xfrm flipH="false" flipV="false" rot="0">
              <a:off x="127" y="0"/>
              <a:ext cx="982472" cy="982599"/>
            </a:xfrm>
            <a:custGeom>
              <a:avLst/>
              <a:gdLst/>
              <a:ahLst/>
              <a:cxnLst/>
              <a:rect r="r" b="b" t="t" l="l"/>
              <a:pathLst>
                <a:path h="982599" w="982472">
                  <a:moveTo>
                    <a:pt x="491236" y="0"/>
                  </a:moveTo>
                  <a:cubicBezTo>
                    <a:pt x="491236" y="0"/>
                    <a:pt x="491109" y="0"/>
                    <a:pt x="491109" y="0"/>
                  </a:cubicBezTo>
                  <a:cubicBezTo>
                    <a:pt x="219837" y="0"/>
                    <a:pt x="0" y="219964"/>
                    <a:pt x="0" y="491363"/>
                  </a:cubicBezTo>
                  <a:cubicBezTo>
                    <a:pt x="0" y="762762"/>
                    <a:pt x="219837" y="982599"/>
                    <a:pt x="491109" y="982599"/>
                  </a:cubicBezTo>
                  <a:cubicBezTo>
                    <a:pt x="762508" y="982599"/>
                    <a:pt x="982472" y="762635"/>
                    <a:pt x="982472" y="491363"/>
                  </a:cubicBezTo>
                  <a:cubicBezTo>
                    <a:pt x="982472" y="220091"/>
                    <a:pt x="762635" y="0"/>
                    <a:pt x="491236" y="0"/>
                  </a:cubicBezTo>
                  <a:close/>
                </a:path>
              </a:pathLst>
            </a:custGeom>
            <a:solidFill>
              <a:srgbClr val="DBB3B4"/>
            </a:solidFill>
          </p:spPr>
        </p:sp>
      </p:gr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TextBox 4" id="4"/>
          <p:cNvSpPr txBox="true"/>
          <p:nvPr/>
        </p:nvSpPr>
        <p:spPr>
          <a:xfrm rot="0">
            <a:off x="9235425" y="5534125"/>
            <a:ext cx="6454950" cy="3667125"/>
          </a:xfrm>
          <a:prstGeom prst="rect">
            <a:avLst/>
          </a:prstGeom>
        </p:spPr>
        <p:txBody>
          <a:bodyPr anchor="t" rtlCol="false" tIns="0" lIns="0" bIns="0" rIns="0">
            <a:spAutoFit/>
          </a:bodyPr>
          <a:lstStyle/>
          <a:p>
            <a:pPr algn="l">
              <a:lnSpc>
                <a:spcPts val="14400"/>
              </a:lnSpc>
            </a:pPr>
            <a:r>
              <a:rPr lang="en-US" b="true" sz="12000">
                <a:solidFill>
                  <a:srgbClr val="5757E8"/>
                </a:solidFill>
                <a:latin typeface="Prompt Bold"/>
                <a:ea typeface="Prompt Bold"/>
                <a:cs typeface="Prompt Bold"/>
                <a:sym typeface="Prompt Bold"/>
              </a:rPr>
              <a:t>Tech Stack</a:t>
            </a:r>
          </a:p>
        </p:txBody>
      </p:sp>
      <p:sp>
        <p:nvSpPr>
          <p:cNvPr name="TextBox 5" id="5"/>
          <p:cNvSpPr txBox="true"/>
          <p:nvPr/>
        </p:nvSpPr>
        <p:spPr>
          <a:xfrm rot="0">
            <a:off x="9235425" y="3705325"/>
            <a:ext cx="2560350" cy="1838325"/>
          </a:xfrm>
          <a:prstGeom prst="rect">
            <a:avLst/>
          </a:prstGeom>
        </p:spPr>
        <p:txBody>
          <a:bodyPr anchor="t" rtlCol="false" tIns="0" lIns="0" bIns="0" rIns="0">
            <a:spAutoFit/>
          </a:bodyPr>
          <a:lstStyle/>
          <a:p>
            <a:pPr algn="ctr">
              <a:lnSpc>
                <a:spcPts val="14400"/>
              </a:lnSpc>
            </a:pPr>
            <a:r>
              <a:rPr lang="en-US" b="true" sz="12000">
                <a:solidFill>
                  <a:srgbClr val="434343"/>
                </a:solidFill>
                <a:latin typeface="Prompt Bold"/>
                <a:ea typeface="Prompt Bold"/>
                <a:cs typeface="Prompt Bold"/>
                <a:sym typeface="Prompt Bold"/>
              </a:rPr>
              <a:t>04</a:t>
            </a:r>
          </a:p>
        </p:txBody>
      </p:sp>
      <p:sp>
        <p:nvSpPr>
          <p:cNvPr name="Freeform 6" id="6"/>
          <p:cNvSpPr/>
          <p:nvPr/>
        </p:nvSpPr>
        <p:spPr>
          <a:xfrm flipH="false" flipV="false" rot="0">
            <a:off x="4107154" y="3596638"/>
            <a:ext cx="3103180" cy="3098176"/>
          </a:xfrm>
          <a:custGeom>
            <a:avLst/>
            <a:gdLst/>
            <a:ahLst/>
            <a:cxnLst/>
            <a:rect r="r" b="b" t="t" l="l"/>
            <a:pathLst>
              <a:path h="3098176" w="3103180">
                <a:moveTo>
                  <a:pt x="0" y="0"/>
                </a:moveTo>
                <a:lnTo>
                  <a:pt x="3103180" y="0"/>
                </a:lnTo>
                <a:lnTo>
                  <a:pt x="3103180" y="3098176"/>
                </a:lnTo>
                <a:lnTo>
                  <a:pt x="0" y="3098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04274" y="493420"/>
            <a:ext cx="3103256" cy="3098176"/>
          </a:xfrm>
          <a:custGeom>
            <a:avLst/>
            <a:gdLst/>
            <a:ahLst/>
            <a:cxnLst/>
            <a:rect r="r" b="b" t="t" l="l"/>
            <a:pathLst>
              <a:path h="3098176" w="3103256">
                <a:moveTo>
                  <a:pt x="0" y="0"/>
                </a:moveTo>
                <a:lnTo>
                  <a:pt x="3103256" y="0"/>
                </a:lnTo>
                <a:lnTo>
                  <a:pt x="3103256" y="3098176"/>
                </a:lnTo>
                <a:lnTo>
                  <a:pt x="0" y="30981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107772" y="496048"/>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04492" y="3591750"/>
            <a:ext cx="3103230" cy="3102946"/>
          </a:xfrm>
          <a:custGeom>
            <a:avLst/>
            <a:gdLst/>
            <a:ahLst/>
            <a:cxnLst/>
            <a:rect r="r" b="b" t="t" l="l"/>
            <a:pathLst>
              <a:path h="3102946" w="3103230">
                <a:moveTo>
                  <a:pt x="0" y="0"/>
                </a:moveTo>
                <a:lnTo>
                  <a:pt x="3103230" y="0"/>
                </a:lnTo>
                <a:lnTo>
                  <a:pt x="3103230" y="3102946"/>
                </a:lnTo>
                <a:lnTo>
                  <a:pt x="0" y="31029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04620" y="6694652"/>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4107240" y="6694656"/>
            <a:ext cx="3103230" cy="3102774"/>
          </a:xfrm>
          <a:custGeom>
            <a:avLst/>
            <a:gdLst/>
            <a:ahLst/>
            <a:cxnLst/>
            <a:rect r="r" b="b" t="t" l="l"/>
            <a:pathLst>
              <a:path h="3102774" w="3103230">
                <a:moveTo>
                  <a:pt x="0" y="0"/>
                </a:moveTo>
                <a:lnTo>
                  <a:pt x="3103230" y="0"/>
                </a:lnTo>
                <a:lnTo>
                  <a:pt x="3103230" y="3102774"/>
                </a:lnTo>
                <a:lnTo>
                  <a:pt x="0" y="31027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grpSp>
        <p:nvGrpSpPr>
          <p:cNvPr name="Group 4" id="4"/>
          <p:cNvGrpSpPr/>
          <p:nvPr/>
        </p:nvGrpSpPr>
        <p:grpSpPr>
          <a:xfrm rot="-5400000">
            <a:off x="14203072" y="8847398"/>
            <a:ext cx="739200" cy="739200"/>
            <a:chOff x="0" y="0"/>
            <a:chExt cx="985600" cy="985600"/>
          </a:xfrm>
        </p:grpSpPr>
        <p:sp>
          <p:nvSpPr>
            <p:cNvPr name="Freeform 5" id="5"/>
            <p:cNvSpPr/>
            <p:nvPr/>
          </p:nvSpPr>
          <p:spPr>
            <a:xfrm flipH="false" flipV="false" rot="0">
              <a:off x="0" y="0"/>
              <a:ext cx="985520" cy="985520"/>
            </a:xfrm>
            <a:custGeom>
              <a:avLst/>
              <a:gdLst/>
              <a:ahLst/>
              <a:cxnLst/>
              <a:rect r="r" b="b" t="t" l="l"/>
              <a:pathLst>
                <a:path h="985520" w="985520">
                  <a:moveTo>
                    <a:pt x="0" y="492760"/>
                  </a:moveTo>
                  <a:cubicBezTo>
                    <a:pt x="272161" y="492760"/>
                    <a:pt x="492760" y="272161"/>
                    <a:pt x="492760" y="0"/>
                  </a:cubicBezTo>
                  <a:cubicBezTo>
                    <a:pt x="492760" y="272161"/>
                    <a:pt x="713359" y="492760"/>
                    <a:pt x="985520" y="492760"/>
                  </a:cubicBezTo>
                  <a:cubicBezTo>
                    <a:pt x="713359" y="492760"/>
                    <a:pt x="492760" y="713359"/>
                    <a:pt x="492760" y="985520"/>
                  </a:cubicBezTo>
                  <a:cubicBezTo>
                    <a:pt x="492760" y="713486"/>
                    <a:pt x="272161" y="492760"/>
                    <a:pt x="0" y="492760"/>
                  </a:cubicBezTo>
                  <a:close/>
                </a:path>
              </a:pathLst>
            </a:custGeom>
            <a:solidFill>
              <a:srgbClr val="85A9F0"/>
            </a:solidFill>
          </p:spPr>
        </p:sp>
      </p:grpSp>
      <p:grpSp>
        <p:nvGrpSpPr>
          <p:cNvPr name="Group 6" id="6"/>
          <p:cNvGrpSpPr/>
          <p:nvPr/>
        </p:nvGrpSpPr>
        <p:grpSpPr>
          <a:xfrm rot="-5400000">
            <a:off x="14595272" y="8847398"/>
            <a:ext cx="739200" cy="739200"/>
            <a:chOff x="0" y="0"/>
            <a:chExt cx="985600" cy="985600"/>
          </a:xfrm>
        </p:grpSpPr>
        <p:sp>
          <p:nvSpPr>
            <p:cNvPr name="Freeform 7" id="7"/>
            <p:cNvSpPr/>
            <p:nvPr/>
          </p:nvSpPr>
          <p:spPr>
            <a:xfrm flipH="false" flipV="false" rot="0">
              <a:off x="0" y="0"/>
              <a:ext cx="985520" cy="985520"/>
            </a:xfrm>
            <a:custGeom>
              <a:avLst/>
              <a:gdLst/>
              <a:ahLst/>
              <a:cxnLst/>
              <a:rect r="r" b="b" t="t" l="l"/>
              <a:pathLst>
                <a:path h="985520" w="985520">
                  <a:moveTo>
                    <a:pt x="0" y="492760"/>
                  </a:moveTo>
                  <a:cubicBezTo>
                    <a:pt x="272161" y="492760"/>
                    <a:pt x="492760" y="272161"/>
                    <a:pt x="492760" y="0"/>
                  </a:cubicBezTo>
                  <a:cubicBezTo>
                    <a:pt x="492760" y="272161"/>
                    <a:pt x="713359" y="492760"/>
                    <a:pt x="985520" y="492760"/>
                  </a:cubicBezTo>
                  <a:cubicBezTo>
                    <a:pt x="713359" y="492760"/>
                    <a:pt x="492760" y="713359"/>
                    <a:pt x="492760" y="985520"/>
                  </a:cubicBezTo>
                  <a:cubicBezTo>
                    <a:pt x="492760" y="713486"/>
                    <a:pt x="272161" y="492760"/>
                    <a:pt x="0" y="492760"/>
                  </a:cubicBezTo>
                  <a:close/>
                </a:path>
              </a:pathLst>
            </a:custGeom>
            <a:solidFill>
              <a:srgbClr val="85A9F0"/>
            </a:solidFill>
          </p:spPr>
        </p:sp>
      </p:grpSp>
      <p:grpSp>
        <p:nvGrpSpPr>
          <p:cNvPr name="Group 8" id="8"/>
          <p:cNvGrpSpPr/>
          <p:nvPr/>
        </p:nvGrpSpPr>
        <p:grpSpPr>
          <a:xfrm rot="-5400000">
            <a:off x="15002822" y="8847398"/>
            <a:ext cx="739200" cy="739200"/>
            <a:chOff x="0" y="0"/>
            <a:chExt cx="985600" cy="985600"/>
          </a:xfrm>
        </p:grpSpPr>
        <p:sp>
          <p:nvSpPr>
            <p:cNvPr name="Freeform 9" id="9"/>
            <p:cNvSpPr/>
            <p:nvPr/>
          </p:nvSpPr>
          <p:spPr>
            <a:xfrm flipH="false" flipV="false" rot="0">
              <a:off x="0" y="0"/>
              <a:ext cx="985520" cy="985520"/>
            </a:xfrm>
            <a:custGeom>
              <a:avLst/>
              <a:gdLst/>
              <a:ahLst/>
              <a:cxnLst/>
              <a:rect r="r" b="b" t="t" l="l"/>
              <a:pathLst>
                <a:path h="985520" w="985520">
                  <a:moveTo>
                    <a:pt x="0" y="492760"/>
                  </a:moveTo>
                  <a:cubicBezTo>
                    <a:pt x="272161" y="492760"/>
                    <a:pt x="492760" y="272161"/>
                    <a:pt x="492760" y="0"/>
                  </a:cubicBezTo>
                  <a:cubicBezTo>
                    <a:pt x="492760" y="272161"/>
                    <a:pt x="713359" y="492760"/>
                    <a:pt x="985520" y="492760"/>
                  </a:cubicBezTo>
                  <a:cubicBezTo>
                    <a:pt x="713359" y="492760"/>
                    <a:pt x="492760" y="713359"/>
                    <a:pt x="492760" y="985520"/>
                  </a:cubicBezTo>
                  <a:cubicBezTo>
                    <a:pt x="492760" y="713486"/>
                    <a:pt x="272161" y="492760"/>
                    <a:pt x="0" y="492760"/>
                  </a:cubicBezTo>
                  <a:close/>
                </a:path>
              </a:pathLst>
            </a:custGeom>
            <a:solidFill>
              <a:srgbClr val="85A9F0"/>
            </a:solidFill>
          </p:spPr>
        </p:sp>
      </p:grpSp>
      <p:grpSp>
        <p:nvGrpSpPr>
          <p:cNvPr name="Group 10" id="10"/>
          <p:cNvGrpSpPr/>
          <p:nvPr/>
        </p:nvGrpSpPr>
        <p:grpSpPr>
          <a:xfrm rot="-5400000">
            <a:off x="16108798" y="8847398"/>
            <a:ext cx="739200" cy="739200"/>
            <a:chOff x="0" y="0"/>
            <a:chExt cx="985600" cy="985600"/>
          </a:xfrm>
        </p:grpSpPr>
        <p:sp>
          <p:nvSpPr>
            <p:cNvPr name="Freeform 11" id="11"/>
            <p:cNvSpPr/>
            <p:nvPr/>
          </p:nvSpPr>
          <p:spPr>
            <a:xfrm flipH="false" flipV="false" rot="0">
              <a:off x="0" y="0"/>
              <a:ext cx="985520" cy="985520"/>
            </a:xfrm>
            <a:custGeom>
              <a:avLst/>
              <a:gdLst/>
              <a:ahLst/>
              <a:cxnLst/>
              <a:rect r="r" b="b" t="t" l="l"/>
              <a:pathLst>
                <a:path h="985520" w="985520">
                  <a:moveTo>
                    <a:pt x="0" y="492760"/>
                  </a:moveTo>
                  <a:cubicBezTo>
                    <a:pt x="272161" y="492760"/>
                    <a:pt x="492760" y="272161"/>
                    <a:pt x="492760" y="0"/>
                  </a:cubicBezTo>
                  <a:cubicBezTo>
                    <a:pt x="492760" y="272161"/>
                    <a:pt x="713359" y="492760"/>
                    <a:pt x="985520" y="492760"/>
                  </a:cubicBezTo>
                  <a:cubicBezTo>
                    <a:pt x="713359" y="492760"/>
                    <a:pt x="492760" y="713359"/>
                    <a:pt x="492760" y="985520"/>
                  </a:cubicBezTo>
                  <a:cubicBezTo>
                    <a:pt x="492760" y="713486"/>
                    <a:pt x="272161" y="492760"/>
                    <a:pt x="0" y="492760"/>
                  </a:cubicBezTo>
                  <a:close/>
                </a:path>
              </a:pathLst>
            </a:custGeom>
            <a:solidFill>
              <a:srgbClr val="85A9F0"/>
            </a:solidFill>
          </p:spPr>
        </p:sp>
      </p:grpSp>
      <p:sp>
        <p:nvSpPr>
          <p:cNvPr name="TextBox 12" id="12"/>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434343"/>
                </a:solidFill>
                <a:latin typeface="Prompt Bold"/>
                <a:ea typeface="Prompt Bold"/>
                <a:cs typeface="Prompt Bold"/>
                <a:sym typeface="Prompt Bold"/>
              </a:rPr>
              <a:t>Tech Stack</a:t>
            </a:r>
          </a:p>
        </p:txBody>
      </p:sp>
      <p:sp>
        <p:nvSpPr>
          <p:cNvPr name="TextBox 13" id="13"/>
          <p:cNvSpPr txBox="true"/>
          <p:nvPr/>
        </p:nvSpPr>
        <p:spPr>
          <a:xfrm rot="0">
            <a:off x="7170887" y="4595832"/>
            <a:ext cx="3945750" cy="600075"/>
          </a:xfrm>
          <a:prstGeom prst="rect">
            <a:avLst/>
          </a:prstGeom>
        </p:spPr>
        <p:txBody>
          <a:bodyPr anchor="t" rtlCol="false" tIns="0" lIns="0" bIns="0" rIns="0">
            <a:spAutoFit/>
          </a:bodyPr>
          <a:lstStyle/>
          <a:p>
            <a:pPr algn="l">
              <a:lnSpc>
                <a:spcPts val="4799"/>
              </a:lnSpc>
            </a:pPr>
            <a:r>
              <a:rPr lang="en-US" b="true" sz="3999">
                <a:solidFill>
                  <a:srgbClr val="434343"/>
                </a:solidFill>
                <a:latin typeface="Prompt Bold"/>
                <a:ea typeface="Prompt Bold"/>
                <a:cs typeface="Prompt Bold"/>
                <a:sym typeface="Prompt Bold"/>
              </a:rPr>
              <a:t>Tesseract OCR</a:t>
            </a:r>
          </a:p>
        </p:txBody>
      </p:sp>
      <p:sp>
        <p:nvSpPr>
          <p:cNvPr name="TextBox 14" id="14"/>
          <p:cNvSpPr txBox="true"/>
          <p:nvPr/>
        </p:nvSpPr>
        <p:spPr>
          <a:xfrm rot="0">
            <a:off x="7170823" y="5369226"/>
            <a:ext cx="3946350" cy="1095375"/>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434343"/>
                </a:solidFill>
                <a:latin typeface="Arimo"/>
                <a:ea typeface="Arimo"/>
                <a:cs typeface="Arimo"/>
                <a:sym typeface="Arimo"/>
              </a:rPr>
              <a:t>Local</a:t>
            </a:r>
          </a:p>
          <a:p>
            <a:pPr algn="l" marL="518160" indent="-259080" lvl="1">
              <a:lnSpc>
                <a:spcPts val="2879"/>
              </a:lnSpc>
              <a:buFont typeface="Arial"/>
              <a:buChar char="•"/>
            </a:pPr>
            <a:r>
              <a:rPr lang="en-US" sz="2400">
                <a:solidFill>
                  <a:srgbClr val="434343"/>
                </a:solidFill>
                <a:latin typeface="Arimo"/>
                <a:ea typeface="Arimo"/>
                <a:cs typeface="Arimo"/>
                <a:sym typeface="Arimo"/>
              </a:rPr>
              <a:t>Lot of documentation</a:t>
            </a:r>
          </a:p>
          <a:p>
            <a:pPr algn="l" marL="518160" indent="-259080" lvl="1">
              <a:lnSpc>
                <a:spcPts val="2879"/>
              </a:lnSpc>
              <a:buFont typeface="Arial"/>
              <a:buChar char="•"/>
            </a:pPr>
            <a:r>
              <a:rPr lang="en-US" sz="2400">
                <a:solidFill>
                  <a:srgbClr val="434343"/>
                </a:solidFill>
                <a:latin typeface="Arimo"/>
                <a:ea typeface="Arimo"/>
                <a:cs typeface="Arimo"/>
                <a:sym typeface="Arimo"/>
              </a:rPr>
              <a:t>French version</a:t>
            </a:r>
          </a:p>
        </p:txBody>
      </p:sp>
      <p:sp>
        <p:nvSpPr>
          <p:cNvPr name="TextBox 15" id="15"/>
          <p:cNvSpPr txBox="true"/>
          <p:nvPr/>
        </p:nvSpPr>
        <p:spPr>
          <a:xfrm rot="0">
            <a:off x="12264271" y="5369226"/>
            <a:ext cx="3946350" cy="1095375"/>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434343"/>
                </a:solidFill>
                <a:latin typeface="Arimo"/>
                <a:ea typeface="Arimo"/>
                <a:cs typeface="Arimo"/>
                <a:sym typeface="Arimo"/>
              </a:rPr>
              <a:t>Quick to do</a:t>
            </a:r>
          </a:p>
          <a:p>
            <a:pPr algn="l" marL="518160" indent="-259080" lvl="1">
              <a:lnSpc>
                <a:spcPts val="2879"/>
              </a:lnSpc>
              <a:buFont typeface="Arial"/>
              <a:buChar char="•"/>
            </a:pPr>
            <a:r>
              <a:rPr lang="en-US" sz="2400">
                <a:solidFill>
                  <a:srgbClr val="434343"/>
                </a:solidFill>
                <a:latin typeface="Arimo"/>
                <a:ea typeface="Arimo"/>
                <a:cs typeface="Arimo"/>
                <a:sym typeface="Arimo"/>
              </a:rPr>
              <a:t>Maintainable</a:t>
            </a:r>
          </a:p>
          <a:p>
            <a:pPr algn="l">
              <a:lnSpc>
                <a:spcPts val="2879"/>
              </a:lnSpc>
            </a:pPr>
          </a:p>
        </p:txBody>
      </p:sp>
      <p:sp>
        <p:nvSpPr>
          <p:cNvPr name="TextBox 16" id="16"/>
          <p:cNvSpPr txBox="true"/>
          <p:nvPr/>
        </p:nvSpPr>
        <p:spPr>
          <a:xfrm rot="0">
            <a:off x="12264295" y="4586307"/>
            <a:ext cx="449228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Web App (Bolt)</a:t>
            </a:r>
          </a:p>
        </p:txBody>
      </p:sp>
      <p:grpSp>
        <p:nvGrpSpPr>
          <p:cNvPr name="Group 17" id="17"/>
          <p:cNvGrpSpPr/>
          <p:nvPr/>
        </p:nvGrpSpPr>
        <p:grpSpPr>
          <a:xfrm rot="0">
            <a:off x="7079376" y="3221800"/>
            <a:ext cx="1054800" cy="1054800"/>
            <a:chOff x="0" y="0"/>
            <a:chExt cx="1406400" cy="1406400"/>
          </a:xfrm>
        </p:grpSpPr>
        <p:sp>
          <p:nvSpPr>
            <p:cNvPr name="Freeform 18" id="18"/>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DBB3B4"/>
            </a:solidFill>
          </p:spPr>
        </p:sp>
      </p:grpSp>
      <p:grpSp>
        <p:nvGrpSpPr>
          <p:cNvPr name="Group 19" id="19"/>
          <p:cNvGrpSpPr/>
          <p:nvPr/>
        </p:nvGrpSpPr>
        <p:grpSpPr>
          <a:xfrm rot="0">
            <a:off x="12172826" y="3221800"/>
            <a:ext cx="1054800" cy="1054800"/>
            <a:chOff x="0" y="0"/>
            <a:chExt cx="1406400" cy="1406400"/>
          </a:xfrm>
        </p:grpSpPr>
        <p:sp>
          <p:nvSpPr>
            <p:cNvPr name="Freeform 20" id="20"/>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grpSp>
        <p:nvGrpSpPr>
          <p:cNvPr name="Group 21" id="21"/>
          <p:cNvGrpSpPr/>
          <p:nvPr/>
        </p:nvGrpSpPr>
        <p:grpSpPr>
          <a:xfrm rot="0">
            <a:off x="1985926" y="3221800"/>
            <a:ext cx="4037799" cy="3604751"/>
            <a:chOff x="0" y="0"/>
            <a:chExt cx="5383732" cy="4806335"/>
          </a:xfrm>
        </p:grpSpPr>
        <p:sp>
          <p:nvSpPr>
            <p:cNvPr name="TextBox 22" id="22"/>
            <p:cNvSpPr txBox="true"/>
            <p:nvPr/>
          </p:nvSpPr>
          <p:spPr>
            <a:xfrm rot="0">
              <a:off x="121932" y="2866410"/>
              <a:ext cx="5261800" cy="1939925"/>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434343"/>
                  </a:solidFill>
                  <a:latin typeface="Arimo"/>
                  <a:ea typeface="Arimo"/>
                  <a:cs typeface="Arimo"/>
                  <a:sym typeface="Arimo"/>
                </a:rPr>
                <a:t>Lot of libraries (PyMuPDF,...)</a:t>
              </a:r>
            </a:p>
            <a:p>
              <a:pPr algn="l" marL="518160" indent="-259080" lvl="1">
                <a:lnSpc>
                  <a:spcPts val="2879"/>
                </a:lnSpc>
                <a:buFont typeface="Arial"/>
                <a:buChar char="•"/>
              </a:pPr>
              <a:r>
                <a:rPr lang="en-US" sz="2400">
                  <a:solidFill>
                    <a:srgbClr val="434343"/>
                  </a:solidFill>
                  <a:latin typeface="Arimo"/>
                  <a:ea typeface="Arimo"/>
                  <a:cs typeface="Arimo"/>
                  <a:sym typeface="Arimo"/>
                </a:rPr>
                <a:t>Already kmown</a:t>
              </a:r>
            </a:p>
            <a:p>
              <a:pPr algn="l" marL="518160" indent="-259080" lvl="1">
                <a:lnSpc>
                  <a:spcPts val="2879"/>
                </a:lnSpc>
                <a:buFont typeface="Arial"/>
                <a:buChar char="•"/>
              </a:pPr>
              <a:r>
                <a:rPr lang="en-US" sz="2400">
                  <a:solidFill>
                    <a:srgbClr val="434343"/>
                  </a:solidFill>
                  <a:latin typeface="Arimo"/>
                  <a:ea typeface="Arimo"/>
                  <a:cs typeface="Arimo"/>
                  <a:sym typeface="Arimo"/>
                </a:rPr>
                <a:t>Big community</a:t>
              </a:r>
            </a:p>
          </p:txBody>
        </p:sp>
        <p:sp>
          <p:nvSpPr>
            <p:cNvPr name="TextBox 23" id="23"/>
            <p:cNvSpPr txBox="true"/>
            <p:nvPr/>
          </p:nvSpPr>
          <p:spPr>
            <a:xfrm rot="0">
              <a:off x="121932" y="1822518"/>
              <a:ext cx="5261000" cy="809625"/>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Python </a:t>
              </a:r>
            </a:p>
          </p:txBody>
        </p:sp>
        <p:grpSp>
          <p:nvGrpSpPr>
            <p:cNvPr name="Group 24" id="24"/>
            <p:cNvGrpSpPr/>
            <p:nvPr/>
          </p:nvGrpSpPr>
          <p:grpSpPr>
            <a:xfrm rot="0">
              <a:off x="0" y="0"/>
              <a:ext cx="1406400" cy="1406400"/>
              <a:chOff x="0" y="0"/>
              <a:chExt cx="1406400" cy="1406400"/>
            </a:xfrm>
          </p:grpSpPr>
          <p:sp>
            <p:nvSpPr>
              <p:cNvPr name="Freeform 25" id="25"/>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sp>
          <p:nvSpPr>
            <p:cNvPr name="Freeform 26" id="26"/>
            <p:cNvSpPr/>
            <p:nvPr/>
          </p:nvSpPr>
          <p:spPr>
            <a:xfrm flipH="false" flipV="false" rot="0">
              <a:off x="201195" y="205272"/>
              <a:ext cx="1004008" cy="995845"/>
            </a:xfrm>
            <a:custGeom>
              <a:avLst/>
              <a:gdLst/>
              <a:ahLst/>
              <a:cxnLst/>
              <a:rect r="r" b="b" t="t" l="l"/>
              <a:pathLst>
                <a:path h="995845" w="1004008">
                  <a:moveTo>
                    <a:pt x="0" y="0"/>
                  </a:moveTo>
                  <a:lnTo>
                    <a:pt x="1004008" y="0"/>
                  </a:lnTo>
                  <a:lnTo>
                    <a:pt x="1004008" y="995845"/>
                  </a:lnTo>
                  <a:lnTo>
                    <a:pt x="0" y="9958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27" id="27"/>
          <p:cNvSpPr/>
          <p:nvPr/>
        </p:nvSpPr>
        <p:spPr>
          <a:xfrm flipH="false" flipV="false" rot="0">
            <a:off x="7215432" y="3372540"/>
            <a:ext cx="782736" cy="753300"/>
          </a:xfrm>
          <a:custGeom>
            <a:avLst/>
            <a:gdLst/>
            <a:ahLst/>
            <a:cxnLst/>
            <a:rect r="r" b="b" t="t" l="l"/>
            <a:pathLst>
              <a:path h="753300" w="782736">
                <a:moveTo>
                  <a:pt x="0" y="0"/>
                </a:moveTo>
                <a:lnTo>
                  <a:pt x="782736" y="0"/>
                </a:lnTo>
                <a:lnTo>
                  <a:pt x="782736" y="753300"/>
                </a:lnTo>
                <a:lnTo>
                  <a:pt x="0" y="753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8" id="28"/>
          <p:cNvSpPr/>
          <p:nvPr/>
        </p:nvSpPr>
        <p:spPr>
          <a:xfrm flipH="false" flipV="false" rot="0">
            <a:off x="12349862" y="3524272"/>
            <a:ext cx="700742" cy="449836"/>
          </a:xfrm>
          <a:custGeom>
            <a:avLst/>
            <a:gdLst/>
            <a:ahLst/>
            <a:cxnLst/>
            <a:rect r="r" b="b" t="t" l="l"/>
            <a:pathLst>
              <a:path h="449836" w="700742">
                <a:moveTo>
                  <a:pt x="0" y="0"/>
                </a:moveTo>
                <a:lnTo>
                  <a:pt x="700742" y="0"/>
                </a:lnTo>
                <a:lnTo>
                  <a:pt x="700742" y="449836"/>
                </a:lnTo>
                <a:lnTo>
                  <a:pt x="0" y="44983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TextBox 4" id="4"/>
          <p:cNvSpPr txBox="true"/>
          <p:nvPr/>
        </p:nvSpPr>
        <p:spPr>
          <a:xfrm rot="0">
            <a:off x="9235425" y="6448525"/>
            <a:ext cx="6454950" cy="1838325"/>
          </a:xfrm>
          <a:prstGeom prst="rect">
            <a:avLst/>
          </a:prstGeom>
        </p:spPr>
        <p:txBody>
          <a:bodyPr anchor="t" rtlCol="false" tIns="0" lIns="0" bIns="0" rIns="0">
            <a:spAutoFit/>
          </a:bodyPr>
          <a:lstStyle/>
          <a:p>
            <a:pPr algn="l">
              <a:lnSpc>
                <a:spcPts val="14400"/>
              </a:lnSpc>
            </a:pPr>
            <a:r>
              <a:rPr lang="en-US" b="true" sz="12000">
                <a:solidFill>
                  <a:srgbClr val="5757E8"/>
                </a:solidFill>
                <a:latin typeface="Prompt Bold"/>
                <a:ea typeface="Prompt Bold"/>
                <a:cs typeface="Prompt Bold"/>
                <a:sym typeface="Prompt Bold"/>
              </a:rPr>
              <a:t>Demo</a:t>
            </a:r>
          </a:p>
        </p:txBody>
      </p:sp>
      <p:sp>
        <p:nvSpPr>
          <p:cNvPr name="TextBox 5" id="5"/>
          <p:cNvSpPr txBox="true"/>
          <p:nvPr/>
        </p:nvSpPr>
        <p:spPr>
          <a:xfrm rot="0">
            <a:off x="9235425" y="3705325"/>
            <a:ext cx="2560350" cy="1838325"/>
          </a:xfrm>
          <a:prstGeom prst="rect">
            <a:avLst/>
          </a:prstGeom>
        </p:spPr>
        <p:txBody>
          <a:bodyPr anchor="t" rtlCol="false" tIns="0" lIns="0" bIns="0" rIns="0">
            <a:spAutoFit/>
          </a:bodyPr>
          <a:lstStyle/>
          <a:p>
            <a:pPr algn="ctr">
              <a:lnSpc>
                <a:spcPts val="14400"/>
              </a:lnSpc>
            </a:pPr>
            <a:r>
              <a:rPr lang="en-US" b="true" sz="12000">
                <a:solidFill>
                  <a:srgbClr val="434343"/>
                </a:solidFill>
                <a:latin typeface="Prompt Bold"/>
                <a:ea typeface="Prompt Bold"/>
                <a:cs typeface="Prompt Bold"/>
                <a:sym typeface="Prompt Bold"/>
              </a:rPr>
              <a:t>05</a:t>
            </a:r>
          </a:p>
        </p:txBody>
      </p:sp>
      <p:sp>
        <p:nvSpPr>
          <p:cNvPr name="Freeform 6" id="6"/>
          <p:cNvSpPr/>
          <p:nvPr/>
        </p:nvSpPr>
        <p:spPr>
          <a:xfrm flipH="false" flipV="false" rot="0">
            <a:off x="4107154" y="3596638"/>
            <a:ext cx="3103180" cy="3098176"/>
          </a:xfrm>
          <a:custGeom>
            <a:avLst/>
            <a:gdLst/>
            <a:ahLst/>
            <a:cxnLst/>
            <a:rect r="r" b="b" t="t" l="l"/>
            <a:pathLst>
              <a:path h="3098176" w="3103180">
                <a:moveTo>
                  <a:pt x="0" y="0"/>
                </a:moveTo>
                <a:lnTo>
                  <a:pt x="3103180" y="0"/>
                </a:lnTo>
                <a:lnTo>
                  <a:pt x="3103180" y="3098176"/>
                </a:lnTo>
                <a:lnTo>
                  <a:pt x="0" y="3098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04274" y="493420"/>
            <a:ext cx="3103256" cy="3098176"/>
          </a:xfrm>
          <a:custGeom>
            <a:avLst/>
            <a:gdLst/>
            <a:ahLst/>
            <a:cxnLst/>
            <a:rect r="r" b="b" t="t" l="l"/>
            <a:pathLst>
              <a:path h="3098176" w="3103256">
                <a:moveTo>
                  <a:pt x="0" y="0"/>
                </a:moveTo>
                <a:lnTo>
                  <a:pt x="3103256" y="0"/>
                </a:lnTo>
                <a:lnTo>
                  <a:pt x="3103256" y="3098176"/>
                </a:lnTo>
                <a:lnTo>
                  <a:pt x="0" y="30981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107772" y="496048"/>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04492" y="3591750"/>
            <a:ext cx="3103230" cy="3102946"/>
          </a:xfrm>
          <a:custGeom>
            <a:avLst/>
            <a:gdLst/>
            <a:ahLst/>
            <a:cxnLst/>
            <a:rect r="r" b="b" t="t" l="l"/>
            <a:pathLst>
              <a:path h="3102946" w="3103230">
                <a:moveTo>
                  <a:pt x="0" y="0"/>
                </a:moveTo>
                <a:lnTo>
                  <a:pt x="3103230" y="0"/>
                </a:lnTo>
                <a:lnTo>
                  <a:pt x="3103230" y="3102946"/>
                </a:lnTo>
                <a:lnTo>
                  <a:pt x="0" y="31029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04620" y="6694652"/>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4107240" y="6694656"/>
            <a:ext cx="3103230" cy="3102774"/>
          </a:xfrm>
          <a:custGeom>
            <a:avLst/>
            <a:gdLst/>
            <a:ahLst/>
            <a:cxnLst/>
            <a:rect r="r" b="b" t="t" l="l"/>
            <a:pathLst>
              <a:path h="3102774" w="3103230">
                <a:moveTo>
                  <a:pt x="0" y="0"/>
                </a:moveTo>
                <a:lnTo>
                  <a:pt x="3103230" y="0"/>
                </a:lnTo>
                <a:lnTo>
                  <a:pt x="3103230" y="3102774"/>
                </a:lnTo>
                <a:lnTo>
                  <a:pt x="0" y="31027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85200"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TextBox 4" id="4"/>
          <p:cNvSpPr txBox="true"/>
          <p:nvPr/>
        </p:nvSpPr>
        <p:spPr>
          <a:xfrm rot="0">
            <a:off x="7210334" y="5534125"/>
            <a:ext cx="10082041" cy="3667125"/>
          </a:xfrm>
          <a:prstGeom prst="rect">
            <a:avLst/>
          </a:prstGeom>
        </p:spPr>
        <p:txBody>
          <a:bodyPr anchor="t" rtlCol="false" tIns="0" lIns="0" bIns="0" rIns="0">
            <a:spAutoFit/>
          </a:bodyPr>
          <a:lstStyle/>
          <a:p>
            <a:pPr algn="l">
              <a:lnSpc>
                <a:spcPts val="14400"/>
              </a:lnSpc>
            </a:pPr>
            <a:r>
              <a:rPr lang="en-US" b="true" sz="12000">
                <a:solidFill>
                  <a:srgbClr val="5757E8"/>
                </a:solidFill>
                <a:latin typeface="Prompt Bold"/>
                <a:ea typeface="Prompt Bold"/>
                <a:cs typeface="Prompt Bold"/>
                <a:sym typeface="Prompt Bold"/>
              </a:rPr>
              <a:t>Future Improvement</a:t>
            </a:r>
          </a:p>
        </p:txBody>
      </p:sp>
      <p:sp>
        <p:nvSpPr>
          <p:cNvPr name="TextBox 5" id="5"/>
          <p:cNvSpPr txBox="true"/>
          <p:nvPr/>
        </p:nvSpPr>
        <p:spPr>
          <a:xfrm rot="0">
            <a:off x="9235425" y="3705325"/>
            <a:ext cx="2560350" cy="1838325"/>
          </a:xfrm>
          <a:prstGeom prst="rect">
            <a:avLst/>
          </a:prstGeom>
        </p:spPr>
        <p:txBody>
          <a:bodyPr anchor="t" rtlCol="false" tIns="0" lIns="0" bIns="0" rIns="0">
            <a:spAutoFit/>
          </a:bodyPr>
          <a:lstStyle/>
          <a:p>
            <a:pPr algn="ctr">
              <a:lnSpc>
                <a:spcPts val="14400"/>
              </a:lnSpc>
            </a:pPr>
            <a:r>
              <a:rPr lang="en-US" b="true" sz="12000">
                <a:solidFill>
                  <a:srgbClr val="434343"/>
                </a:solidFill>
                <a:latin typeface="Prompt Bold"/>
                <a:ea typeface="Prompt Bold"/>
                <a:cs typeface="Prompt Bold"/>
                <a:sym typeface="Prompt Bold"/>
              </a:rPr>
              <a:t>06</a:t>
            </a:r>
          </a:p>
        </p:txBody>
      </p:sp>
      <p:sp>
        <p:nvSpPr>
          <p:cNvPr name="Freeform 6" id="6"/>
          <p:cNvSpPr/>
          <p:nvPr/>
        </p:nvSpPr>
        <p:spPr>
          <a:xfrm flipH="false" flipV="false" rot="0">
            <a:off x="4107154" y="3596638"/>
            <a:ext cx="3103180" cy="3098176"/>
          </a:xfrm>
          <a:custGeom>
            <a:avLst/>
            <a:gdLst/>
            <a:ahLst/>
            <a:cxnLst/>
            <a:rect r="r" b="b" t="t" l="l"/>
            <a:pathLst>
              <a:path h="3098176" w="3103180">
                <a:moveTo>
                  <a:pt x="0" y="0"/>
                </a:moveTo>
                <a:lnTo>
                  <a:pt x="3103180" y="0"/>
                </a:lnTo>
                <a:lnTo>
                  <a:pt x="3103180" y="3098176"/>
                </a:lnTo>
                <a:lnTo>
                  <a:pt x="0" y="3098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04274" y="493420"/>
            <a:ext cx="3103256" cy="3098176"/>
          </a:xfrm>
          <a:custGeom>
            <a:avLst/>
            <a:gdLst/>
            <a:ahLst/>
            <a:cxnLst/>
            <a:rect r="r" b="b" t="t" l="l"/>
            <a:pathLst>
              <a:path h="3098176" w="3103256">
                <a:moveTo>
                  <a:pt x="0" y="0"/>
                </a:moveTo>
                <a:lnTo>
                  <a:pt x="3103256" y="0"/>
                </a:lnTo>
                <a:lnTo>
                  <a:pt x="3103256" y="3098176"/>
                </a:lnTo>
                <a:lnTo>
                  <a:pt x="0" y="30981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107772" y="496048"/>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04492" y="3591750"/>
            <a:ext cx="3103230" cy="3102946"/>
          </a:xfrm>
          <a:custGeom>
            <a:avLst/>
            <a:gdLst/>
            <a:ahLst/>
            <a:cxnLst/>
            <a:rect r="r" b="b" t="t" l="l"/>
            <a:pathLst>
              <a:path h="3102946" w="3103230">
                <a:moveTo>
                  <a:pt x="0" y="0"/>
                </a:moveTo>
                <a:lnTo>
                  <a:pt x="3103230" y="0"/>
                </a:lnTo>
                <a:lnTo>
                  <a:pt x="3103230" y="3102946"/>
                </a:lnTo>
                <a:lnTo>
                  <a:pt x="0" y="31029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04620" y="6694652"/>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4107240" y="6694656"/>
            <a:ext cx="3103230" cy="3102774"/>
          </a:xfrm>
          <a:custGeom>
            <a:avLst/>
            <a:gdLst/>
            <a:ahLst/>
            <a:cxnLst/>
            <a:rect r="r" b="b" t="t" l="l"/>
            <a:pathLst>
              <a:path h="3102774" w="3103230">
                <a:moveTo>
                  <a:pt x="0" y="0"/>
                </a:moveTo>
                <a:lnTo>
                  <a:pt x="3103230" y="0"/>
                </a:lnTo>
                <a:lnTo>
                  <a:pt x="3103230" y="3102774"/>
                </a:lnTo>
                <a:lnTo>
                  <a:pt x="0" y="31027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Freeform 4" id="4"/>
          <p:cNvSpPr/>
          <p:nvPr/>
        </p:nvSpPr>
        <p:spPr>
          <a:xfrm flipH="false" flipV="false" rot="0">
            <a:off x="992891" y="8765041"/>
            <a:ext cx="1823770" cy="1029488"/>
          </a:xfrm>
          <a:custGeom>
            <a:avLst/>
            <a:gdLst/>
            <a:ahLst/>
            <a:cxnLst/>
            <a:rect r="r" b="b" t="t" l="l"/>
            <a:pathLst>
              <a:path h="1029488" w="1823770">
                <a:moveTo>
                  <a:pt x="0" y="0"/>
                </a:moveTo>
                <a:lnTo>
                  <a:pt x="1823770" y="0"/>
                </a:lnTo>
                <a:lnTo>
                  <a:pt x="1823770" y="1029488"/>
                </a:lnTo>
                <a:lnTo>
                  <a:pt x="0" y="10294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5400000">
            <a:off x="16645500" y="497800"/>
            <a:ext cx="629300" cy="629200"/>
            <a:chOff x="0" y="0"/>
            <a:chExt cx="839067" cy="838933"/>
          </a:xfrm>
        </p:grpSpPr>
        <p:sp>
          <p:nvSpPr>
            <p:cNvPr name="Freeform 6" id="6"/>
            <p:cNvSpPr/>
            <p:nvPr/>
          </p:nvSpPr>
          <p:spPr>
            <a:xfrm flipH="false" flipV="false" rot="0">
              <a:off x="127" y="0"/>
              <a:ext cx="838962" cy="838962"/>
            </a:xfrm>
            <a:custGeom>
              <a:avLst/>
              <a:gdLst/>
              <a:ahLst/>
              <a:cxnLst/>
              <a:rect r="r" b="b" t="t" l="l"/>
              <a:pathLst>
                <a:path h="838962" w="838962">
                  <a:moveTo>
                    <a:pt x="0" y="0"/>
                  </a:moveTo>
                  <a:lnTo>
                    <a:pt x="0" y="334645"/>
                  </a:lnTo>
                  <a:cubicBezTo>
                    <a:pt x="0" y="613156"/>
                    <a:pt x="225679" y="838962"/>
                    <a:pt x="504317" y="838962"/>
                  </a:cubicBezTo>
                  <a:lnTo>
                    <a:pt x="838962" y="838962"/>
                  </a:lnTo>
                  <a:lnTo>
                    <a:pt x="838962" y="504317"/>
                  </a:lnTo>
                  <a:cubicBezTo>
                    <a:pt x="838962" y="225806"/>
                    <a:pt x="613156" y="0"/>
                    <a:pt x="334645" y="0"/>
                  </a:cubicBezTo>
                  <a:close/>
                </a:path>
              </a:pathLst>
            </a:custGeom>
            <a:solidFill>
              <a:srgbClr val="EFE9CD"/>
            </a:solidFill>
          </p:spPr>
        </p:sp>
      </p:grpSp>
      <p:grpSp>
        <p:nvGrpSpPr>
          <p:cNvPr name="Group 7" id="7"/>
          <p:cNvGrpSpPr/>
          <p:nvPr/>
        </p:nvGrpSpPr>
        <p:grpSpPr>
          <a:xfrm rot="5400000">
            <a:off x="16016276" y="497726"/>
            <a:ext cx="629300" cy="629350"/>
            <a:chOff x="0" y="0"/>
            <a:chExt cx="839067" cy="839133"/>
          </a:xfrm>
        </p:grpSpPr>
        <p:sp>
          <p:nvSpPr>
            <p:cNvPr name="Freeform 8" id="8"/>
            <p:cNvSpPr/>
            <p:nvPr/>
          </p:nvSpPr>
          <p:spPr>
            <a:xfrm flipH="false" flipV="false" rot="0">
              <a:off x="127" y="127"/>
              <a:ext cx="838962" cy="838962"/>
            </a:xfrm>
            <a:custGeom>
              <a:avLst/>
              <a:gdLst/>
              <a:ahLst/>
              <a:cxnLst/>
              <a:rect r="r" b="b" t="t" l="l"/>
              <a:pathLst>
                <a:path h="838962" w="838962">
                  <a:moveTo>
                    <a:pt x="504190" y="0"/>
                  </a:moveTo>
                  <a:cubicBezTo>
                    <a:pt x="225679" y="0"/>
                    <a:pt x="0" y="225679"/>
                    <a:pt x="0" y="504190"/>
                  </a:cubicBezTo>
                  <a:lnTo>
                    <a:pt x="0" y="838962"/>
                  </a:lnTo>
                  <a:lnTo>
                    <a:pt x="334645" y="838962"/>
                  </a:lnTo>
                  <a:cubicBezTo>
                    <a:pt x="613156" y="838962"/>
                    <a:pt x="838962" y="613156"/>
                    <a:pt x="838962" y="334645"/>
                  </a:cubicBezTo>
                  <a:lnTo>
                    <a:pt x="838962" y="0"/>
                  </a:lnTo>
                  <a:close/>
                </a:path>
              </a:pathLst>
            </a:custGeom>
            <a:solidFill>
              <a:srgbClr val="85A9F0"/>
            </a:solidFill>
          </p:spPr>
        </p:sp>
      </p:grpSp>
      <p:grpSp>
        <p:nvGrpSpPr>
          <p:cNvPr name="Group 9" id="9"/>
          <p:cNvGrpSpPr/>
          <p:nvPr/>
        </p:nvGrpSpPr>
        <p:grpSpPr>
          <a:xfrm rot="5400000">
            <a:off x="15387000" y="497800"/>
            <a:ext cx="629300" cy="629200"/>
            <a:chOff x="0" y="0"/>
            <a:chExt cx="839067" cy="838933"/>
          </a:xfrm>
        </p:grpSpPr>
        <p:sp>
          <p:nvSpPr>
            <p:cNvPr name="Freeform 10" id="10"/>
            <p:cNvSpPr/>
            <p:nvPr/>
          </p:nvSpPr>
          <p:spPr>
            <a:xfrm flipH="false" flipV="false" rot="0">
              <a:off x="0" y="0"/>
              <a:ext cx="838962" cy="838962"/>
            </a:xfrm>
            <a:custGeom>
              <a:avLst/>
              <a:gdLst/>
              <a:ahLst/>
              <a:cxnLst/>
              <a:rect r="r" b="b" t="t" l="l"/>
              <a:pathLst>
                <a:path h="838962" w="838962">
                  <a:moveTo>
                    <a:pt x="838962" y="0"/>
                  </a:moveTo>
                  <a:lnTo>
                    <a:pt x="838962" y="334645"/>
                  </a:lnTo>
                  <a:cubicBezTo>
                    <a:pt x="838962" y="613156"/>
                    <a:pt x="613283" y="838962"/>
                    <a:pt x="334645" y="838962"/>
                  </a:cubicBezTo>
                  <a:lnTo>
                    <a:pt x="0" y="838962"/>
                  </a:lnTo>
                  <a:lnTo>
                    <a:pt x="0" y="504317"/>
                  </a:lnTo>
                  <a:cubicBezTo>
                    <a:pt x="0" y="225806"/>
                    <a:pt x="225806" y="0"/>
                    <a:pt x="504317" y="0"/>
                  </a:cubicBezTo>
                  <a:close/>
                </a:path>
              </a:pathLst>
            </a:custGeom>
            <a:solidFill>
              <a:srgbClr val="EFE9CD"/>
            </a:solidFill>
          </p:spPr>
        </p:sp>
      </p:grpSp>
      <p:grpSp>
        <p:nvGrpSpPr>
          <p:cNvPr name="Group 11" id="11"/>
          <p:cNvGrpSpPr/>
          <p:nvPr/>
        </p:nvGrpSpPr>
        <p:grpSpPr>
          <a:xfrm rot="5400000">
            <a:off x="14757726" y="497726"/>
            <a:ext cx="629300" cy="629350"/>
            <a:chOff x="0" y="0"/>
            <a:chExt cx="839067" cy="839133"/>
          </a:xfrm>
        </p:grpSpPr>
        <p:sp>
          <p:nvSpPr>
            <p:cNvPr name="Freeform 12" id="12"/>
            <p:cNvSpPr/>
            <p:nvPr/>
          </p:nvSpPr>
          <p:spPr>
            <a:xfrm flipH="false" flipV="false" rot="0">
              <a:off x="0" y="127"/>
              <a:ext cx="839089" cy="838962"/>
            </a:xfrm>
            <a:custGeom>
              <a:avLst/>
              <a:gdLst/>
              <a:ahLst/>
              <a:cxnLst/>
              <a:rect r="r" b="b" t="t" l="l"/>
              <a:pathLst>
                <a:path h="838962" w="839089">
                  <a:moveTo>
                    <a:pt x="334772" y="0"/>
                  </a:moveTo>
                  <a:cubicBezTo>
                    <a:pt x="613283" y="0"/>
                    <a:pt x="839089" y="225806"/>
                    <a:pt x="839089" y="504317"/>
                  </a:cubicBezTo>
                  <a:lnTo>
                    <a:pt x="839089" y="838962"/>
                  </a:lnTo>
                  <a:lnTo>
                    <a:pt x="504317" y="838962"/>
                  </a:lnTo>
                  <a:cubicBezTo>
                    <a:pt x="225806" y="838962"/>
                    <a:pt x="0" y="613156"/>
                    <a:pt x="0" y="334645"/>
                  </a:cubicBezTo>
                  <a:lnTo>
                    <a:pt x="0" y="0"/>
                  </a:lnTo>
                  <a:close/>
                </a:path>
              </a:pathLst>
            </a:custGeom>
            <a:solidFill>
              <a:srgbClr val="85A9F0"/>
            </a:solidFill>
          </p:spPr>
        </p:sp>
      </p:grpSp>
      <p:sp>
        <p:nvSpPr>
          <p:cNvPr name="TextBox 13" id="13"/>
          <p:cNvSpPr txBox="true"/>
          <p:nvPr/>
        </p:nvSpPr>
        <p:spPr>
          <a:xfrm rot="0">
            <a:off x="3149027" y="3746650"/>
            <a:ext cx="5751150" cy="1095375"/>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434343"/>
                </a:solidFill>
                <a:latin typeface="Arimo"/>
                <a:ea typeface="Arimo"/>
                <a:cs typeface="Arimo"/>
                <a:sym typeface="Arimo"/>
              </a:rPr>
              <a:t>External API</a:t>
            </a:r>
          </a:p>
          <a:p>
            <a:pPr algn="l" marL="518160" indent="-259080" lvl="1">
              <a:lnSpc>
                <a:spcPts val="2879"/>
              </a:lnSpc>
              <a:buFont typeface="Arial"/>
              <a:buChar char="•"/>
            </a:pPr>
            <a:r>
              <a:rPr lang="en-US" sz="2400">
                <a:solidFill>
                  <a:srgbClr val="434343"/>
                </a:solidFill>
                <a:latin typeface="Arimo"/>
                <a:ea typeface="Arimo"/>
                <a:cs typeface="Arimo"/>
                <a:sym typeface="Arimo"/>
              </a:rPr>
              <a:t>Mistral AI OCR</a:t>
            </a:r>
          </a:p>
          <a:p>
            <a:pPr algn="l" marL="518160" indent="-259080" lvl="1">
              <a:lnSpc>
                <a:spcPts val="2879"/>
              </a:lnSpc>
              <a:buFont typeface="Arial"/>
              <a:buChar char="•"/>
            </a:pPr>
            <a:r>
              <a:rPr lang="en-US" sz="2400">
                <a:solidFill>
                  <a:srgbClr val="434343"/>
                </a:solidFill>
                <a:latin typeface="Arimo"/>
                <a:ea typeface="Arimo"/>
                <a:cs typeface="Arimo"/>
                <a:sym typeface="Arimo"/>
              </a:rPr>
              <a:t>Robin’s project</a:t>
            </a:r>
          </a:p>
        </p:txBody>
      </p:sp>
      <p:sp>
        <p:nvSpPr>
          <p:cNvPr name="TextBox 14" id="14"/>
          <p:cNvSpPr txBox="true"/>
          <p:nvPr/>
        </p:nvSpPr>
        <p:spPr>
          <a:xfrm rot="0">
            <a:off x="10604829" y="3746650"/>
            <a:ext cx="5751150" cy="733425"/>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434343"/>
                </a:solidFill>
                <a:latin typeface="Arimo"/>
                <a:ea typeface="Arimo"/>
                <a:cs typeface="Arimo"/>
                <a:sym typeface="Arimo"/>
              </a:rPr>
              <a:t>Add the possibility to change the constrast of the document.</a:t>
            </a:r>
          </a:p>
        </p:txBody>
      </p:sp>
      <p:sp>
        <p:nvSpPr>
          <p:cNvPr name="TextBox 15" id="15"/>
          <p:cNvSpPr txBox="true"/>
          <p:nvPr/>
        </p:nvSpPr>
        <p:spPr>
          <a:xfrm rot="0">
            <a:off x="3149027" y="6945766"/>
            <a:ext cx="5751150" cy="733425"/>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434343"/>
                </a:solidFill>
                <a:latin typeface="Arimo"/>
                <a:ea typeface="Arimo"/>
                <a:cs typeface="Arimo"/>
                <a:sym typeface="Arimo"/>
              </a:rPr>
              <a:t>Re-style the PDF so the user can read it without any screen-reader</a:t>
            </a:r>
          </a:p>
        </p:txBody>
      </p:sp>
      <p:sp>
        <p:nvSpPr>
          <p:cNvPr name="TextBox 16" id="16"/>
          <p:cNvSpPr txBox="true"/>
          <p:nvPr/>
        </p:nvSpPr>
        <p:spPr>
          <a:xfrm rot="0">
            <a:off x="10604829" y="6860500"/>
            <a:ext cx="5751150" cy="1457325"/>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434343"/>
                </a:solidFill>
                <a:latin typeface="Arimo"/>
                <a:ea typeface="Arimo"/>
                <a:cs typeface="Arimo"/>
                <a:sym typeface="Arimo"/>
              </a:rPr>
              <a:t>Send the product to the association so they can test it.</a:t>
            </a:r>
          </a:p>
          <a:p>
            <a:pPr algn="l" marL="518160" indent="-259080" lvl="1">
              <a:lnSpc>
                <a:spcPts val="2879"/>
              </a:lnSpc>
              <a:buFont typeface="Arial"/>
              <a:buChar char="•"/>
            </a:pPr>
            <a:r>
              <a:rPr lang="en-US" sz="2400">
                <a:solidFill>
                  <a:srgbClr val="434343"/>
                </a:solidFill>
                <a:latin typeface="Arimo"/>
                <a:ea typeface="Arimo"/>
                <a:cs typeface="Arimo"/>
                <a:sym typeface="Arimo"/>
              </a:rPr>
              <a:t>Contact possible users so they could test the product.</a:t>
            </a:r>
          </a:p>
        </p:txBody>
      </p:sp>
      <p:sp>
        <p:nvSpPr>
          <p:cNvPr name="TextBox 17" id="17"/>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434343"/>
                </a:solidFill>
                <a:latin typeface="Prompt Bold"/>
                <a:ea typeface="Prompt Bold"/>
                <a:cs typeface="Prompt Bold"/>
                <a:sym typeface="Prompt Bold"/>
              </a:rPr>
              <a:t>Future Improvement</a:t>
            </a:r>
          </a:p>
        </p:txBody>
      </p:sp>
      <p:sp>
        <p:nvSpPr>
          <p:cNvPr name="TextBox 18" id="18"/>
          <p:cNvSpPr txBox="true"/>
          <p:nvPr/>
        </p:nvSpPr>
        <p:spPr>
          <a:xfrm rot="0">
            <a:off x="3149025" y="2963725"/>
            <a:ext cx="57511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Change OCR</a:t>
            </a:r>
          </a:p>
        </p:txBody>
      </p:sp>
      <p:sp>
        <p:nvSpPr>
          <p:cNvPr name="TextBox 19" id="19"/>
          <p:cNvSpPr txBox="true"/>
          <p:nvPr/>
        </p:nvSpPr>
        <p:spPr>
          <a:xfrm rot="0">
            <a:off x="3149025" y="6077575"/>
            <a:ext cx="57511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Styling</a:t>
            </a:r>
          </a:p>
        </p:txBody>
      </p:sp>
      <p:sp>
        <p:nvSpPr>
          <p:cNvPr name="TextBox 20" id="20"/>
          <p:cNvSpPr txBox="true"/>
          <p:nvPr/>
        </p:nvSpPr>
        <p:spPr>
          <a:xfrm rot="0">
            <a:off x="10604825" y="2963725"/>
            <a:ext cx="57511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Contrast</a:t>
            </a:r>
          </a:p>
        </p:txBody>
      </p:sp>
      <p:sp>
        <p:nvSpPr>
          <p:cNvPr name="TextBox 21" id="21"/>
          <p:cNvSpPr txBox="true"/>
          <p:nvPr/>
        </p:nvSpPr>
        <p:spPr>
          <a:xfrm rot="0">
            <a:off x="10604825" y="6077575"/>
            <a:ext cx="57511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Real User Testing</a:t>
            </a:r>
          </a:p>
        </p:txBody>
      </p:sp>
      <p:grpSp>
        <p:nvGrpSpPr>
          <p:cNvPr name="Group 22" id="22"/>
          <p:cNvGrpSpPr/>
          <p:nvPr/>
        </p:nvGrpSpPr>
        <p:grpSpPr>
          <a:xfrm rot="0">
            <a:off x="1850376" y="2609950"/>
            <a:ext cx="1054800" cy="1054800"/>
            <a:chOff x="0" y="0"/>
            <a:chExt cx="1406400" cy="1406400"/>
          </a:xfrm>
        </p:grpSpPr>
        <p:sp>
          <p:nvSpPr>
            <p:cNvPr name="Freeform 23" id="23"/>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grpSp>
        <p:nvGrpSpPr>
          <p:cNvPr name="Group 24" id="24"/>
          <p:cNvGrpSpPr/>
          <p:nvPr/>
        </p:nvGrpSpPr>
        <p:grpSpPr>
          <a:xfrm rot="0">
            <a:off x="9306176" y="2609950"/>
            <a:ext cx="1054800" cy="1054800"/>
            <a:chOff x="0" y="0"/>
            <a:chExt cx="1406400" cy="1406400"/>
          </a:xfrm>
        </p:grpSpPr>
        <p:sp>
          <p:nvSpPr>
            <p:cNvPr name="Freeform 25" id="25"/>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DBB3B4"/>
            </a:solidFill>
          </p:spPr>
        </p:sp>
      </p:grpSp>
      <p:grpSp>
        <p:nvGrpSpPr>
          <p:cNvPr name="Group 26" id="26"/>
          <p:cNvGrpSpPr/>
          <p:nvPr/>
        </p:nvGrpSpPr>
        <p:grpSpPr>
          <a:xfrm rot="0">
            <a:off x="1840576" y="5723800"/>
            <a:ext cx="1054800" cy="1054800"/>
            <a:chOff x="0" y="0"/>
            <a:chExt cx="1406400" cy="1406400"/>
          </a:xfrm>
        </p:grpSpPr>
        <p:sp>
          <p:nvSpPr>
            <p:cNvPr name="Freeform 27" id="27"/>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DBB3B4"/>
            </a:solidFill>
          </p:spPr>
        </p:sp>
      </p:grpSp>
      <p:grpSp>
        <p:nvGrpSpPr>
          <p:cNvPr name="Group 28" id="28"/>
          <p:cNvGrpSpPr/>
          <p:nvPr/>
        </p:nvGrpSpPr>
        <p:grpSpPr>
          <a:xfrm rot="0">
            <a:off x="9296376" y="5723800"/>
            <a:ext cx="1054800" cy="1054800"/>
            <a:chOff x="0" y="0"/>
            <a:chExt cx="1406400" cy="1406400"/>
          </a:xfrm>
        </p:grpSpPr>
        <p:sp>
          <p:nvSpPr>
            <p:cNvPr name="Freeform 29" id="29"/>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sp>
        <p:nvSpPr>
          <p:cNvPr name="Freeform 30" id="30"/>
          <p:cNvSpPr/>
          <p:nvPr/>
        </p:nvSpPr>
        <p:spPr>
          <a:xfrm flipH="false" flipV="false" rot="0">
            <a:off x="2013828" y="5897052"/>
            <a:ext cx="580154" cy="708272"/>
          </a:xfrm>
          <a:custGeom>
            <a:avLst/>
            <a:gdLst/>
            <a:ahLst/>
            <a:cxnLst/>
            <a:rect r="r" b="b" t="t" l="l"/>
            <a:pathLst>
              <a:path h="708272" w="580154">
                <a:moveTo>
                  <a:pt x="0" y="0"/>
                </a:moveTo>
                <a:lnTo>
                  <a:pt x="580154" y="0"/>
                </a:lnTo>
                <a:lnTo>
                  <a:pt x="580154" y="708272"/>
                </a:lnTo>
                <a:lnTo>
                  <a:pt x="0" y="7082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1" id="31"/>
          <p:cNvSpPr/>
          <p:nvPr/>
        </p:nvSpPr>
        <p:spPr>
          <a:xfrm flipH="false" flipV="false" rot="0">
            <a:off x="2013864" y="2784170"/>
            <a:ext cx="708272" cy="706360"/>
          </a:xfrm>
          <a:custGeom>
            <a:avLst/>
            <a:gdLst/>
            <a:ahLst/>
            <a:cxnLst/>
            <a:rect r="r" b="b" t="t" l="l"/>
            <a:pathLst>
              <a:path h="706360" w="708272">
                <a:moveTo>
                  <a:pt x="0" y="0"/>
                </a:moveTo>
                <a:lnTo>
                  <a:pt x="708272" y="0"/>
                </a:lnTo>
                <a:lnTo>
                  <a:pt x="708272" y="706360"/>
                </a:lnTo>
                <a:lnTo>
                  <a:pt x="0" y="7063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2" id="32"/>
          <p:cNvSpPr/>
          <p:nvPr/>
        </p:nvSpPr>
        <p:spPr>
          <a:xfrm flipH="false" flipV="false" rot="0">
            <a:off x="9479462" y="5897068"/>
            <a:ext cx="708272" cy="708272"/>
          </a:xfrm>
          <a:custGeom>
            <a:avLst/>
            <a:gdLst/>
            <a:ahLst/>
            <a:cxnLst/>
            <a:rect r="r" b="b" t="t" l="l"/>
            <a:pathLst>
              <a:path h="708272" w="708272">
                <a:moveTo>
                  <a:pt x="0" y="0"/>
                </a:moveTo>
                <a:lnTo>
                  <a:pt x="708272" y="0"/>
                </a:lnTo>
                <a:lnTo>
                  <a:pt x="708272" y="708272"/>
                </a:lnTo>
                <a:lnTo>
                  <a:pt x="0" y="7082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3" id="33"/>
          <p:cNvSpPr/>
          <p:nvPr/>
        </p:nvSpPr>
        <p:spPr>
          <a:xfrm flipH="false" flipV="false" rot="0">
            <a:off x="9476662" y="2804888"/>
            <a:ext cx="713892" cy="664928"/>
          </a:xfrm>
          <a:custGeom>
            <a:avLst/>
            <a:gdLst/>
            <a:ahLst/>
            <a:cxnLst/>
            <a:rect r="r" b="b" t="t" l="l"/>
            <a:pathLst>
              <a:path h="664928" w="713892">
                <a:moveTo>
                  <a:pt x="0" y="0"/>
                </a:moveTo>
                <a:lnTo>
                  <a:pt x="713892" y="0"/>
                </a:lnTo>
                <a:lnTo>
                  <a:pt x="713892" y="664928"/>
                </a:lnTo>
                <a:lnTo>
                  <a:pt x="0" y="66492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TextBox 4" id="4"/>
          <p:cNvSpPr txBox="true"/>
          <p:nvPr/>
        </p:nvSpPr>
        <p:spPr>
          <a:xfrm rot="0">
            <a:off x="7614384" y="6407718"/>
            <a:ext cx="8362782" cy="1838325"/>
          </a:xfrm>
          <a:prstGeom prst="rect">
            <a:avLst/>
          </a:prstGeom>
        </p:spPr>
        <p:txBody>
          <a:bodyPr anchor="t" rtlCol="false" tIns="0" lIns="0" bIns="0" rIns="0">
            <a:spAutoFit/>
          </a:bodyPr>
          <a:lstStyle/>
          <a:p>
            <a:pPr algn="l">
              <a:lnSpc>
                <a:spcPts val="14400"/>
              </a:lnSpc>
            </a:pPr>
            <a:r>
              <a:rPr lang="en-US" b="true" sz="12000">
                <a:solidFill>
                  <a:srgbClr val="5757E8"/>
                </a:solidFill>
                <a:latin typeface="Prompt Bold"/>
                <a:ea typeface="Prompt Bold"/>
                <a:cs typeface="Prompt Bold"/>
                <a:sym typeface="Prompt Bold"/>
              </a:rPr>
              <a:t>Conclusion</a:t>
            </a:r>
          </a:p>
        </p:txBody>
      </p:sp>
      <p:sp>
        <p:nvSpPr>
          <p:cNvPr name="TextBox 5" id="5"/>
          <p:cNvSpPr txBox="true"/>
          <p:nvPr/>
        </p:nvSpPr>
        <p:spPr>
          <a:xfrm rot="0">
            <a:off x="9235425" y="3705325"/>
            <a:ext cx="2560350" cy="1838325"/>
          </a:xfrm>
          <a:prstGeom prst="rect">
            <a:avLst/>
          </a:prstGeom>
        </p:spPr>
        <p:txBody>
          <a:bodyPr anchor="t" rtlCol="false" tIns="0" lIns="0" bIns="0" rIns="0">
            <a:spAutoFit/>
          </a:bodyPr>
          <a:lstStyle/>
          <a:p>
            <a:pPr algn="ctr">
              <a:lnSpc>
                <a:spcPts val="14400"/>
              </a:lnSpc>
            </a:pPr>
            <a:r>
              <a:rPr lang="en-US" b="true" sz="12000">
                <a:solidFill>
                  <a:srgbClr val="434343"/>
                </a:solidFill>
                <a:latin typeface="Prompt Bold"/>
                <a:ea typeface="Prompt Bold"/>
                <a:cs typeface="Prompt Bold"/>
                <a:sym typeface="Prompt Bold"/>
              </a:rPr>
              <a:t>08</a:t>
            </a:r>
          </a:p>
        </p:txBody>
      </p:sp>
      <p:sp>
        <p:nvSpPr>
          <p:cNvPr name="Freeform 6" id="6"/>
          <p:cNvSpPr/>
          <p:nvPr/>
        </p:nvSpPr>
        <p:spPr>
          <a:xfrm flipH="false" flipV="false" rot="0">
            <a:off x="4107154" y="3596638"/>
            <a:ext cx="3103180" cy="3098176"/>
          </a:xfrm>
          <a:custGeom>
            <a:avLst/>
            <a:gdLst/>
            <a:ahLst/>
            <a:cxnLst/>
            <a:rect r="r" b="b" t="t" l="l"/>
            <a:pathLst>
              <a:path h="3098176" w="3103180">
                <a:moveTo>
                  <a:pt x="0" y="0"/>
                </a:moveTo>
                <a:lnTo>
                  <a:pt x="3103180" y="0"/>
                </a:lnTo>
                <a:lnTo>
                  <a:pt x="3103180" y="3098176"/>
                </a:lnTo>
                <a:lnTo>
                  <a:pt x="0" y="3098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04274" y="493420"/>
            <a:ext cx="3103256" cy="3098176"/>
          </a:xfrm>
          <a:custGeom>
            <a:avLst/>
            <a:gdLst/>
            <a:ahLst/>
            <a:cxnLst/>
            <a:rect r="r" b="b" t="t" l="l"/>
            <a:pathLst>
              <a:path h="3098176" w="3103256">
                <a:moveTo>
                  <a:pt x="0" y="0"/>
                </a:moveTo>
                <a:lnTo>
                  <a:pt x="3103256" y="0"/>
                </a:lnTo>
                <a:lnTo>
                  <a:pt x="3103256" y="3098176"/>
                </a:lnTo>
                <a:lnTo>
                  <a:pt x="0" y="30981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107772" y="496048"/>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04492" y="3591750"/>
            <a:ext cx="3103230" cy="3102946"/>
          </a:xfrm>
          <a:custGeom>
            <a:avLst/>
            <a:gdLst/>
            <a:ahLst/>
            <a:cxnLst/>
            <a:rect r="r" b="b" t="t" l="l"/>
            <a:pathLst>
              <a:path h="3102946" w="3103230">
                <a:moveTo>
                  <a:pt x="0" y="0"/>
                </a:moveTo>
                <a:lnTo>
                  <a:pt x="3103230" y="0"/>
                </a:lnTo>
                <a:lnTo>
                  <a:pt x="3103230" y="3102946"/>
                </a:lnTo>
                <a:lnTo>
                  <a:pt x="0" y="31029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04620" y="6694652"/>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4107240" y="6694656"/>
            <a:ext cx="3103230" cy="3102774"/>
          </a:xfrm>
          <a:custGeom>
            <a:avLst/>
            <a:gdLst/>
            <a:ahLst/>
            <a:cxnLst/>
            <a:rect r="r" b="b" t="t" l="l"/>
            <a:pathLst>
              <a:path h="3102774" w="3103230">
                <a:moveTo>
                  <a:pt x="0" y="0"/>
                </a:moveTo>
                <a:lnTo>
                  <a:pt x="3103230" y="0"/>
                </a:lnTo>
                <a:lnTo>
                  <a:pt x="3103230" y="3102774"/>
                </a:lnTo>
                <a:lnTo>
                  <a:pt x="0" y="31027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TextBox 4" id="4"/>
          <p:cNvSpPr txBox="true"/>
          <p:nvPr/>
        </p:nvSpPr>
        <p:spPr>
          <a:xfrm rot="0">
            <a:off x="9235425" y="5534125"/>
            <a:ext cx="6454950" cy="3667125"/>
          </a:xfrm>
          <a:prstGeom prst="rect">
            <a:avLst/>
          </a:prstGeom>
        </p:spPr>
        <p:txBody>
          <a:bodyPr anchor="t" rtlCol="false" tIns="0" lIns="0" bIns="0" rIns="0">
            <a:spAutoFit/>
          </a:bodyPr>
          <a:lstStyle/>
          <a:p>
            <a:pPr algn="l">
              <a:lnSpc>
                <a:spcPts val="14400"/>
              </a:lnSpc>
            </a:pPr>
            <a:r>
              <a:rPr lang="en-US" b="true" sz="12000">
                <a:solidFill>
                  <a:srgbClr val="5757E8"/>
                </a:solidFill>
                <a:latin typeface="Prompt Bold"/>
                <a:ea typeface="Prompt Bold"/>
                <a:cs typeface="Prompt Bold"/>
                <a:sym typeface="Prompt Bold"/>
              </a:rPr>
              <a:t>Initial Ideas</a:t>
            </a:r>
          </a:p>
        </p:txBody>
      </p:sp>
      <p:sp>
        <p:nvSpPr>
          <p:cNvPr name="TextBox 5" id="5"/>
          <p:cNvSpPr txBox="true"/>
          <p:nvPr/>
        </p:nvSpPr>
        <p:spPr>
          <a:xfrm rot="0">
            <a:off x="9235425" y="3339550"/>
            <a:ext cx="2560350" cy="2569875"/>
          </a:xfrm>
          <a:prstGeom prst="rect">
            <a:avLst/>
          </a:prstGeom>
        </p:spPr>
        <p:txBody>
          <a:bodyPr anchor="t" rtlCol="false" tIns="0" lIns="0" bIns="0" rIns="0">
            <a:spAutoFit/>
          </a:bodyPr>
          <a:lstStyle/>
          <a:p>
            <a:pPr algn="ctr">
              <a:lnSpc>
                <a:spcPts val="14400"/>
              </a:lnSpc>
            </a:pPr>
            <a:r>
              <a:rPr lang="en-US" b="true" sz="12000">
                <a:solidFill>
                  <a:srgbClr val="434343"/>
                </a:solidFill>
                <a:latin typeface="Prompt Bold"/>
                <a:ea typeface="Prompt Bold"/>
                <a:cs typeface="Prompt Bold"/>
                <a:sym typeface="Prompt Bold"/>
              </a:rPr>
              <a:t>01</a:t>
            </a:r>
          </a:p>
        </p:txBody>
      </p:sp>
      <p:sp>
        <p:nvSpPr>
          <p:cNvPr name="Freeform 6" id="6"/>
          <p:cNvSpPr/>
          <p:nvPr/>
        </p:nvSpPr>
        <p:spPr>
          <a:xfrm flipH="false" flipV="false" rot="0">
            <a:off x="4107154" y="3596638"/>
            <a:ext cx="3103180" cy="3098176"/>
          </a:xfrm>
          <a:custGeom>
            <a:avLst/>
            <a:gdLst/>
            <a:ahLst/>
            <a:cxnLst/>
            <a:rect r="r" b="b" t="t" l="l"/>
            <a:pathLst>
              <a:path h="3098176" w="3103180">
                <a:moveTo>
                  <a:pt x="0" y="0"/>
                </a:moveTo>
                <a:lnTo>
                  <a:pt x="3103180" y="0"/>
                </a:lnTo>
                <a:lnTo>
                  <a:pt x="3103180" y="3098176"/>
                </a:lnTo>
                <a:lnTo>
                  <a:pt x="0" y="3098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04274" y="493420"/>
            <a:ext cx="3103256" cy="3098176"/>
          </a:xfrm>
          <a:custGeom>
            <a:avLst/>
            <a:gdLst/>
            <a:ahLst/>
            <a:cxnLst/>
            <a:rect r="r" b="b" t="t" l="l"/>
            <a:pathLst>
              <a:path h="3098176" w="3103256">
                <a:moveTo>
                  <a:pt x="0" y="0"/>
                </a:moveTo>
                <a:lnTo>
                  <a:pt x="3103256" y="0"/>
                </a:lnTo>
                <a:lnTo>
                  <a:pt x="3103256" y="3098176"/>
                </a:lnTo>
                <a:lnTo>
                  <a:pt x="0" y="30981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107772" y="496048"/>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04492" y="3591750"/>
            <a:ext cx="3103230" cy="3102946"/>
          </a:xfrm>
          <a:custGeom>
            <a:avLst/>
            <a:gdLst/>
            <a:ahLst/>
            <a:cxnLst/>
            <a:rect r="r" b="b" t="t" l="l"/>
            <a:pathLst>
              <a:path h="3102946" w="3103230">
                <a:moveTo>
                  <a:pt x="0" y="0"/>
                </a:moveTo>
                <a:lnTo>
                  <a:pt x="3103230" y="0"/>
                </a:lnTo>
                <a:lnTo>
                  <a:pt x="3103230" y="3102946"/>
                </a:lnTo>
                <a:lnTo>
                  <a:pt x="0" y="31029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04620" y="6694652"/>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4107240" y="6694656"/>
            <a:ext cx="3103230" cy="3102774"/>
          </a:xfrm>
          <a:custGeom>
            <a:avLst/>
            <a:gdLst/>
            <a:ahLst/>
            <a:cxnLst/>
            <a:rect r="r" b="b" t="t" l="l"/>
            <a:pathLst>
              <a:path h="3102774" w="3103230">
                <a:moveTo>
                  <a:pt x="0" y="0"/>
                </a:moveTo>
                <a:lnTo>
                  <a:pt x="3103230" y="0"/>
                </a:lnTo>
                <a:lnTo>
                  <a:pt x="3103230" y="3102774"/>
                </a:lnTo>
                <a:lnTo>
                  <a:pt x="0" y="31027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1650" y="447580"/>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grpSp>
        <p:nvGrpSpPr>
          <p:cNvPr name="Group 4" id="4"/>
          <p:cNvGrpSpPr/>
          <p:nvPr/>
        </p:nvGrpSpPr>
        <p:grpSpPr>
          <a:xfrm rot="0">
            <a:off x="1000348" y="9216984"/>
            <a:ext cx="1139134" cy="559846"/>
            <a:chOff x="0" y="0"/>
            <a:chExt cx="1518845" cy="746461"/>
          </a:xfrm>
        </p:grpSpPr>
        <p:sp>
          <p:nvSpPr>
            <p:cNvPr name="Freeform 5" id="5"/>
            <p:cNvSpPr/>
            <p:nvPr/>
          </p:nvSpPr>
          <p:spPr>
            <a:xfrm flipH="false" flipV="false" rot="0">
              <a:off x="0" y="508"/>
              <a:ext cx="1518793" cy="745490"/>
            </a:xfrm>
            <a:custGeom>
              <a:avLst/>
              <a:gdLst/>
              <a:ahLst/>
              <a:cxnLst/>
              <a:rect r="r" b="b" t="t" l="l"/>
              <a:pathLst>
                <a:path h="745490" w="1518793">
                  <a:moveTo>
                    <a:pt x="759841" y="0"/>
                  </a:moveTo>
                  <a:cubicBezTo>
                    <a:pt x="344170" y="0"/>
                    <a:pt x="7239" y="333248"/>
                    <a:pt x="0" y="745490"/>
                  </a:cubicBezTo>
                  <a:lnTo>
                    <a:pt x="1518793" y="745490"/>
                  </a:lnTo>
                  <a:cubicBezTo>
                    <a:pt x="1511554" y="333248"/>
                    <a:pt x="1174623" y="0"/>
                    <a:pt x="759841" y="0"/>
                  </a:cubicBezTo>
                  <a:close/>
                </a:path>
              </a:pathLst>
            </a:custGeom>
            <a:solidFill>
              <a:srgbClr val="EFE9CD"/>
            </a:solidFill>
          </p:spPr>
        </p:sp>
      </p:grpSp>
      <p:grpSp>
        <p:nvGrpSpPr>
          <p:cNvPr name="Group 6" id="6"/>
          <p:cNvGrpSpPr/>
          <p:nvPr/>
        </p:nvGrpSpPr>
        <p:grpSpPr>
          <a:xfrm rot="0">
            <a:off x="1732238" y="9216984"/>
            <a:ext cx="1139474" cy="559846"/>
            <a:chOff x="0" y="0"/>
            <a:chExt cx="1519299" cy="746461"/>
          </a:xfrm>
        </p:grpSpPr>
        <p:sp>
          <p:nvSpPr>
            <p:cNvPr name="Freeform 7" id="7"/>
            <p:cNvSpPr/>
            <p:nvPr/>
          </p:nvSpPr>
          <p:spPr>
            <a:xfrm flipH="false" flipV="false" rot="0">
              <a:off x="508" y="508"/>
              <a:ext cx="1518285" cy="745490"/>
            </a:xfrm>
            <a:custGeom>
              <a:avLst/>
              <a:gdLst/>
              <a:ahLst/>
              <a:cxnLst/>
              <a:rect r="r" b="b" t="t" l="l"/>
              <a:pathLst>
                <a:path h="745490" w="1518285">
                  <a:moveTo>
                    <a:pt x="758952" y="0"/>
                  </a:moveTo>
                  <a:cubicBezTo>
                    <a:pt x="343662" y="0"/>
                    <a:pt x="6731" y="333248"/>
                    <a:pt x="0" y="745490"/>
                  </a:cubicBezTo>
                  <a:lnTo>
                    <a:pt x="1518285" y="745490"/>
                  </a:lnTo>
                  <a:cubicBezTo>
                    <a:pt x="1511046" y="333248"/>
                    <a:pt x="1174623" y="0"/>
                    <a:pt x="758952" y="0"/>
                  </a:cubicBezTo>
                  <a:close/>
                </a:path>
              </a:pathLst>
            </a:custGeom>
            <a:solidFill>
              <a:srgbClr val="DBB3B4"/>
            </a:solidFill>
          </p:spPr>
        </p:sp>
      </p:grpSp>
      <p:grpSp>
        <p:nvGrpSpPr>
          <p:cNvPr name="Group 8" id="8"/>
          <p:cNvGrpSpPr/>
          <p:nvPr/>
        </p:nvGrpSpPr>
        <p:grpSpPr>
          <a:xfrm rot="0">
            <a:off x="2398680" y="9216984"/>
            <a:ext cx="1139474" cy="559846"/>
            <a:chOff x="0" y="0"/>
            <a:chExt cx="1519299" cy="746461"/>
          </a:xfrm>
        </p:grpSpPr>
        <p:sp>
          <p:nvSpPr>
            <p:cNvPr name="Freeform 9" id="9"/>
            <p:cNvSpPr/>
            <p:nvPr/>
          </p:nvSpPr>
          <p:spPr>
            <a:xfrm flipH="false" flipV="false" rot="0">
              <a:off x="508" y="508"/>
              <a:ext cx="1518285" cy="745490"/>
            </a:xfrm>
            <a:custGeom>
              <a:avLst/>
              <a:gdLst/>
              <a:ahLst/>
              <a:cxnLst/>
              <a:rect r="r" b="b" t="t" l="l"/>
              <a:pathLst>
                <a:path h="745490" w="1518285">
                  <a:moveTo>
                    <a:pt x="758952" y="0"/>
                  </a:moveTo>
                  <a:cubicBezTo>
                    <a:pt x="343662" y="0"/>
                    <a:pt x="7239" y="333248"/>
                    <a:pt x="0" y="745490"/>
                  </a:cubicBezTo>
                  <a:lnTo>
                    <a:pt x="1518285" y="745490"/>
                  </a:lnTo>
                  <a:cubicBezTo>
                    <a:pt x="1511554" y="333248"/>
                    <a:pt x="1174623" y="0"/>
                    <a:pt x="758952" y="0"/>
                  </a:cubicBezTo>
                  <a:close/>
                </a:path>
              </a:pathLst>
            </a:custGeom>
            <a:solidFill>
              <a:srgbClr val="EFE9CD"/>
            </a:solidFill>
          </p:spPr>
        </p:sp>
      </p:grpSp>
      <p:sp>
        <p:nvSpPr>
          <p:cNvPr name="TextBox 10" id="10"/>
          <p:cNvSpPr txBox="true"/>
          <p:nvPr/>
        </p:nvSpPr>
        <p:spPr>
          <a:xfrm rot="0">
            <a:off x="1531425" y="981475"/>
            <a:ext cx="10994550" cy="914400"/>
          </a:xfrm>
          <a:prstGeom prst="rect">
            <a:avLst/>
          </a:prstGeom>
        </p:spPr>
        <p:txBody>
          <a:bodyPr anchor="t" rtlCol="false" tIns="0" lIns="0" bIns="0" rIns="0">
            <a:spAutoFit/>
          </a:bodyPr>
          <a:lstStyle/>
          <a:p>
            <a:pPr algn="l">
              <a:lnSpc>
                <a:spcPts val="7200"/>
              </a:lnSpc>
            </a:pPr>
            <a:r>
              <a:rPr lang="en-US" b="true" sz="6000">
                <a:solidFill>
                  <a:srgbClr val="434343"/>
                </a:solidFill>
                <a:latin typeface="Prompt Bold"/>
                <a:ea typeface="Prompt Bold"/>
                <a:cs typeface="Prompt Bold"/>
                <a:sym typeface="Prompt Bold"/>
              </a:rPr>
              <a:t>Whad Did I Learned</a:t>
            </a:r>
          </a:p>
        </p:txBody>
      </p:sp>
      <p:grpSp>
        <p:nvGrpSpPr>
          <p:cNvPr name="Group 11" id="11"/>
          <p:cNvGrpSpPr/>
          <p:nvPr/>
        </p:nvGrpSpPr>
        <p:grpSpPr>
          <a:xfrm rot="0">
            <a:off x="16120850" y="1070000"/>
            <a:ext cx="736950" cy="736950"/>
            <a:chOff x="0" y="0"/>
            <a:chExt cx="982600" cy="982600"/>
          </a:xfrm>
        </p:grpSpPr>
        <p:sp>
          <p:nvSpPr>
            <p:cNvPr name="Freeform 12" id="12"/>
            <p:cNvSpPr/>
            <p:nvPr/>
          </p:nvSpPr>
          <p:spPr>
            <a:xfrm flipH="false" flipV="false" rot="0">
              <a:off x="127" y="0"/>
              <a:ext cx="982472" cy="982599"/>
            </a:xfrm>
            <a:custGeom>
              <a:avLst/>
              <a:gdLst/>
              <a:ahLst/>
              <a:cxnLst/>
              <a:rect r="r" b="b" t="t" l="l"/>
              <a:pathLst>
                <a:path h="982599" w="982472">
                  <a:moveTo>
                    <a:pt x="491236" y="0"/>
                  </a:moveTo>
                  <a:cubicBezTo>
                    <a:pt x="491236" y="0"/>
                    <a:pt x="491109" y="0"/>
                    <a:pt x="491109" y="0"/>
                  </a:cubicBezTo>
                  <a:cubicBezTo>
                    <a:pt x="219837" y="0"/>
                    <a:pt x="0" y="219964"/>
                    <a:pt x="0" y="491236"/>
                  </a:cubicBezTo>
                  <a:cubicBezTo>
                    <a:pt x="0" y="762508"/>
                    <a:pt x="219837" y="982599"/>
                    <a:pt x="491109" y="982599"/>
                  </a:cubicBezTo>
                  <a:cubicBezTo>
                    <a:pt x="762508" y="982599"/>
                    <a:pt x="982472" y="762635"/>
                    <a:pt x="982472" y="491236"/>
                  </a:cubicBezTo>
                  <a:cubicBezTo>
                    <a:pt x="982472" y="219837"/>
                    <a:pt x="762635" y="0"/>
                    <a:pt x="491236" y="0"/>
                  </a:cubicBezTo>
                  <a:close/>
                </a:path>
              </a:pathLst>
            </a:custGeom>
            <a:solidFill>
              <a:srgbClr val="DBB3B4"/>
            </a:solidFill>
          </p:spPr>
        </p:sp>
      </p:grpSp>
      <p:grpSp>
        <p:nvGrpSpPr>
          <p:cNvPr name="Group 13" id="13"/>
          <p:cNvGrpSpPr/>
          <p:nvPr/>
        </p:nvGrpSpPr>
        <p:grpSpPr>
          <a:xfrm rot="0">
            <a:off x="16120850" y="1564950"/>
            <a:ext cx="736950" cy="737000"/>
            <a:chOff x="0" y="0"/>
            <a:chExt cx="982600" cy="982667"/>
          </a:xfrm>
        </p:grpSpPr>
        <p:sp>
          <p:nvSpPr>
            <p:cNvPr name="Freeform 14" id="14"/>
            <p:cNvSpPr/>
            <p:nvPr/>
          </p:nvSpPr>
          <p:spPr>
            <a:xfrm flipH="false" flipV="false" rot="0">
              <a:off x="127" y="127"/>
              <a:ext cx="982472" cy="982472"/>
            </a:xfrm>
            <a:custGeom>
              <a:avLst/>
              <a:gdLst/>
              <a:ahLst/>
              <a:cxnLst/>
              <a:rect r="r" b="b" t="t" l="l"/>
              <a:pathLst>
                <a:path h="982472" w="982472">
                  <a:moveTo>
                    <a:pt x="491109" y="0"/>
                  </a:moveTo>
                  <a:cubicBezTo>
                    <a:pt x="219837" y="0"/>
                    <a:pt x="0" y="219837"/>
                    <a:pt x="0" y="491236"/>
                  </a:cubicBezTo>
                  <a:cubicBezTo>
                    <a:pt x="0" y="762635"/>
                    <a:pt x="219837" y="982472"/>
                    <a:pt x="491109" y="982472"/>
                  </a:cubicBezTo>
                  <a:cubicBezTo>
                    <a:pt x="762508" y="982472"/>
                    <a:pt x="982472" y="762635"/>
                    <a:pt x="982472" y="491236"/>
                  </a:cubicBezTo>
                  <a:cubicBezTo>
                    <a:pt x="982472" y="219837"/>
                    <a:pt x="762508" y="0"/>
                    <a:pt x="491109" y="0"/>
                  </a:cubicBezTo>
                  <a:close/>
                </a:path>
              </a:pathLst>
            </a:custGeom>
            <a:solidFill>
              <a:srgbClr val="EFE9CD"/>
            </a:solidFill>
          </p:spPr>
        </p:sp>
      </p:grpSp>
      <p:grpSp>
        <p:nvGrpSpPr>
          <p:cNvPr name="Group 15" id="15"/>
          <p:cNvGrpSpPr/>
          <p:nvPr/>
        </p:nvGrpSpPr>
        <p:grpSpPr>
          <a:xfrm rot="0">
            <a:off x="16120850" y="2670950"/>
            <a:ext cx="736950" cy="736950"/>
            <a:chOff x="0" y="0"/>
            <a:chExt cx="982600" cy="982600"/>
          </a:xfrm>
        </p:grpSpPr>
        <p:sp>
          <p:nvSpPr>
            <p:cNvPr name="Freeform 16" id="16"/>
            <p:cNvSpPr/>
            <p:nvPr/>
          </p:nvSpPr>
          <p:spPr>
            <a:xfrm flipH="false" flipV="false" rot="0">
              <a:off x="127" y="0"/>
              <a:ext cx="982472" cy="982599"/>
            </a:xfrm>
            <a:custGeom>
              <a:avLst/>
              <a:gdLst/>
              <a:ahLst/>
              <a:cxnLst/>
              <a:rect r="r" b="b" t="t" l="l"/>
              <a:pathLst>
                <a:path h="982599" w="982472">
                  <a:moveTo>
                    <a:pt x="491236" y="0"/>
                  </a:moveTo>
                  <a:cubicBezTo>
                    <a:pt x="491236" y="0"/>
                    <a:pt x="491109" y="0"/>
                    <a:pt x="491109" y="0"/>
                  </a:cubicBezTo>
                  <a:cubicBezTo>
                    <a:pt x="219837" y="0"/>
                    <a:pt x="0" y="219964"/>
                    <a:pt x="0" y="491363"/>
                  </a:cubicBezTo>
                  <a:cubicBezTo>
                    <a:pt x="0" y="762762"/>
                    <a:pt x="219837" y="982599"/>
                    <a:pt x="491109" y="982599"/>
                  </a:cubicBezTo>
                  <a:cubicBezTo>
                    <a:pt x="762508" y="982599"/>
                    <a:pt x="982472" y="762635"/>
                    <a:pt x="982472" y="491363"/>
                  </a:cubicBezTo>
                  <a:cubicBezTo>
                    <a:pt x="982472" y="220091"/>
                    <a:pt x="762635" y="0"/>
                    <a:pt x="491236" y="0"/>
                  </a:cubicBezTo>
                  <a:close/>
                </a:path>
              </a:pathLst>
            </a:custGeom>
            <a:solidFill>
              <a:srgbClr val="DBB3B4"/>
            </a:solidFill>
          </p:spPr>
        </p:sp>
      </p:grpSp>
      <p:sp>
        <p:nvSpPr>
          <p:cNvPr name="Freeform 17" id="17"/>
          <p:cNvSpPr/>
          <p:nvPr/>
        </p:nvSpPr>
        <p:spPr>
          <a:xfrm flipH="false" flipV="false" rot="0">
            <a:off x="7727756" y="6814014"/>
            <a:ext cx="712040" cy="461540"/>
          </a:xfrm>
          <a:custGeom>
            <a:avLst/>
            <a:gdLst/>
            <a:ahLst/>
            <a:cxnLst/>
            <a:rect r="r" b="b" t="t" l="l"/>
            <a:pathLst>
              <a:path h="461540" w="712040">
                <a:moveTo>
                  <a:pt x="0" y="0"/>
                </a:moveTo>
                <a:lnTo>
                  <a:pt x="712040" y="0"/>
                </a:lnTo>
                <a:lnTo>
                  <a:pt x="712040" y="461540"/>
                </a:lnTo>
                <a:lnTo>
                  <a:pt x="0" y="461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8" id="18"/>
          <p:cNvSpPr txBox="true"/>
          <p:nvPr/>
        </p:nvSpPr>
        <p:spPr>
          <a:xfrm rot="0">
            <a:off x="10116772" y="3943316"/>
            <a:ext cx="5255002" cy="1209675"/>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Third-Party Communication</a:t>
            </a:r>
          </a:p>
        </p:txBody>
      </p:sp>
      <p:sp>
        <p:nvSpPr>
          <p:cNvPr name="TextBox 19" id="19"/>
          <p:cNvSpPr txBox="true"/>
          <p:nvPr/>
        </p:nvSpPr>
        <p:spPr>
          <a:xfrm rot="0">
            <a:off x="2916226" y="3943316"/>
            <a:ext cx="4678583" cy="1209675"/>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Visually Impaired Persons Condition</a:t>
            </a:r>
          </a:p>
        </p:txBody>
      </p:sp>
      <p:grpSp>
        <p:nvGrpSpPr>
          <p:cNvPr name="Group 20" id="20"/>
          <p:cNvGrpSpPr/>
          <p:nvPr/>
        </p:nvGrpSpPr>
        <p:grpSpPr>
          <a:xfrm rot="0">
            <a:off x="2916226" y="2717066"/>
            <a:ext cx="1054800" cy="1054800"/>
            <a:chOff x="0" y="0"/>
            <a:chExt cx="1406400" cy="1406400"/>
          </a:xfrm>
        </p:grpSpPr>
        <p:sp>
          <p:nvSpPr>
            <p:cNvPr name="Freeform 21" id="21"/>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DBB3B4"/>
            </a:solidFill>
          </p:spPr>
        </p:sp>
      </p:grpSp>
      <p:sp>
        <p:nvSpPr>
          <p:cNvPr name="Freeform 22" id="22"/>
          <p:cNvSpPr/>
          <p:nvPr/>
        </p:nvSpPr>
        <p:spPr>
          <a:xfrm flipH="false" flipV="false" rot="0">
            <a:off x="3087612" y="3013698"/>
            <a:ext cx="712040" cy="461540"/>
          </a:xfrm>
          <a:custGeom>
            <a:avLst/>
            <a:gdLst/>
            <a:ahLst/>
            <a:cxnLst/>
            <a:rect r="r" b="b" t="t" l="l"/>
            <a:pathLst>
              <a:path h="461540" w="712040">
                <a:moveTo>
                  <a:pt x="0" y="0"/>
                </a:moveTo>
                <a:lnTo>
                  <a:pt x="712040" y="0"/>
                </a:lnTo>
                <a:lnTo>
                  <a:pt x="712040" y="461540"/>
                </a:lnTo>
                <a:lnTo>
                  <a:pt x="0" y="461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0116772" y="2717066"/>
            <a:ext cx="1054800" cy="1054800"/>
            <a:chOff x="0" y="0"/>
            <a:chExt cx="1406400" cy="1406400"/>
          </a:xfrm>
        </p:grpSpPr>
        <p:sp>
          <p:nvSpPr>
            <p:cNvPr name="Freeform 24" id="24"/>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sp>
        <p:nvSpPr>
          <p:cNvPr name="Freeform 25" id="25"/>
          <p:cNvSpPr/>
          <p:nvPr/>
        </p:nvSpPr>
        <p:spPr>
          <a:xfrm flipH="false" flipV="false" rot="0">
            <a:off x="10290980" y="2890362"/>
            <a:ext cx="706360" cy="708214"/>
          </a:xfrm>
          <a:custGeom>
            <a:avLst/>
            <a:gdLst/>
            <a:ahLst/>
            <a:cxnLst/>
            <a:rect r="r" b="b" t="t" l="l"/>
            <a:pathLst>
              <a:path h="708214" w="706360">
                <a:moveTo>
                  <a:pt x="0" y="0"/>
                </a:moveTo>
                <a:lnTo>
                  <a:pt x="706360" y="0"/>
                </a:lnTo>
                <a:lnTo>
                  <a:pt x="706360" y="708214"/>
                </a:lnTo>
                <a:lnTo>
                  <a:pt x="0" y="708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6" id="26"/>
          <p:cNvSpPr txBox="true"/>
          <p:nvPr/>
        </p:nvSpPr>
        <p:spPr>
          <a:xfrm rot="0">
            <a:off x="7686258" y="8119567"/>
            <a:ext cx="3946350" cy="371475"/>
          </a:xfrm>
          <a:prstGeom prst="rect">
            <a:avLst/>
          </a:prstGeom>
        </p:spPr>
        <p:txBody>
          <a:bodyPr anchor="t" rtlCol="false" tIns="0" lIns="0" bIns="0" rIns="0">
            <a:spAutoFit/>
          </a:bodyPr>
          <a:lstStyle/>
          <a:p>
            <a:pPr algn="l">
              <a:lnSpc>
                <a:spcPts val="2879"/>
              </a:lnSpc>
            </a:pPr>
          </a:p>
        </p:txBody>
      </p:sp>
      <p:sp>
        <p:nvSpPr>
          <p:cNvPr name="TextBox 27" id="27"/>
          <p:cNvSpPr txBox="true"/>
          <p:nvPr/>
        </p:nvSpPr>
        <p:spPr>
          <a:xfrm rot="0">
            <a:off x="7686258" y="7336648"/>
            <a:ext cx="39457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Coding Skills</a:t>
            </a:r>
          </a:p>
        </p:txBody>
      </p:sp>
      <p:grpSp>
        <p:nvGrpSpPr>
          <p:cNvPr name="Group 28" id="28"/>
          <p:cNvGrpSpPr/>
          <p:nvPr/>
        </p:nvGrpSpPr>
        <p:grpSpPr>
          <a:xfrm rot="0">
            <a:off x="8616600" y="5989984"/>
            <a:ext cx="1054800" cy="1054800"/>
            <a:chOff x="0" y="0"/>
            <a:chExt cx="1406400" cy="1406400"/>
          </a:xfrm>
        </p:grpSpPr>
        <p:grpSp>
          <p:nvGrpSpPr>
            <p:cNvPr name="Group 29" id="29"/>
            <p:cNvGrpSpPr/>
            <p:nvPr/>
          </p:nvGrpSpPr>
          <p:grpSpPr>
            <a:xfrm rot="0">
              <a:off x="0" y="0"/>
              <a:ext cx="1406400" cy="1406400"/>
              <a:chOff x="0" y="0"/>
              <a:chExt cx="1406400" cy="1406400"/>
            </a:xfrm>
          </p:grpSpPr>
          <p:sp>
            <p:nvSpPr>
              <p:cNvPr name="Freeform 30" id="30"/>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sp>
          <p:nvSpPr>
            <p:cNvPr name="Freeform 31" id="31"/>
            <p:cNvSpPr/>
            <p:nvPr/>
          </p:nvSpPr>
          <p:spPr>
            <a:xfrm flipH="false" flipV="false" rot="0">
              <a:off x="201195" y="205272"/>
              <a:ext cx="1004008" cy="995845"/>
            </a:xfrm>
            <a:custGeom>
              <a:avLst/>
              <a:gdLst/>
              <a:ahLst/>
              <a:cxnLst/>
              <a:rect r="r" b="b" t="t" l="l"/>
              <a:pathLst>
                <a:path h="995845" w="1004008">
                  <a:moveTo>
                    <a:pt x="0" y="0"/>
                  </a:moveTo>
                  <a:lnTo>
                    <a:pt x="1004008" y="0"/>
                  </a:lnTo>
                  <a:lnTo>
                    <a:pt x="1004008" y="995845"/>
                  </a:lnTo>
                  <a:lnTo>
                    <a:pt x="0" y="9958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grpSp>
        <p:nvGrpSpPr>
          <p:cNvPr name="Group 4" id="4"/>
          <p:cNvGrpSpPr/>
          <p:nvPr/>
        </p:nvGrpSpPr>
        <p:grpSpPr>
          <a:xfrm rot="0">
            <a:off x="4765425" y="3916046"/>
            <a:ext cx="8757150" cy="2458475"/>
            <a:chOff x="0" y="0"/>
            <a:chExt cx="11676200" cy="3277967"/>
          </a:xfrm>
        </p:grpSpPr>
        <p:sp>
          <p:nvSpPr>
            <p:cNvPr name="TextBox 5" id="5"/>
            <p:cNvSpPr txBox="true"/>
            <p:nvPr/>
          </p:nvSpPr>
          <p:spPr>
            <a:xfrm rot="0">
              <a:off x="1333" y="2477867"/>
              <a:ext cx="11674600" cy="800100"/>
            </a:xfrm>
            <a:prstGeom prst="rect">
              <a:avLst/>
            </a:prstGeom>
          </p:spPr>
          <p:txBody>
            <a:bodyPr anchor="t" rtlCol="false" tIns="0" lIns="0" bIns="0" rIns="0">
              <a:spAutoFit/>
            </a:bodyPr>
            <a:lstStyle/>
            <a:p>
              <a:pPr algn="ctr">
                <a:lnSpc>
                  <a:spcPts val="4799"/>
                </a:lnSpc>
              </a:pPr>
              <a:r>
                <a:rPr lang="en-US" b="true" sz="3999">
                  <a:solidFill>
                    <a:srgbClr val="434343"/>
                  </a:solidFill>
                  <a:latin typeface="Prompt Bold"/>
                  <a:ea typeface="Prompt Bold"/>
                  <a:cs typeface="Prompt Bold"/>
                  <a:sym typeface="Prompt Bold"/>
                </a:rPr>
                <a:t>Do you have any questions?</a:t>
              </a:r>
            </a:p>
          </p:txBody>
        </p:sp>
        <p:sp>
          <p:nvSpPr>
            <p:cNvPr name="TextBox 6" id="6"/>
            <p:cNvSpPr txBox="true"/>
            <p:nvPr/>
          </p:nvSpPr>
          <p:spPr>
            <a:xfrm rot="0">
              <a:off x="0" y="-9525"/>
              <a:ext cx="11676200" cy="2243325"/>
            </a:xfrm>
            <a:prstGeom prst="rect">
              <a:avLst/>
            </a:prstGeom>
          </p:spPr>
          <p:txBody>
            <a:bodyPr anchor="t" rtlCol="false" tIns="0" lIns="0" bIns="0" rIns="0">
              <a:spAutoFit/>
            </a:bodyPr>
            <a:lstStyle/>
            <a:p>
              <a:pPr algn="ctr">
                <a:lnSpc>
                  <a:spcPts val="14400"/>
                </a:lnSpc>
              </a:pPr>
              <a:r>
                <a:rPr lang="en-US" b="true" sz="12000">
                  <a:solidFill>
                    <a:srgbClr val="434343"/>
                  </a:solidFill>
                  <a:latin typeface="Prompt Bold"/>
                  <a:ea typeface="Prompt Bold"/>
                  <a:cs typeface="Prompt Bold"/>
                  <a:sym typeface="Prompt Bold"/>
                </a:rPr>
                <a:t>Thanks!</a:t>
              </a:r>
            </a:p>
          </p:txBody>
        </p:sp>
      </p:grpSp>
      <p:sp>
        <p:nvSpPr>
          <p:cNvPr name="Freeform 7" id="7"/>
          <p:cNvSpPr/>
          <p:nvPr/>
        </p:nvSpPr>
        <p:spPr>
          <a:xfrm flipH="false" flipV="false" rot="0">
            <a:off x="14948874" y="503824"/>
            <a:ext cx="2322630" cy="9282920"/>
          </a:xfrm>
          <a:custGeom>
            <a:avLst/>
            <a:gdLst/>
            <a:ahLst/>
            <a:cxnLst/>
            <a:rect r="r" b="b" t="t" l="l"/>
            <a:pathLst>
              <a:path h="9282920" w="2322630">
                <a:moveTo>
                  <a:pt x="0" y="0"/>
                </a:moveTo>
                <a:lnTo>
                  <a:pt x="2322630" y="0"/>
                </a:lnTo>
                <a:lnTo>
                  <a:pt x="2322630" y="9282920"/>
                </a:lnTo>
                <a:lnTo>
                  <a:pt x="0" y="92829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16310" y="502070"/>
            <a:ext cx="2322610" cy="9284676"/>
          </a:xfrm>
          <a:custGeom>
            <a:avLst/>
            <a:gdLst/>
            <a:ahLst/>
            <a:cxnLst/>
            <a:rect r="r" b="b" t="t" l="l"/>
            <a:pathLst>
              <a:path h="9284676" w="2322610">
                <a:moveTo>
                  <a:pt x="0" y="0"/>
                </a:moveTo>
                <a:lnTo>
                  <a:pt x="2322610" y="0"/>
                </a:lnTo>
                <a:lnTo>
                  <a:pt x="2322610" y="9284676"/>
                </a:lnTo>
                <a:lnTo>
                  <a:pt x="0" y="92846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grpSp>
        <p:nvGrpSpPr>
          <p:cNvPr name="Group 4" id="4"/>
          <p:cNvGrpSpPr/>
          <p:nvPr/>
        </p:nvGrpSpPr>
        <p:grpSpPr>
          <a:xfrm rot="0">
            <a:off x="1000348" y="9216984"/>
            <a:ext cx="1139134" cy="559846"/>
            <a:chOff x="0" y="0"/>
            <a:chExt cx="1518845" cy="746461"/>
          </a:xfrm>
        </p:grpSpPr>
        <p:sp>
          <p:nvSpPr>
            <p:cNvPr name="Freeform 5" id="5"/>
            <p:cNvSpPr/>
            <p:nvPr/>
          </p:nvSpPr>
          <p:spPr>
            <a:xfrm flipH="false" flipV="false" rot="0">
              <a:off x="0" y="508"/>
              <a:ext cx="1518793" cy="745490"/>
            </a:xfrm>
            <a:custGeom>
              <a:avLst/>
              <a:gdLst/>
              <a:ahLst/>
              <a:cxnLst/>
              <a:rect r="r" b="b" t="t" l="l"/>
              <a:pathLst>
                <a:path h="745490" w="1518793">
                  <a:moveTo>
                    <a:pt x="759841" y="0"/>
                  </a:moveTo>
                  <a:cubicBezTo>
                    <a:pt x="344170" y="0"/>
                    <a:pt x="7239" y="333248"/>
                    <a:pt x="0" y="745490"/>
                  </a:cubicBezTo>
                  <a:lnTo>
                    <a:pt x="1518793" y="745490"/>
                  </a:lnTo>
                  <a:cubicBezTo>
                    <a:pt x="1511554" y="333248"/>
                    <a:pt x="1174623" y="0"/>
                    <a:pt x="759841" y="0"/>
                  </a:cubicBezTo>
                  <a:close/>
                </a:path>
              </a:pathLst>
            </a:custGeom>
            <a:solidFill>
              <a:srgbClr val="EFE9CD"/>
            </a:solidFill>
          </p:spPr>
        </p:sp>
      </p:grpSp>
      <p:grpSp>
        <p:nvGrpSpPr>
          <p:cNvPr name="Group 6" id="6"/>
          <p:cNvGrpSpPr/>
          <p:nvPr/>
        </p:nvGrpSpPr>
        <p:grpSpPr>
          <a:xfrm rot="0">
            <a:off x="1732238" y="9216984"/>
            <a:ext cx="1139474" cy="559846"/>
            <a:chOff x="0" y="0"/>
            <a:chExt cx="1519299" cy="746461"/>
          </a:xfrm>
        </p:grpSpPr>
        <p:sp>
          <p:nvSpPr>
            <p:cNvPr name="Freeform 7" id="7"/>
            <p:cNvSpPr/>
            <p:nvPr/>
          </p:nvSpPr>
          <p:spPr>
            <a:xfrm flipH="false" flipV="false" rot="0">
              <a:off x="508" y="508"/>
              <a:ext cx="1518285" cy="745490"/>
            </a:xfrm>
            <a:custGeom>
              <a:avLst/>
              <a:gdLst/>
              <a:ahLst/>
              <a:cxnLst/>
              <a:rect r="r" b="b" t="t" l="l"/>
              <a:pathLst>
                <a:path h="745490" w="1518285">
                  <a:moveTo>
                    <a:pt x="758952" y="0"/>
                  </a:moveTo>
                  <a:cubicBezTo>
                    <a:pt x="343662" y="0"/>
                    <a:pt x="6731" y="333248"/>
                    <a:pt x="0" y="745490"/>
                  </a:cubicBezTo>
                  <a:lnTo>
                    <a:pt x="1518285" y="745490"/>
                  </a:lnTo>
                  <a:cubicBezTo>
                    <a:pt x="1511046" y="333248"/>
                    <a:pt x="1174623" y="0"/>
                    <a:pt x="758952" y="0"/>
                  </a:cubicBezTo>
                  <a:close/>
                </a:path>
              </a:pathLst>
            </a:custGeom>
            <a:solidFill>
              <a:srgbClr val="DBB3B4"/>
            </a:solidFill>
          </p:spPr>
        </p:sp>
      </p:grpSp>
      <p:grpSp>
        <p:nvGrpSpPr>
          <p:cNvPr name="Group 8" id="8"/>
          <p:cNvGrpSpPr/>
          <p:nvPr/>
        </p:nvGrpSpPr>
        <p:grpSpPr>
          <a:xfrm rot="0">
            <a:off x="2398680" y="9216984"/>
            <a:ext cx="1139474" cy="559846"/>
            <a:chOff x="0" y="0"/>
            <a:chExt cx="1519299" cy="746461"/>
          </a:xfrm>
        </p:grpSpPr>
        <p:sp>
          <p:nvSpPr>
            <p:cNvPr name="Freeform 9" id="9"/>
            <p:cNvSpPr/>
            <p:nvPr/>
          </p:nvSpPr>
          <p:spPr>
            <a:xfrm flipH="false" flipV="false" rot="0">
              <a:off x="508" y="508"/>
              <a:ext cx="1518285" cy="745490"/>
            </a:xfrm>
            <a:custGeom>
              <a:avLst/>
              <a:gdLst/>
              <a:ahLst/>
              <a:cxnLst/>
              <a:rect r="r" b="b" t="t" l="l"/>
              <a:pathLst>
                <a:path h="745490" w="1518285">
                  <a:moveTo>
                    <a:pt x="758952" y="0"/>
                  </a:moveTo>
                  <a:cubicBezTo>
                    <a:pt x="343662" y="0"/>
                    <a:pt x="7239" y="333248"/>
                    <a:pt x="0" y="745490"/>
                  </a:cubicBezTo>
                  <a:lnTo>
                    <a:pt x="1518285" y="745490"/>
                  </a:lnTo>
                  <a:cubicBezTo>
                    <a:pt x="1511554" y="333248"/>
                    <a:pt x="1174623" y="0"/>
                    <a:pt x="758952" y="0"/>
                  </a:cubicBezTo>
                  <a:close/>
                </a:path>
              </a:pathLst>
            </a:custGeom>
            <a:solidFill>
              <a:srgbClr val="EFE9CD"/>
            </a:solidFill>
          </p:spPr>
        </p:sp>
      </p:grpSp>
      <p:sp>
        <p:nvSpPr>
          <p:cNvPr name="TextBox 10" id="10"/>
          <p:cNvSpPr txBox="true"/>
          <p:nvPr/>
        </p:nvSpPr>
        <p:spPr>
          <a:xfrm rot="0">
            <a:off x="10330097" y="4584955"/>
            <a:ext cx="48283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AI Meal Creator</a:t>
            </a:r>
          </a:p>
        </p:txBody>
      </p:sp>
      <p:sp>
        <p:nvSpPr>
          <p:cNvPr name="TextBox 11" id="11"/>
          <p:cNvSpPr txBox="true"/>
          <p:nvPr/>
        </p:nvSpPr>
        <p:spPr>
          <a:xfrm rot="0">
            <a:off x="1531425" y="981475"/>
            <a:ext cx="10994550" cy="914400"/>
          </a:xfrm>
          <a:prstGeom prst="rect">
            <a:avLst/>
          </a:prstGeom>
        </p:spPr>
        <p:txBody>
          <a:bodyPr anchor="t" rtlCol="false" tIns="0" lIns="0" bIns="0" rIns="0">
            <a:spAutoFit/>
          </a:bodyPr>
          <a:lstStyle/>
          <a:p>
            <a:pPr algn="l">
              <a:lnSpc>
                <a:spcPts val="7200"/>
              </a:lnSpc>
            </a:pPr>
            <a:r>
              <a:rPr lang="en-US" b="true" sz="6000">
                <a:solidFill>
                  <a:srgbClr val="434343"/>
                </a:solidFill>
                <a:latin typeface="Prompt Bold"/>
                <a:ea typeface="Prompt Bold"/>
                <a:cs typeface="Prompt Bold"/>
                <a:sym typeface="Prompt Bold"/>
              </a:rPr>
              <a:t>Inital Ideas</a:t>
            </a:r>
          </a:p>
        </p:txBody>
      </p:sp>
      <p:sp>
        <p:nvSpPr>
          <p:cNvPr name="TextBox 12" id="12"/>
          <p:cNvSpPr txBox="true"/>
          <p:nvPr/>
        </p:nvSpPr>
        <p:spPr>
          <a:xfrm rot="0">
            <a:off x="10330099" y="5367900"/>
            <a:ext cx="4828350" cy="1819275"/>
          </a:xfrm>
          <a:prstGeom prst="rect">
            <a:avLst/>
          </a:prstGeom>
        </p:spPr>
        <p:txBody>
          <a:bodyPr anchor="t" rtlCol="false" tIns="0" lIns="0" bIns="0" rIns="0">
            <a:spAutoFit/>
          </a:bodyPr>
          <a:lstStyle/>
          <a:p>
            <a:pPr algn="l">
              <a:lnSpc>
                <a:spcPts val="2879"/>
              </a:lnSpc>
            </a:pPr>
            <a:r>
              <a:rPr lang="en-US" sz="2400">
                <a:solidFill>
                  <a:srgbClr val="434343"/>
                </a:solidFill>
                <a:latin typeface="Arimo"/>
                <a:ea typeface="Arimo"/>
                <a:cs typeface="Arimo"/>
                <a:sym typeface="Arimo"/>
              </a:rPr>
              <a:t>AI M</a:t>
            </a:r>
            <a:r>
              <a:rPr lang="en-US" sz="2400">
                <a:solidFill>
                  <a:srgbClr val="434343"/>
                </a:solidFill>
                <a:latin typeface="Arimo"/>
                <a:ea typeface="Arimo"/>
                <a:cs typeface="Arimo"/>
                <a:sym typeface="Arimo"/>
              </a:rPr>
              <a:t>eal Creator is an app that generates meal ideas from a photo of your fridge, using AI to detect ingredients and suggest recipes based on leftovers.</a:t>
            </a:r>
          </a:p>
        </p:txBody>
      </p:sp>
      <p:sp>
        <p:nvSpPr>
          <p:cNvPr name="TextBox 13" id="13"/>
          <p:cNvSpPr txBox="true"/>
          <p:nvPr/>
        </p:nvSpPr>
        <p:spPr>
          <a:xfrm rot="0">
            <a:off x="3129551" y="5367900"/>
            <a:ext cx="4828350" cy="1819275"/>
          </a:xfrm>
          <a:prstGeom prst="rect">
            <a:avLst/>
          </a:prstGeom>
        </p:spPr>
        <p:txBody>
          <a:bodyPr anchor="t" rtlCol="false" tIns="0" lIns="0" bIns="0" rIns="0">
            <a:spAutoFit/>
          </a:bodyPr>
          <a:lstStyle/>
          <a:p>
            <a:pPr algn="l">
              <a:lnSpc>
                <a:spcPts val="2879"/>
              </a:lnSpc>
            </a:pPr>
            <a:r>
              <a:rPr lang="en-US" sz="2400">
                <a:solidFill>
                  <a:srgbClr val="434343"/>
                </a:solidFill>
                <a:latin typeface="Arimo"/>
                <a:ea typeface="Arimo"/>
                <a:cs typeface="Arimo"/>
                <a:sym typeface="Arimo"/>
              </a:rPr>
              <a:t>AR Furniture Placer is a mobile app that lets users virtually place furniture in real space using augmented reality, helping them visualize layouts in real time.</a:t>
            </a:r>
          </a:p>
        </p:txBody>
      </p:sp>
      <p:sp>
        <p:nvSpPr>
          <p:cNvPr name="TextBox 14" id="14"/>
          <p:cNvSpPr txBox="true"/>
          <p:nvPr/>
        </p:nvSpPr>
        <p:spPr>
          <a:xfrm rot="0">
            <a:off x="3129551" y="4584955"/>
            <a:ext cx="5042027"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AR Fu</a:t>
            </a:r>
            <a:r>
              <a:rPr lang="en-US" b="true" sz="4000">
                <a:solidFill>
                  <a:srgbClr val="434343"/>
                </a:solidFill>
                <a:latin typeface="Prompt Bold"/>
                <a:ea typeface="Prompt Bold"/>
                <a:cs typeface="Prompt Bold"/>
                <a:sym typeface="Prompt Bold"/>
              </a:rPr>
              <a:t>rniture Placer</a:t>
            </a:r>
          </a:p>
        </p:txBody>
      </p:sp>
      <p:grpSp>
        <p:nvGrpSpPr>
          <p:cNvPr name="Group 15" id="15"/>
          <p:cNvGrpSpPr/>
          <p:nvPr/>
        </p:nvGrpSpPr>
        <p:grpSpPr>
          <a:xfrm rot="0">
            <a:off x="3038126" y="3221800"/>
            <a:ext cx="1054800" cy="1054800"/>
            <a:chOff x="0" y="0"/>
            <a:chExt cx="1406400" cy="1406400"/>
          </a:xfrm>
        </p:grpSpPr>
        <p:sp>
          <p:nvSpPr>
            <p:cNvPr name="Freeform 16" id="16"/>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DBB3B4"/>
            </a:solidFill>
          </p:spPr>
        </p:sp>
      </p:grpSp>
      <p:grpSp>
        <p:nvGrpSpPr>
          <p:cNvPr name="Group 17" id="17"/>
          <p:cNvGrpSpPr/>
          <p:nvPr/>
        </p:nvGrpSpPr>
        <p:grpSpPr>
          <a:xfrm rot="0">
            <a:off x="10238672" y="3221800"/>
            <a:ext cx="1054800" cy="1054800"/>
            <a:chOff x="0" y="0"/>
            <a:chExt cx="1406400" cy="1406400"/>
          </a:xfrm>
        </p:grpSpPr>
        <p:sp>
          <p:nvSpPr>
            <p:cNvPr name="Freeform 18" id="18"/>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sp>
        <p:nvSpPr>
          <p:cNvPr name="Freeform 19" id="19"/>
          <p:cNvSpPr/>
          <p:nvPr/>
        </p:nvSpPr>
        <p:spPr>
          <a:xfrm flipH="false" flipV="false" rot="0">
            <a:off x="3209512" y="3518432"/>
            <a:ext cx="712040" cy="461540"/>
          </a:xfrm>
          <a:custGeom>
            <a:avLst/>
            <a:gdLst/>
            <a:ahLst/>
            <a:cxnLst/>
            <a:rect r="r" b="b" t="t" l="l"/>
            <a:pathLst>
              <a:path h="461540" w="712040">
                <a:moveTo>
                  <a:pt x="0" y="0"/>
                </a:moveTo>
                <a:lnTo>
                  <a:pt x="712040" y="0"/>
                </a:lnTo>
                <a:lnTo>
                  <a:pt x="712040" y="461540"/>
                </a:lnTo>
                <a:lnTo>
                  <a:pt x="0" y="461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0412880" y="3395096"/>
            <a:ext cx="706360" cy="708214"/>
          </a:xfrm>
          <a:custGeom>
            <a:avLst/>
            <a:gdLst/>
            <a:ahLst/>
            <a:cxnLst/>
            <a:rect r="r" b="b" t="t" l="l"/>
            <a:pathLst>
              <a:path h="708214" w="706360">
                <a:moveTo>
                  <a:pt x="0" y="0"/>
                </a:moveTo>
                <a:lnTo>
                  <a:pt x="706360" y="0"/>
                </a:lnTo>
                <a:lnTo>
                  <a:pt x="706360" y="708214"/>
                </a:lnTo>
                <a:lnTo>
                  <a:pt x="0" y="708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1" id="21"/>
          <p:cNvGrpSpPr/>
          <p:nvPr/>
        </p:nvGrpSpPr>
        <p:grpSpPr>
          <a:xfrm rot="0">
            <a:off x="16120850" y="1070000"/>
            <a:ext cx="736950" cy="736950"/>
            <a:chOff x="0" y="0"/>
            <a:chExt cx="982600" cy="982600"/>
          </a:xfrm>
        </p:grpSpPr>
        <p:sp>
          <p:nvSpPr>
            <p:cNvPr name="Freeform 22" id="22"/>
            <p:cNvSpPr/>
            <p:nvPr/>
          </p:nvSpPr>
          <p:spPr>
            <a:xfrm flipH="false" flipV="false" rot="0">
              <a:off x="127" y="0"/>
              <a:ext cx="982472" cy="982599"/>
            </a:xfrm>
            <a:custGeom>
              <a:avLst/>
              <a:gdLst/>
              <a:ahLst/>
              <a:cxnLst/>
              <a:rect r="r" b="b" t="t" l="l"/>
              <a:pathLst>
                <a:path h="982599" w="982472">
                  <a:moveTo>
                    <a:pt x="491236" y="0"/>
                  </a:moveTo>
                  <a:cubicBezTo>
                    <a:pt x="491236" y="0"/>
                    <a:pt x="491109" y="0"/>
                    <a:pt x="491109" y="0"/>
                  </a:cubicBezTo>
                  <a:cubicBezTo>
                    <a:pt x="219837" y="0"/>
                    <a:pt x="0" y="219964"/>
                    <a:pt x="0" y="491236"/>
                  </a:cubicBezTo>
                  <a:cubicBezTo>
                    <a:pt x="0" y="762508"/>
                    <a:pt x="219837" y="982599"/>
                    <a:pt x="491109" y="982599"/>
                  </a:cubicBezTo>
                  <a:cubicBezTo>
                    <a:pt x="762508" y="982599"/>
                    <a:pt x="982472" y="762635"/>
                    <a:pt x="982472" y="491236"/>
                  </a:cubicBezTo>
                  <a:cubicBezTo>
                    <a:pt x="982472" y="219837"/>
                    <a:pt x="762635" y="0"/>
                    <a:pt x="491236" y="0"/>
                  </a:cubicBezTo>
                  <a:close/>
                </a:path>
              </a:pathLst>
            </a:custGeom>
            <a:solidFill>
              <a:srgbClr val="DBB3B4"/>
            </a:solidFill>
          </p:spPr>
        </p:sp>
      </p:grpSp>
      <p:grpSp>
        <p:nvGrpSpPr>
          <p:cNvPr name="Group 23" id="23"/>
          <p:cNvGrpSpPr/>
          <p:nvPr/>
        </p:nvGrpSpPr>
        <p:grpSpPr>
          <a:xfrm rot="0">
            <a:off x="16120850" y="1564950"/>
            <a:ext cx="736950" cy="737000"/>
            <a:chOff x="0" y="0"/>
            <a:chExt cx="982600" cy="982667"/>
          </a:xfrm>
        </p:grpSpPr>
        <p:sp>
          <p:nvSpPr>
            <p:cNvPr name="Freeform 24" id="24"/>
            <p:cNvSpPr/>
            <p:nvPr/>
          </p:nvSpPr>
          <p:spPr>
            <a:xfrm flipH="false" flipV="false" rot="0">
              <a:off x="127" y="127"/>
              <a:ext cx="982472" cy="982472"/>
            </a:xfrm>
            <a:custGeom>
              <a:avLst/>
              <a:gdLst/>
              <a:ahLst/>
              <a:cxnLst/>
              <a:rect r="r" b="b" t="t" l="l"/>
              <a:pathLst>
                <a:path h="982472" w="982472">
                  <a:moveTo>
                    <a:pt x="491109" y="0"/>
                  </a:moveTo>
                  <a:cubicBezTo>
                    <a:pt x="219837" y="0"/>
                    <a:pt x="0" y="219837"/>
                    <a:pt x="0" y="491236"/>
                  </a:cubicBezTo>
                  <a:cubicBezTo>
                    <a:pt x="0" y="762635"/>
                    <a:pt x="219837" y="982472"/>
                    <a:pt x="491109" y="982472"/>
                  </a:cubicBezTo>
                  <a:cubicBezTo>
                    <a:pt x="762508" y="982472"/>
                    <a:pt x="982472" y="762635"/>
                    <a:pt x="982472" y="491236"/>
                  </a:cubicBezTo>
                  <a:cubicBezTo>
                    <a:pt x="982472" y="219837"/>
                    <a:pt x="762508" y="0"/>
                    <a:pt x="491109" y="0"/>
                  </a:cubicBezTo>
                  <a:close/>
                </a:path>
              </a:pathLst>
            </a:custGeom>
            <a:solidFill>
              <a:srgbClr val="EFE9CD"/>
            </a:solidFill>
          </p:spPr>
        </p:sp>
      </p:grpSp>
      <p:grpSp>
        <p:nvGrpSpPr>
          <p:cNvPr name="Group 25" id="25"/>
          <p:cNvGrpSpPr/>
          <p:nvPr/>
        </p:nvGrpSpPr>
        <p:grpSpPr>
          <a:xfrm rot="0">
            <a:off x="16120850" y="2670950"/>
            <a:ext cx="736950" cy="736950"/>
            <a:chOff x="0" y="0"/>
            <a:chExt cx="982600" cy="982600"/>
          </a:xfrm>
        </p:grpSpPr>
        <p:sp>
          <p:nvSpPr>
            <p:cNvPr name="Freeform 26" id="26"/>
            <p:cNvSpPr/>
            <p:nvPr/>
          </p:nvSpPr>
          <p:spPr>
            <a:xfrm flipH="false" flipV="false" rot="0">
              <a:off x="127" y="0"/>
              <a:ext cx="982472" cy="982599"/>
            </a:xfrm>
            <a:custGeom>
              <a:avLst/>
              <a:gdLst/>
              <a:ahLst/>
              <a:cxnLst/>
              <a:rect r="r" b="b" t="t" l="l"/>
              <a:pathLst>
                <a:path h="982599" w="982472">
                  <a:moveTo>
                    <a:pt x="491236" y="0"/>
                  </a:moveTo>
                  <a:cubicBezTo>
                    <a:pt x="491236" y="0"/>
                    <a:pt x="491109" y="0"/>
                    <a:pt x="491109" y="0"/>
                  </a:cubicBezTo>
                  <a:cubicBezTo>
                    <a:pt x="219837" y="0"/>
                    <a:pt x="0" y="219964"/>
                    <a:pt x="0" y="491363"/>
                  </a:cubicBezTo>
                  <a:cubicBezTo>
                    <a:pt x="0" y="762762"/>
                    <a:pt x="219837" y="982599"/>
                    <a:pt x="491109" y="982599"/>
                  </a:cubicBezTo>
                  <a:cubicBezTo>
                    <a:pt x="762508" y="982599"/>
                    <a:pt x="982472" y="762635"/>
                    <a:pt x="982472" y="491363"/>
                  </a:cubicBezTo>
                  <a:cubicBezTo>
                    <a:pt x="982472" y="220091"/>
                    <a:pt x="762635" y="0"/>
                    <a:pt x="491236" y="0"/>
                  </a:cubicBezTo>
                  <a:close/>
                </a:path>
              </a:pathLst>
            </a:custGeom>
            <a:solidFill>
              <a:srgbClr val="DBB3B4"/>
            </a:solidFill>
          </p:spPr>
        </p:sp>
      </p:gr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TextBox 4" id="4"/>
          <p:cNvSpPr txBox="true"/>
          <p:nvPr/>
        </p:nvSpPr>
        <p:spPr>
          <a:xfrm rot="0">
            <a:off x="9235425" y="5534125"/>
            <a:ext cx="6454950" cy="3667125"/>
          </a:xfrm>
          <a:prstGeom prst="rect">
            <a:avLst/>
          </a:prstGeom>
        </p:spPr>
        <p:txBody>
          <a:bodyPr anchor="t" rtlCol="false" tIns="0" lIns="0" bIns="0" rIns="0">
            <a:spAutoFit/>
          </a:bodyPr>
          <a:lstStyle/>
          <a:p>
            <a:pPr algn="l">
              <a:lnSpc>
                <a:spcPts val="14400"/>
              </a:lnSpc>
            </a:pPr>
            <a:r>
              <a:rPr lang="en-US" b="true" sz="12000">
                <a:solidFill>
                  <a:srgbClr val="5757E8"/>
                </a:solidFill>
                <a:latin typeface="Prompt Bold"/>
                <a:ea typeface="Prompt Bold"/>
                <a:cs typeface="Prompt Bold"/>
                <a:sym typeface="Prompt Bold"/>
              </a:rPr>
              <a:t>Final Ideas</a:t>
            </a:r>
          </a:p>
        </p:txBody>
      </p:sp>
      <p:sp>
        <p:nvSpPr>
          <p:cNvPr name="TextBox 5" id="5"/>
          <p:cNvSpPr txBox="true"/>
          <p:nvPr/>
        </p:nvSpPr>
        <p:spPr>
          <a:xfrm rot="0">
            <a:off x="9235425" y="3705325"/>
            <a:ext cx="2560350" cy="1838325"/>
          </a:xfrm>
          <a:prstGeom prst="rect">
            <a:avLst/>
          </a:prstGeom>
        </p:spPr>
        <p:txBody>
          <a:bodyPr anchor="t" rtlCol="false" tIns="0" lIns="0" bIns="0" rIns="0">
            <a:spAutoFit/>
          </a:bodyPr>
          <a:lstStyle/>
          <a:p>
            <a:pPr algn="ctr">
              <a:lnSpc>
                <a:spcPts val="14400"/>
              </a:lnSpc>
            </a:pPr>
            <a:r>
              <a:rPr lang="en-US" b="true" sz="12000">
                <a:solidFill>
                  <a:srgbClr val="434343"/>
                </a:solidFill>
                <a:latin typeface="Prompt Bold"/>
                <a:ea typeface="Prompt Bold"/>
                <a:cs typeface="Prompt Bold"/>
                <a:sym typeface="Prompt Bold"/>
              </a:rPr>
              <a:t>02</a:t>
            </a:r>
          </a:p>
        </p:txBody>
      </p:sp>
      <p:sp>
        <p:nvSpPr>
          <p:cNvPr name="Freeform 6" id="6"/>
          <p:cNvSpPr/>
          <p:nvPr/>
        </p:nvSpPr>
        <p:spPr>
          <a:xfrm flipH="false" flipV="false" rot="0">
            <a:off x="4107154" y="3596638"/>
            <a:ext cx="3103180" cy="3098176"/>
          </a:xfrm>
          <a:custGeom>
            <a:avLst/>
            <a:gdLst/>
            <a:ahLst/>
            <a:cxnLst/>
            <a:rect r="r" b="b" t="t" l="l"/>
            <a:pathLst>
              <a:path h="3098176" w="3103180">
                <a:moveTo>
                  <a:pt x="0" y="0"/>
                </a:moveTo>
                <a:lnTo>
                  <a:pt x="3103180" y="0"/>
                </a:lnTo>
                <a:lnTo>
                  <a:pt x="3103180" y="3098176"/>
                </a:lnTo>
                <a:lnTo>
                  <a:pt x="0" y="30981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04274" y="493420"/>
            <a:ext cx="3103256" cy="3098176"/>
          </a:xfrm>
          <a:custGeom>
            <a:avLst/>
            <a:gdLst/>
            <a:ahLst/>
            <a:cxnLst/>
            <a:rect r="r" b="b" t="t" l="l"/>
            <a:pathLst>
              <a:path h="3098176" w="3103256">
                <a:moveTo>
                  <a:pt x="0" y="0"/>
                </a:moveTo>
                <a:lnTo>
                  <a:pt x="3103256" y="0"/>
                </a:lnTo>
                <a:lnTo>
                  <a:pt x="3103256" y="3098176"/>
                </a:lnTo>
                <a:lnTo>
                  <a:pt x="0" y="30981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107772" y="496048"/>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04492" y="3591750"/>
            <a:ext cx="3103230" cy="3102946"/>
          </a:xfrm>
          <a:custGeom>
            <a:avLst/>
            <a:gdLst/>
            <a:ahLst/>
            <a:cxnLst/>
            <a:rect r="r" b="b" t="t" l="l"/>
            <a:pathLst>
              <a:path h="3102946" w="3103230">
                <a:moveTo>
                  <a:pt x="0" y="0"/>
                </a:moveTo>
                <a:lnTo>
                  <a:pt x="3103230" y="0"/>
                </a:lnTo>
                <a:lnTo>
                  <a:pt x="3103230" y="3102946"/>
                </a:lnTo>
                <a:lnTo>
                  <a:pt x="0" y="31029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1004620" y="6694652"/>
            <a:ext cx="3103152" cy="3102774"/>
          </a:xfrm>
          <a:custGeom>
            <a:avLst/>
            <a:gdLst/>
            <a:ahLst/>
            <a:cxnLst/>
            <a:rect r="r" b="b" t="t" l="l"/>
            <a:pathLst>
              <a:path h="3102774" w="3103152">
                <a:moveTo>
                  <a:pt x="0" y="0"/>
                </a:moveTo>
                <a:lnTo>
                  <a:pt x="3103152" y="0"/>
                </a:lnTo>
                <a:lnTo>
                  <a:pt x="3103152" y="3102774"/>
                </a:lnTo>
                <a:lnTo>
                  <a:pt x="0" y="31027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4107240" y="6694656"/>
            <a:ext cx="3103230" cy="3102774"/>
          </a:xfrm>
          <a:custGeom>
            <a:avLst/>
            <a:gdLst/>
            <a:ahLst/>
            <a:cxnLst/>
            <a:rect r="r" b="b" t="t" l="l"/>
            <a:pathLst>
              <a:path h="3102774" w="3103230">
                <a:moveTo>
                  <a:pt x="0" y="0"/>
                </a:moveTo>
                <a:lnTo>
                  <a:pt x="3103230" y="0"/>
                </a:lnTo>
                <a:lnTo>
                  <a:pt x="3103230" y="3102774"/>
                </a:lnTo>
                <a:lnTo>
                  <a:pt x="0" y="31027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TextBox 4" id="4"/>
          <p:cNvSpPr txBox="true"/>
          <p:nvPr/>
        </p:nvSpPr>
        <p:spPr>
          <a:xfrm rot="0">
            <a:off x="2659425" y="5134075"/>
            <a:ext cx="12969150" cy="1838325"/>
          </a:xfrm>
          <a:prstGeom prst="rect">
            <a:avLst/>
          </a:prstGeom>
        </p:spPr>
        <p:txBody>
          <a:bodyPr anchor="t" rtlCol="false" tIns="0" lIns="0" bIns="0" rIns="0">
            <a:spAutoFit/>
          </a:bodyPr>
          <a:lstStyle/>
          <a:p>
            <a:pPr algn="ctr">
              <a:lnSpc>
                <a:spcPts val="14400"/>
              </a:lnSpc>
            </a:pPr>
            <a:r>
              <a:rPr lang="en-US" b="true" sz="12000">
                <a:solidFill>
                  <a:srgbClr val="434343"/>
                </a:solidFill>
                <a:latin typeface="Prompt Bold"/>
                <a:ea typeface="Prompt Bold"/>
                <a:cs typeface="Prompt Bold"/>
                <a:sym typeface="Prompt Bold"/>
              </a:rPr>
              <a:t>The Association</a:t>
            </a:r>
          </a:p>
        </p:txBody>
      </p:sp>
      <p:sp>
        <p:nvSpPr>
          <p:cNvPr name="Freeform 5" id="5"/>
          <p:cNvSpPr/>
          <p:nvPr/>
        </p:nvSpPr>
        <p:spPr>
          <a:xfrm flipH="false" flipV="false" rot="0">
            <a:off x="5651264" y="489124"/>
            <a:ext cx="2325236" cy="2321608"/>
          </a:xfrm>
          <a:custGeom>
            <a:avLst/>
            <a:gdLst/>
            <a:ahLst/>
            <a:cxnLst/>
            <a:rect r="r" b="b" t="t" l="l"/>
            <a:pathLst>
              <a:path h="2321608" w="2325236">
                <a:moveTo>
                  <a:pt x="0" y="0"/>
                </a:moveTo>
                <a:lnTo>
                  <a:pt x="2325236" y="0"/>
                </a:lnTo>
                <a:lnTo>
                  <a:pt x="2325236" y="2321608"/>
                </a:lnTo>
                <a:lnTo>
                  <a:pt x="0" y="23216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0301728" y="489102"/>
            <a:ext cx="2325210" cy="2321608"/>
          </a:xfrm>
          <a:custGeom>
            <a:avLst/>
            <a:gdLst/>
            <a:ahLst/>
            <a:cxnLst/>
            <a:rect r="r" b="b" t="t" l="l"/>
            <a:pathLst>
              <a:path h="2321608" w="2325210">
                <a:moveTo>
                  <a:pt x="0" y="0"/>
                </a:moveTo>
                <a:lnTo>
                  <a:pt x="2325210" y="0"/>
                </a:lnTo>
                <a:lnTo>
                  <a:pt x="2325210" y="2321608"/>
                </a:lnTo>
                <a:lnTo>
                  <a:pt x="0" y="23216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7976450" y="489148"/>
            <a:ext cx="2325200" cy="2325054"/>
          </a:xfrm>
          <a:custGeom>
            <a:avLst/>
            <a:gdLst/>
            <a:ahLst/>
            <a:cxnLst/>
            <a:rect r="r" b="b" t="t" l="l"/>
            <a:pathLst>
              <a:path h="2325054" w="2325200">
                <a:moveTo>
                  <a:pt x="0" y="0"/>
                </a:moveTo>
                <a:lnTo>
                  <a:pt x="2325200" y="0"/>
                </a:lnTo>
                <a:lnTo>
                  <a:pt x="2325200" y="2325054"/>
                </a:lnTo>
                <a:lnTo>
                  <a:pt x="0" y="23250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2626914" y="489148"/>
            <a:ext cx="2325200" cy="2325182"/>
          </a:xfrm>
          <a:custGeom>
            <a:avLst/>
            <a:gdLst/>
            <a:ahLst/>
            <a:cxnLst/>
            <a:rect r="r" b="b" t="t" l="l"/>
            <a:pathLst>
              <a:path h="2325182" w="2325200">
                <a:moveTo>
                  <a:pt x="0" y="0"/>
                </a:moveTo>
                <a:lnTo>
                  <a:pt x="2325200" y="0"/>
                </a:lnTo>
                <a:lnTo>
                  <a:pt x="2325200" y="2325182"/>
                </a:lnTo>
                <a:lnTo>
                  <a:pt x="0" y="232518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000734" y="489102"/>
            <a:ext cx="2325236" cy="2325054"/>
          </a:xfrm>
          <a:custGeom>
            <a:avLst/>
            <a:gdLst/>
            <a:ahLst/>
            <a:cxnLst/>
            <a:rect r="r" b="b" t="t" l="l"/>
            <a:pathLst>
              <a:path h="2325054" w="2325236">
                <a:moveTo>
                  <a:pt x="0" y="0"/>
                </a:moveTo>
                <a:lnTo>
                  <a:pt x="2325236" y="0"/>
                </a:lnTo>
                <a:lnTo>
                  <a:pt x="2325236" y="2325054"/>
                </a:lnTo>
                <a:lnTo>
                  <a:pt x="0" y="232505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3326030" y="489102"/>
            <a:ext cx="2325200" cy="2325054"/>
          </a:xfrm>
          <a:custGeom>
            <a:avLst/>
            <a:gdLst/>
            <a:ahLst/>
            <a:cxnLst/>
            <a:rect r="r" b="b" t="t" l="l"/>
            <a:pathLst>
              <a:path h="2325054" w="2325200">
                <a:moveTo>
                  <a:pt x="0" y="0"/>
                </a:moveTo>
                <a:lnTo>
                  <a:pt x="2325200" y="0"/>
                </a:lnTo>
                <a:lnTo>
                  <a:pt x="2325200" y="2325054"/>
                </a:lnTo>
                <a:lnTo>
                  <a:pt x="0" y="232505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14952212" y="489188"/>
            <a:ext cx="2325200" cy="2325054"/>
          </a:xfrm>
          <a:custGeom>
            <a:avLst/>
            <a:gdLst/>
            <a:ahLst/>
            <a:cxnLst/>
            <a:rect r="r" b="b" t="t" l="l"/>
            <a:pathLst>
              <a:path h="2325054" w="2325200">
                <a:moveTo>
                  <a:pt x="0" y="0"/>
                </a:moveTo>
                <a:lnTo>
                  <a:pt x="2325200" y="0"/>
                </a:lnTo>
                <a:lnTo>
                  <a:pt x="2325200" y="2325054"/>
                </a:lnTo>
                <a:lnTo>
                  <a:pt x="0" y="232505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Freeform 4" id="4"/>
          <p:cNvSpPr/>
          <p:nvPr/>
        </p:nvSpPr>
        <p:spPr>
          <a:xfrm flipH="false" flipV="false" rot="0">
            <a:off x="1003146" y="486622"/>
            <a:ext cx="3104532" cy="3099632"/>
          </a:xfrm>
          <a:custGeom>
            <a:avLst/>
            <a:gdLst/>
            <a:ahLst/>
            <a:cxnLst/>
            <a:rect r="r" b="b" t="t" l="l"/>
            <a:pathLst>
              <a:path h="3099632" w="3104532">
                <a:moveTo>
                  <a:pt x="0" y="0"/>
                </a:moveTo>
                <a:lnTo>
                  <a:pt x="3104532" y="0"/>
                </a:lnTo>
                <a:lnTo>
                  <a:pt x="3104532" y="3099632"/>
                </a:lnTo>
                <a:lnTo>
                  <a:pt x="0" y="30996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03148" y="6693146"/>
            <a:ext cx="3104532" cy="3099632"/>
          </a:xfrm>
          <a:custGeom>
            <a:avLst/>
            <a:gdLst/>
            <a:ahLst/>
            <a:cxnLst/>
            <a:rect r="r" b="b" t="t" l="l"/>
            <a:pathLst>
              <a:path h="3099632" w="3104532">
                <a:moveTo>
                  <a:pt x="0" y="0"/>
                </a:moveTo>
                <a:lnTo>
                  <a:pt x="3104532" y="0"/>
                </a:lnTo>
                <a:lnTo>
                  <a:pt x="3104532" y="3099632"/>
                </a:lnTo>
                <a:lnTo>
                  <a:pt x="0" y="30996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107698" y="3588694"/>
            <a:ext cx="3104544" cy="3099632"/>
          </a:xfrm>
          <a:custGeom>
            <a:avLst/>
            <a:gdLst/>
            <a:ahLst/>
            <a:cxnLst/>
            <a:rect r="r" b="b" t="t" l="l"/>
            <a:pathLst>
              <a:path h="3099632" w="3104544">
                <a:moveTo>
                  <a:pt x="0" y="0"/>
                </a:moveTo>
                <a:lnTo>
                  <a:pt x="3104544" y="0"/>
                </a:lnTo>
                <a:lnTo>
                  <a:pt x="3104544" y="3099632"/>
                </a:lnTo>
                <a:lnTo>
                  <a:pt x="0" y="30996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4061598" y="486648"/>
            <a:ext cx="3196648" cy="3099632"/>
          </a:xfrm>
          <a:custGeom>
            <a:avLst/>
            <a:gdLst/>
            <a:ahLst/>
            <a:cxnLst/>
            <a:rect r="r" b="b" t="t" l="l"/>
            <a:pathLst>
              <a:path h="3099632" w="3196648">
                <a:moveTo>
                  <a:pt x="0" y="0"/>
                </a:moveTo>
                <a:lnTo>
                  <a:pt x="3196648" y="0"/>
                </a:lnTo>
                <a:lnTo>
                  <a:pt x="3196648" y="3099632"/>
                </a:lnTo>
                <a:lnTo>
                  <a:pt x="0" y="30996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003152" y="3586364"/>
            <a:ext cx="3104506" cy="3104402"/>
          </a:xfrm>
          <a:custGeom>
            <a:avLst/>
            <a:gdLst/>
            <a:ahLst/>
            <a:cxnLst/>
            <a:rect r="r" b="b" t="t" l="l"/>
            <a:pathLst>
              <a:path h="3104402" w="3104506">
                <a:moveTo>
                  <a:pt x="0" y="0"/>
                </a:moveTo>
                <a:lnTo>
                  <a:pt x="3104506" y="0"/>
                </a:lnTo>
                <a:lnTo>
                  <a:pt x="3104506" y="3104402"/>
                </a:lnTo>
                <a:lnTo>
                  <a:pt x="0" y="310440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4107640" y="6690724"/>
            <a:ext cx="3104506" cy="3104402"/>
          </a:xfrm>
          <a:custGeom>
            <a:avLst/>
            <a:gdLst/>
            <a:ahLst/>
            <a:cxnLst/>
            <a:rect r="r" b="b" t="t" l="l"/>
            <a:pathLst>
              <a:path h="3104402" w="3104506">
                <a:moveTo>
                  <a:pt x="0" y="0"/>
                </a:moveTo>
                <a:lnTo>
                  <a:pt x="3104506" y="0"/>
                </a:lnTo>
                <a:lnTo>
                  <a:pt x="3104506" y="3104402"/>
                </a:lnTo>
                <a:lnTo>
                  <a:pt x="0" y="310440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7748105" y="2036438"/>
            <a:ext cx="9157056" cy="5757499"/>
          </a:xfrm>
          <a:custGeom>
            <a:avLst/>
            <a:gdLst/>
            <a:ahLst/>
            <a:cxnLst/>
            <a:rect r="r" b="b" t="t" l="l"/>
            <a:pathLst>
              <a:path h="5757499" w="9157056">
                <a:moveTo>
                  <a:pt x="0" y="0"/>
                </a:moveTo>
                <a:lnTo>
                  <a:pt x="9157057" y="0"/>
                </a:lnTo>
                <a:lnTo>
                  <a:pt x="9157057" y="5757499"/>
                </a:lnTo>
                <a:lnTo>
                  <a:pt x="0" y="5757499"/>
                </a:lnTo>
                <a:lnTo>
                  <a:pt x="0" y="0"/>
                </a:lnTo>
                <a:close/>
              </a:path>
            </a:pathLst>
          </a:custGeom>
          <a:blipFill>
            <a:blip r:embed="rId15"/>
            <a:stretch>
              <a:fillRect l="0" t="0" r="0" b="0"/>
            </a:stretch>
          </a:blipFill>
        </p:spPr>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grpSp>
        <p:nvGrpSpPr>
          <p:cNvPr name="Group 4" id="4"/>
          <p:cNvGrpSpPr/>
          <p:nvPr/>
        </p:nvGrpSpPr>
        <p:grpSpPr>
          <a:xfrm rot="0">
            <a:off x="1000348" y="9216984"/>
            <a:ext cx="1139134" cy="559846"/>
            <a:chOff x="0" y="0"/>
            <a:chExt cx="1518845" cy="746461"/>
          </a:xfrm>
        </p:grpSpPr>
        <p:sp>
          <p:nvSpPr>
            <p:cNvPr name="Freeform 5" id="5"/>
            <p:cNvSpPr/>
            <p:nvPr/>
          </p:nvSpPr>
          <p:spPr>
            <a:xfrm flipH="false" flipV="false" rot="0">
              <a:off x="0" y="508"/>
              <a:ext cx="1518793" cy="745490"/>
            </a:xfrm>
            <a:custGeom>
              <a:avLst/>
              <a:gdLst/>
              <a:ahLst/>
              <a:cxnLst/>
              <a:rect r="r" b="b" t="t" l="l"/>
              <a:pathLst>
                <a:path h="745490" w="1518793">
                  <a:moveTo>
                    <a:pt x="759841" y="0"/>
                  </a:moveTo>
                  <a:cubicBezTo>
                    <a:pt x="344170" y="0"/>
                    <a:pt x="7239" y="333248"/>
                    <a:pt x="0" y="745490"/>
                  </a:cubicBezTo>
                  <a:lnTo>
                    <a:pt x="1518793" y="745490"/>
                  </a:lnTo>
                  <a:cubicBezTo>
                    <a:pt x="1511554" y="333248"/>
                    <a:pt x="1174623" y="0"/>
                    <a:pt x="759841" y="0"/>
                  </a:cubicBezTo>
                  <a:close/>
                </a:path>
              </a:pathLst>
            </a:custGeom>
            <a:solidFill>
              <a:srgbClr val="EFE9CD"/>
            </a:solidFill>
          </p:spPr>
        </p:sp>
      </p:grpSp>
      <p:grpSp>
        <p:nvGrpSpPr>
          <p:cNvPr name="Group 6" id="6"/>
          <p:cNvGrpSpPr/>
          <p:nvPr/>
        </p:nvGrpSpPr>
        <p:grpSpPr>
          <a:xfrm rot="0">
            <a:off x="1732238" y="9216984"/>
            <a:ext cx="1139474" cy="559846"/>
            <a:chOff x="0" y="0"/>
            <a:chExt cx="1519299" cy="746461"/>
          </a:xfrm>
        </p:grpSpPr>
        <p:sp>
          <p:nvSpPr>
            <p:cNvPr name="Freeform 7" id="7"/>
            <p:cNvSpPr/>
            <p:nvPr/>
          </p:nvSpPr>
          <p:spPr>
            <a:xfrm flipH="false" flipV="false" rot="0">
              <a:off x="508" y="508"/>
              <a:ext cx="1518285" cy="745490"/>
            </a:xfrm>
            <a:custGeom>
              <a:avLst/>
              <a:gdLst/>
              <a:ahLst/>
              <a:cxnLst/>
              <a:rect r="r" b="b" t="t" l="l"/>
              <a:pathLst>
                <a:path h="745490" w="1518285">
                  <a:moveTo>
                    <a:pt x="758952" y="0"/>
                  </a:moveTo>
                  <a:cubicBezTo>
                    <a:pt x="343662" y="0"/>
                    <a:pt x="6731" y="333248"/>
                    <a:pt x="0" y="745490"/>
                  </a:cubicBezTo>
                  <a:lnTo>
                    <a:pt x="1518285" y="745490"/>
                  </a:lnTo>
                  <a:cubicBezTo>
                    <a:pt x="1511046" y="333248"/>
                    <a:pt x="1174623" y="0"/>
                    <a:pt x="758952" y="0"/>
                  </a:cubicBezTo>
                  <a:close/>
                </a:path>
              </a:pathLst>
            </a:custGeom>
            <a:solidFill>
              <a:srgbClr val="DBB3B4"/>
            </a:solidFill>
          </p:spPr>
        </p:sp>
      </p:grpSp>
      <p:grpSp>
        <p:nvGrpSpPr>
          <p:cNvPr name="Group 8" id="8"/>
          <p:cNvGrpSpPr/>
          <p:nvPr/>
        </p:nvGrpSpPr>
        <p:grpSpPr>
          <a:xfrm rot="0">
            <a:off x="2398680" y="9216984"/>
            <a:ext cx="1139474" cy="559846"/>
            <a:chOff x="0" y="0"/>
            <a:chExt cx="1519299" cy="746461"/>
          </a:xfrm>
        </p:grpSpPr>
        <p:sp>
          <p:nvSpPr>
            <p:cNvPr name="Freeform 9" id="9"/>
            <p:cNvSpPr/>
            <p:nvPr/>
          </p:nvSpPr>
          <p:spPr>
            <a:xfrm flipH="false" flipV="false" rot="0">
              <a:off x="508" y="508"/>
              <a:ext cx="1518285" cy="745490"/>
            </a:xfrm>
            <a:custGeom>
              <a:avLst/>
              <a:gdLst/>
              <a:ahLst/>
              <a:cxnLst/>
              <a:rect r="r" b="b" t="t" l="l"/>
              <a:pathLst>
                <a:path h="745490" w="1518285">
                  <a:moveTo>
                    <a:pt x="758952" y="0"/>
                  </a:moveTo>
                  <a:cubicBezTo>
                    <a:pt x="343662" y="0"/>
                    <a:pt x="7239" y="333248"/>
                    <a:pt x="0" y="745490"/>
                  </a:cubicBezTo>
                  <a:lnTo>
                    <a:pt x="1518285" y="745490"/>
                  </a:lnTo>
                  <a:cubicBezTo>
                    <a:pt x="1511554" y="333248"/>
                    <a:pt x="1174623" y="0"/>
                    <a:pt x="758952" y="0"/>
                  </a:cubicBezTo>
                  <a:close/>
                </a:path>
              </a:pathLst>
            </a:custGeom>
            <a:solidFill>
              <a:srgbClr val="EFE9CD"/>
            </a:solidFill>
          </p:spPr>
        </p:sp>
      </p:grpSp>
      <p:sp>
        <p:nvSpPr>
          <p:cNvPr name="TextBox 10" id="10"/>
          <p:cNvSpPr txBox="true"/>
          <p:nvPr/>
        </p:nvSpPr>
        <p:spPr>
          <a:xfrm rot="0">
            <a:off x="10330097" y="4584955"/>
            <a:ext cx="48283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PDF/UA</a:t>
            </a:r>
          </a:p>
        </p:txBody>
      </p:sp>
      <p:sp>
        <p:nvSpPr>
          <p:cNvPr name="TextBox 11" id="11"/>
          <p:cNvSpPr txBox="true"/>
          <p:nvPr/>
        </p:nvSpPr>
        <p:spPr>
          <a:xfrm rot="0">
            <a:off x="1531425" y="981475"/>
            <a:ext cx="10994550" cy="914400"/>
          </a:xfrm>
          <a:prstGeom prst="rect">
            <a:avLst/>
          </a:prstGeom>
        </p:spPr>
        <p:txBody>
          <a:bodyPr anchor="t" rtlCol="false" tIns="0" lIns="0" bIns="0" rIns="0">
            <a:spAutoFit/>
          </a:bodyPr>
          <a:lstStyle/>
          <a:p>
            <a:pPr algn="l">
              <a:lnSpc>
                <a:spcPts val="7200"/>
              </a:lnSpc>
            </a:pPr>
            <a:r>
              <a:rPr lang="en-US" b="true" sz="6000">
                <a:solidFill>
                  <a:srgbClr val="434343"/>
                </a:solidFill>
                <a:latin typeface="Prompt Bold"/>
                <a:ea typeface="Prompt Bold"/>
                <a:cs typeface="Prompt Bold"/>
                <a:sym typeface="Prompt Bold"/>
              </a:rPr>
              <a:t>Laws</a:t>
            </a:r>
          </a:p>
        </p:txBody>
      </p:sp>
      <p:sp>
        <p:nvSpPr>
          <p:cNvPr name="TextBox 12" id="12"/>
          <p:cNvSpPr txBox="true"/>
          <p:nvPr/>
        </p:nvSpPr>
        <p:spPr>
          <a:xfrm rot="0">
            <a:off x="10330099" y="5367900"/>
            <a:ext cx="4828350" cy="3267075"/>
          </a:xfrm>
          <a:prstGeom prst="rect">
            <a:avLst/>
          </a:prstGeom>
        </p:spPr>
        <p:txBody>
          <a:bodyPr anchor="t" rtlCol="false" tIns="0" lIns="0" bIns="0" rIns="0">
            <a:spAutoFit/>
          </a:bodyPr>
          <a:lstStyle/>
          <a:p>
            <a:pPr algn="l">
              <a:lnSpc>
                <a:spcPts val="2879"/>
              </a:lnSpc>
            </a:pPr>
            <a:r>
              <a:rPr lang="en-US" sz="2400">
                <a:solidFill>
                  <a:srgbClr val="434343"/>
                </a:solidFill>
                <a:latin typeface="Arimo"/>
                <a:ea typeface="Arimo"/>
                <a:cs typeface="Arimo"/>
                <a:sym typeface="Arimo"/>
              </a:rPr>
              <a:t>An ISO stand</a:t>
            </a:r>
            <a:r>
              <a:rPr lang="en-US" sz="2400">
                <a:solidFill>
                  <a:srgbClr val="434343"/>
                </a:solidFill>
                <a:latin typeface="Arimo"/>
                <a:ea typeface="Arimo"/>
                <a:cs typeface="Arimo"/>
                <a:sym typeface="Arimo"/>
              </a:rPr>
              <a:t>ard (ISO 14289) that defines how to make PDF documents accessible to people with disabilities. It includes technical requirements for tagging, reading order, alternative text for images, and interactive elements to ensure compatibility with assistive technologies.</a:t>
            </a:r>
          </a:p>
        </p:txBody>
      </p:sp>
      <p:sp>
        <p:nvSpPr>
          <p:cNvPr name="TextBox 13" id="13"/>
          <p:cNvSpPr txBox="true"/>
          <p:nvPr/>
        </p:nvSpPr>
        <p:spPr>
          <a:xfrm rot="0">
            <a:off x="3129551" y="5367900"/>
            <a:ext cx="4828350" cy="2905125"/>
          </a:xfrm>
          <a:prstGeom prst="rect">
            <a:avLst/>
          </a:prstGeom>
        </p:spPr>
        <p:txBody>
          <a:bodyPr anchor="t" rtlCol="false" tIns="0" lIns="0" bIns="0" rIns="0">
            <a:spAutoFit/>
          </a:bodyPr>
          <a:lstStyle/>
          <a:p>
            <a:pPr algn="l">
              <a:lnSpc>
                <a:spcPts val="2879"/>
              </a:lnSpc>
            </a:pPr>
            <a:r>
              <a:rPr lang="en-US" sz="2400">
                <a:solidFill>
                  <a:srgbClr val="434343"/>
                </a:solidFill>
                <a:latin typeface="Arimo"/>
                <a:ea typeface="Arimo"/>
                <a:cs typeface="Arimo"/>
                <a:sym typeface="Arimo"/>
              </a:rPr>
              <a:t>A set of guidelines developed by the W3C to make web content more accessible to people with disabilities. WCAG outlines how to make digital content perceivable, operable, understandable, and robust — including for screen readers and keyboard navigation.</a:t>
            </a:r>
          </a:p>
        </p:txBody>
      </p:sp>
      <p:sp>
        <p:nvSpPr>
          <p:cNvPr name="TextBox 14" id="14"/>
          <p:cNvSpPr txBox="true"/>
          <p:nvPr/>
        </p:nvSpPr>
        <p:spPr>
          <a:xfrm rot="0">
            <a:off x="3129551" y="4584955"/>
            <a:ext cx="5042027"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WCAG</a:t>
            </a:r>
          </a:p>
        </p:txBody>
      </p:sp>
      <p:grpSp>
        <p:nvGrpSpPr>
          <p:cNvPr name="Group 15" id="15"/>
          <p:cNvGrpSpPr/>
          <p:nvPr/>
        </p:nvGrpSpPr>
        <p:grpSpPr>
          <a:xfrm rot="0">
            <a:off x="3038126" y="3221800"/>
            <a:ext cx="1054800" cy="1054800"/>
            <a:chOff x="0" y="0"/>
            <a:chExt cx="1406400" cy="1406400"/>
          </a:xfrm>
        </p:grpSpPr>
        <p:sp>
          <p:nvSpPr>
            <p:cNvPr name="Freeform 16" id="16"/>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DBB3B4"/>
            </a:solidFill>
          </p:spPr>
        </p:sp>
      </p:grpSp>
      <p:grpSp>
        <p:nvGrpSpPr>
          <p:cNvPr name="Group 17" id="17"/>
          <p:cNvGrpSpPr/>
          <p:nvPr/>
        </p:nvGrpSpPr>
        <p:grpSpPr>
          <a:xfrm rot="0">
            <a:off x="10238672" y="3221800"/>
            <a:ext cx="1054800" cy="1054800"/>
            <a:chOff x="0" y="0"/>
            <a:chExt cx="1406400" cy="1406400"/>
          </a:xfrm>
        </p:grpSpPr>
        <p:sp>
          <p:nvSpPr>
            <p:cNvPr name="Freeform 18" id="18"/>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sp>
        <p:nvSpPr>
          <p:cNvPr name="Freeform 19" id="19"/>
          <p:cNvSpPr/>
          <p:nvPr/>
        </p:nvSpPr>
        <p:spPr>
          <a:xfrm flipH="false" flipV="false" rot="0">
            <a:off x="3209512" y="3518432"/>
            <a:ext cx="712040" cy="461540"/>
          </a:xfrm>
          <a:custGeom>
            <a:avLst/>
            <a:gdLst/>
            <a:ahLst/>
            <a:cxnLst/>
            <a:rect r="r" b="b" t="t" l="l"/>
            <a:pathLst>
              <a:path h="461540" w="712040">
                <a:moveTo>
                  <a:pt x="0" y="0"/>
                </a:moveTo>
                <a:lnTo>
                  <a:pt x="712040" y="0"/>
                </a:lnTo>
                <a:lnTo>
                  <a:pt x="712040" y="461540"/>
                </a:lnTo>
                <a:lnTo>
                  <a:pt x="0" y="461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0412880" y="3395096"/>
            <a:ext cx="706360" cy="708214"/>
          </a:xfrm>
          <a:custGeom>
            <a:avLst/>
            <a:gdLst/>
            <a:ahLst/>
            <a:cxnLst/>
            <a:rect r="r" b="b" t="t" l="l"/>
            <a:pathLst>
              <a:path h="708214" w="706360">
                <a:moveTo>
                  <a:pt x="0" y="0"/>
                </a:moveTo>
                <a:lnTo>
                  <a:pt x="706360" y="0"/>
                </a:lnTo>
                <a:lnTo>
                  <a:pt x="706360" y="708214"/>
                </a:lnTo>
                <a:lnTo>
                  <a:pt x="0" y="708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1" id="21"/>
          <p:cNvGrpSpPr/>
          <p:nvPr/>
        </p:nvGrpSpPr>
        <p:grpSpPr>
          <a:xfrm rot="0">
            <a:off x="16120850" y="1070000"/>
            <a:ext cx="736950" cy="736950"/>
            <a:chOff x="0" y="0"/>
            <a:chExt cx="982600" cy="982600"/>
          </a:xfrm>
        </p:grpSpPr>
        <p:sp>
          <p:nvSpPr>
            <p:cNvPr name="Freeform 22" id="22"/>
            <p:cNvSpPr/>
            <p:nvPr/>
          </p:nvSpPr>
          <p:spPr>
            <a:xfrm flipH="false" flipV="false" rot="0">
              <a:off x="127" y="0"/>
              <a:ext cx="982472" cy="982599"/>
            </a:xfrm>
            <a:custGeom>
              <a:avLst/>
              <a:gdLst/>
              <a:ahLst/>
              <a:cxnLst/>
              <a:rect r="r" b="b" t="t" l="l"/>
              <a:pathLst>
                <a:path h="982599" w="982472">
                  <a:moveTo>
                    <a:pt x="491236" y="0"/>
                  </a:moveTo>
                  <a:cubicBezTo>
                    <a:pt x="491236" y="0"/>
                    <a:pt x="491109" y="0"/>
                    <a:pt x="491109" y="0"/>
                  </a:cubicBezTo>
                  <a:cubicBezTo>
                    <a:pt x="219837" y="0"/>
                    <a:pt x="0" y="219964"/>
                    <a:pt x="0" y="491236"/>
                  </a:cubicBezTo>
                  <a:cubicBezTo>
                    <a:pt x="0" y="762508"/>
                    <a:pt x="219837" y="982599"/>
                    <a:pt x="491109" y="982599"/>
                  </a:cubicBezTo>
                  <a:cubicBezTo>
                    <a:pt x="762508" y="982599"/>
                    <a:pt x="982472" y="762635"/>
                    <a:pt x="982472" y="491236"/>
                  </a:cubicBezTo>
                  <a:cubicBezTo>
                    <a:pt x="982472" y="219837"/>
                    <a:pt x="762635" y="0"/>
                    <a:pt x="491236" y="0"/>
                  </a:cubicBezTo>
                  <a:close/>
                </a:path>
              </a:pathLst>
            </a:custGeom>
            <a:solidFill>
              <a:srgbClr val="DBB3B4"/>
            </a:solidFill>
          </p:spPr>
        </p:sp>
      </p:grpSp>
      <p:grpSp>
        <p:nvGrpSpPr>
          <p:cNvPr name="Group 23" id="23"/>
          <p:cNvGrpSpPr/>
          <p:nvPr/>
        </p:nvGrpSpPr>
        <p:grpSpPr>
          <a:xfrm rot="0">
            <a:off x="16120850" y="1564950"/>
            <a:ext cx="736950" cy="737000"/>
            <a:chOff x="0" y="0"/>
            <a:chExt cx="982600" cy="982667"/>
          </a:xfrm>
        </p:grpSpPr>
        <p:sp>
          <p:nvSpPr>
            <p:cNvPr name="Freeform 24" id="24"/>
            <p:cNvSpPr/>
            <p:nvPr/>
          </p:nvSpPr>
          <p:spPr>
            <a:xfrm flipH="false" flipV="false" rot="0">
              <a:off x="127" y="127"/>
              <a:ext cx="982472" cy="982472"/>
            </a:xfrm>
            <a:custGeom>
              <a:avLst/>
              <a:gdLst/>
              <a:ahLst/>
              <a:cxnLst/>
              <a:rect r="r" b="b" t="t" l="l"/>
              <a:pathLst>
                <a:path h="982472" w="982472">
                  <a:moveTo>
                    <a:pt x="491109" y="0"/>
                  </a:moveTo>
                  <a:cubicBezTo>
                    <a:pt x="219837" y="0"/>
                    <a:pt x="0" y="219837"/>
                    <a:pt x="0" y="491236"/>
                  </a:cubicBezTo>
                  <a:cubicBezTo>
                    <a:pt x="0" y="762635"/>
                    <a:pt x="219837" y="982472"/>
                    <a:pt x="491109" y="982472"/>
                  </a:cubicBezTo>
                  <a:cubicBezTo>
                    <a:pt x="762508" y="982472"/>
                    <a:pt x="982472" y="762635"/>
                    <a:pt x="982472" y="491236"/>
                  </a:cubicBezTo>
                  <a:cubicBezTo>
                    <a:pt x="982472" y="219837"/>
                    <a:pt x="762508" y="0"/>
                    <a:pt x="491109" y="0"/>
                  </a:cubicBezTo>
                  <a:close/>
                </a:path>
              </a:pathLst>
            </a:custGeom>
            <a:solidFill>
              <a:srgbClr val="EFE9CD"/>
            </a:solidFill>
          </p:spPr>
        </p:sp>
      </p:grpSp>
      <p:grpSp>
        <p:nvGrpSpPr>
          <p:cNvPr name="Group 25" id="25"/>
          <p:cNvGrpSpPr/>
          <p:nvPr/>
        </p:nvGrpSpPr>
        <p:grpSpPr>
          <a:xfrm rot="0">
            <a:off x="16120850" y="2670950"/>
            <a:ext cx="736950" cy="736950"/>
            <a:chOff x="0" y="0"/>
            <a:chExt cx="982600" cy="982600"/>
          </a:xfrm>
        </p:grpSpPr>
        <p:sp>
          <p:nvSpPr>
            <p:cNvPr name="Freeform 26" id="26"/>
            <p:cNvSpPr/>
            <p:nvPr/>
          </p:nvSpPr>
          <p:spPr>
            <a:xfrm flipH="false" flipV="false" rot="0">
              <a:off x="127" y="0"/>
              <a:ext cx="982472" cy="982599"/>
            </a:xfrm>
            <a:custGeom>
              <a:avLst/>
              <a:gdLst/>
              <a:ahLst/>
              <a:cxnLst/>
              <a:rect r="r" b="b" t="t" l="l"/>
              <a:pathLst>
                <a:path h="982599" w="982472">
                  <a:moveTo>
                    <a:pt x="491236" y="0"/>
                  </a:moveTo>
                  <a:cubicBezTo>
                    <a:pt x="491236" y="0"/>
                    <a:pt x="491109" y="0"/>
                    <a:pt x="491109" y="0"/>
                  </a:cubicBezTo>
                  <a:cubicBezTo>
                    <a:pt x="219837" y="0"/>
                    <a:pt x="0" y="219964"/>
                    <a:pt x="0" y="491363"/>
                  </a:cubicBezTo>
                  <a:cubicBezTo>
                    <a:pt x="0" y="762762"/>
                    <a:pt x="219837" y="982599"/>
                    <a:pt x="491109" y="982599"/>
                  </a:cubicBezTo>
                  <a:cubicBezTo>
                    <a:pt x="762508" y="982599"/>
                    <a:pt x="982472" y="762635"/>
                    <a:pt x="982472" y="491363"/>
                  </a:cubicBezTo>
                  <a:cubicBezTo>
                    <a:pt x="982472" y="220091"/>
                    <a:pt x="762635" y="0"/>
                    <a:pt x="491236" y="0"/>
                  </a:cubicBezTo>
                  <a:close/>
                </a:path>
              </a:pathLst>
            </a:custGeom>
            <a:solidFill>
              <a:srgbClr val="DBB3B4"/>
            </a:solidFill>
          </p:spPr>
        </p:sp>
      </p:gr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sp>
        <p:nvSpPr>
          <p:cNvPr name="Freeform 4" id="4"/>
          <p:cNvSpPr/>
          <p:nvPr/>
        </p:nvSpPr>
        <p:spPr>
          <a:xfrm flipH="false" flipV="false" rot="0">
            <a:off x="992891" y="8765041"/>
            <a:ext cx="1823770" cy="1029488"/>
          </a:xfrm>
          <a:custGeom>
            <a:avLst/>
            <a:gdLst/>
            <a:ahLst/>
            <a:cxnLst/>
            <a:rect r="r" b="b" t="t" l="l"/>
            <a:pathLst>
              <a:path h="1029488" w="1823770">
                <a:moveTo>
                  <a:pt x="0" y="0"/>
                </a:moveTo>
                <a:lnTo>
                  <a:pt x="1823770" y="0"/>
                </a:lnTo>
                <a:lnTo>
                  <a:pt x="1823770" y="1029488"/>
                </a:lnTo>
                <a:lnTo>
                  <a:pt x="0" y="10294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5400000">
            <a:off x="16645500" y="497800"/>
            <a:ext cx="629300" cy="629200"/>
            <a:chOff x="0" y="0"/>
            <a:chExt cx="839067" cy="838933"/>
          </a:xfrm>
        </p:grpSpPr>
        <p:sp>
          <p:nvSpPr>
            <p:cNvPr name="Freeform 6" id="6"/>
            <p:cNvSpPr/>
            <p:nvPr/>
          </p:nvSpPr>
          <p:spPr>
            <a:xfrm flipH="false" flipV="false" rot="0">
              <a:off x="127" y="0"/>
              <a:ext cx="838962" cy="838962"/>
            </a:xfrm>
            <a:custGeom>
              <a:avLst/>
              <a:gdLst/>
              <a:ahLst/>
              <a:cxnLst/>
              <a:rect r="r" b="b" t="t" l="l"/>
              <a:pathLst>
                <a:path h="838962" w="838962">
                  <a:moveTo>
                    <a:pt x="0" y="0"/>
                  </a:moveTo>
                  <a:lnTo>
                    <a:pt x="0" y="334645"/>
                  </a:lnTo>
                  <a:cubicBezTo>
                    <a:pt x="0" y="613156"/>
                    <a:pt x="225679" y="838962"/>
                    <a:pt x="504317" y="838962"/>
                  </a:cubicBezTo>
                  <a:lnTo>
                    <a:pt x="838962" y="838962"/>
                  </a:lnTo>
                  <a:lnTo>
                    <a:pt x="838962" y="504317"/>
                  </a:lnTo>
                  <a:cubicBezTo>
                    <a:pt x="838962" y="225806"/>
                    <a:pt x="613156" y="0"/>
                    <a:pt x="334645" y="0"/>
                  </a:cubicBezTo>
                  <a:close/>
                </a:path>
              </a:pathLst>
            </a:custGeom>
            <a:solidFill>
              <a:srgbClr val="EFE9CD"/>
            </a:solidFill>
          </p:spPr>
        </p:sp>
      </p:grpSp>
      <p:grpSp>
        <p:nvGrpSpPr>
          <p:cNvPr name="Group 7" id="7"/>
          <p:cNvGrpSpPr/>
          <p:nvPr/>
        </p:nvGrpSpPr>
        <p:grpSpPr>
          <a:xfrm rot="5400000">
            <a:off x="16016276" y="497726"/>
            <a:ext cx="629300" cy="629350"/>
            <a:chOff x="0" y="0"/>
            <a:chExt cx="839067" cy="839133"/>
          </a:xfrm>
        </p:grpSpPr>
        <p:sp>
          <p:nvSpPr>
            <p:cNvPr name="Freeform 8" id="8"/>
            <p:cNvSpPr/>
            <p:nvPr/>
          </p:nvSpPr>
          <p:spPr>
            <a:xfrm flipH="false" flipV="false" rot="0">
              <a:off x="127" y="127"/>
              <a:ext cx="838962" cy="838962"/>
            </a:xfrm>
            <a:custGeom>
              <a:avLst/>
              <a:gdLst/>
              <a:ahLst/>
              <a:cxnLst/>
              <a:rect r="r" b="b" t="t" l="l"/>
              <a:pathLst>
                <a:path h="838962" w="838962">
                  <a:moveTo>
                    <a:pt x="504190" y="0"/>
                  </a:moveTo>
                  <a:cubicBezTo>
                    <a:pt x="225679" y="0"/>
                    <a:pt x="0" y="225679"/>
                    <a:pt x="0" y="504190"/>
                  </a:cubicBezTo>
                  <a:lnTo>
                    <a:pt x="0" y="838962"/>
                  </a:lnTo>
                  <a:lnTo>
                    <a:pt x="334645" y="838962"/>
                  </a:lnTo>
                  <a:cubicBezTo>
                    <a:pt x="613156" y="838962"/>
                    <a:pt x="838962" y="613156"/>
                    <a:pt x="838962" y="334645"/>
                  </a:cubicBezTo>
                  <a:lnTo>
                    <a:pt x="838962" y="0"/>
                  </a:lnTo>
                  <a:close/>
                </a:path>
              </a:pathLst>
            </a:custGeom>
            <a:solidFill>
              <a:srgbClr val="85A9F0"/>
            </a:solidFill>
          </p:spPr>
        </p:sp>
      </p:grpSp>
      <p:grpSp>
        <p:nvGrpSpPr>
          <p:cNvPr name="Group 9" id="9"/>
          <p:cNvGrpSpPr/>
          <p:nvPr/>
        </p:nvGrpSpPr>
        <p:grpSpPr>
          <a:xfrm rot="5400000">
            <a:off x="15387000" y="497800"/>
            <a:ext cx="629300" cy="629200"/>
            <a:chOff x="0" y="0"/>
            <a:chExt cx="839067" cy="838933"/>
          </a:xfrm>
        </p:grpSpPr>
        <p:sp>
          <p:nvSpPr>
            <p:cNvPr name="Freeform 10" id="10"/>
            <p:cNvSpPr/>
            <p:nvPr/>
          </p:nvSpPr>
          <p:spPr>
            <a:xfrm flipH="false" flipV="false" rot="0">
              <a:off x="0" y="0"/>
              <a:ext cx="838962" cy="838962"/>
            </a:xfrm>
            <a:custGeom>
              <a:avLst/>
              <a:gdLst/>
              <a:ahLst/>
              <a:cxnLst/>
              <a:rect r="r" b="b" t="t" l="l"/>
              <a:pathLst>
                <a:path h="838962" w="838962">
                  <a:moveTo>
                    <a:pt x="838962" y="0"/>
                  </a:moveTo>
                  <a:lnTo>
                    <a:pt x="838962" y="334645"/>
                  </a:lnTo>
                  <a:cubicBezTo>
                    <a:pt x="838962" y="613156"/>
                    <a:pt x="613283" y="838962"/>
                    <a:pt x="334645" y="838962"/>
                  </a:cubicBezTo>
                  <a:lnTo>
                    <a:pt x="0" y="838962"/>
                  </a:lnTo>
                  <a:lnTo>
                    <a:pt x="0" y="504317"/>
                  </a:lnTo>
                  <a:cubicBezTo>
                    <a:pt x="0" y="225806"/>
                    <a:pt x="225806" y="0"/>
                    <a:pt x="504317" y="0"/>
                  </a:cubicBezTo>
                  <a:close/>
                </a:path>
              </a:pathLst>
            </a:custGeom>
            <a:solidFill>
              <a:srgbClr val="EFE9CD"/>
            </a:solidFill>
          </p:spPr>
        </p:sp>
      </p:grpSp>
      <p:grpSp>
        <p:nvGrpSpPr>
          <p:cNvPr name="Group 11" id="11"/>
          <p:cNvGrpSpPr/>
          <p:nvPr/>
        </p:nvGrpSpPr>
        <p:grpSpPr>
          <a:xfrm rot="5400000">
            <a:off x="14757726" y="497726"/>
            <a:ext cx="629300" cy="629350"/>
            <a:chOff x="0" y="0"/>
            <a:chExt cx="839067" cy="839133"/>
          </a:xfrm>
        </p:grpSpPr>
        <p:sp>
          <p:nvSpPr>
            <p:cNvPr name="Freeform 12" id="12"/>
            <p:cNvSpPr/>
            <p:nvPr/>
          </p:nvSpPr>
          <p:spPr>
            <a:xfrm flipH="false" flipV="false" rot="0">
              <a:off x="0" y="127"/>
              <a:ext cx="839089" cy="838962"/>
            </a:xfrm>
            <a:custGeom>
              <a:avLst/>
              <a:gdLst/>
              <a:ahLst/>
              <a:cxnLst/>
              <a:rect r="r" b="b" t="t" l="l"/>
              <a:pathLst>
                <a:path h="838962" w="839089">
                  <a:moveTo>
                    <a:pt x="334772" y="0"/>
                  </a:moveTo>
                  <a:cubicBezTo>
                    <a:pt x="613283" y="0"/>
                    <a:pt x="839089" y="225806"/>
                    <a:pt x="839089" y="504317"/>
                  </a:cubicBezTo>
                  <a:lnTo>
                    <a:pt x="839089" y="838962"/>
                  </a:lnTo>
                  <a:lnTo>
                    <a:pt x="504317" y="838962"/>
                  </a:lnTo>
                  <a:cubicBezTo>
                    <a:pt x="225806" y="838962"/>
                    <a:pt x="0" y="613156"/>
                    <a:pt x="0" y="334645"/>
                  </a:cubicBezTo>
                  <a:lnTo>
                    <a:pt x="0" y="0"/>
                  </a:lnTo>
                  <a:close/>
                </a:path>
              </a:pathLst>
            </a:custGeom>
            <a:solidFill>
              <a:srgbClr val="85A9F0"/>
            </a:solidFill>
          </p:spPr>
        </p:sp>
      </p:grpSp>
      <p:sp>
        <p:nvSpPr>
          <p:cNvPr name="TextBox 13" id="13"/>
          <p:cNvSpPr txBox="true"/>
          <p:nvPr/>
        </p:nvSpPr>
        <p:spPr>
          <a:xfrm rot="0">
            <a:off x="3149027" y="3746650"/>
            <a:ext cx="5751150" cy="1819275"/>
          </a:xfrm>
          <a:prstGeom prst="rect">
            <a:avLst/>
          </a:prstGeom>
        </p:spPr>
        <p:txBody>
          <a:bodyPr anchor="t" rtlCol="false" tIns="0" lIns="0" bIns="0" rIns="0">
            <a:spAutoFit/>
          </a:bodyPr>
          <a:lstStyle/>
          <a:p>
            <a:pPr algn="l">
              <a:lnSpc>
                <a:spcPts val="2879"/>
              </a:lnSpc>
            </a:pPr>
            <a:r>
              <a:rPr lang="en-US" sz="2400">
                <a:solidFill>
                  <a:srgbClr val="434343"/>
                </a:solidFill>
                <a:latin typeface="Arimo"/>
                <a:ea typeface="Arimo"/>
                <a:cs typeface="Arimo"/>
                <a:sym typeface="Arimo"/>
              </a:rPr>
              <a:t>H</a:t>
            </a:r>
            <a:r>
              <a:rPr lang="en-US" sz="2400">
                <a:solidFill>
                  <a:srgbClr val="434343"/>
                </a:solidFill>
                <a:latin typeface="Arimo"/>
                <a:ea typeface="Arimo"/>
                <a:cs typeface="Arimo"/>
                <a:sym typeface="Arimo"/>
              </a:rPr>
              <a:t>eaders should follow a logical, hierarchical structure (e.g., H1, H2, H3) to help screen readers and users navigate the document easily. Headers should not be treated as body text.</a:t>
            </a:r>
          </a:p>
        </p:txBody>
      </p:sp>
      <p:sp>
        <p:nvSpPr>
          <p:cNvPr name="TextBox 14" id="14"/>
          <p:cNvSpPr txBox="true"/>
          <p:nvPr/>
        </p:nvSpPr>
        <p:spPr>
          <a:xfrm rot="0">
            <a:off x="10604829" y="3746650"/>
            <a:ext cx="5751150" cy="1457325"/>
          </a:xfrm>
          <a:prstGeom prst="rect">
            <a:avLst/>
          </a:prstGeom>
        </p:spPr>
        <p:txBody>
          <a:bodyPr anchor="t" rtlCol="false" tIns="0" lIns="0" bIns="0" rIns="0">
            <a:spAutoFit/>
          </a:bodyPr>
          <a:lstStyle/>
          <a:p>
            <a:pPr algn="l">
              <a:lnSpc>
                <a:spcPts val="2879"/>
              </a:lnSpc>
            </a:pPr>
            <a:r>
              <a:rPr lang="en-US" sz="2400">
                <a:solidFill>
                  <a:srgbClr val="434343"/>
                </a:solidFill>
                <a:latin typeface="Arimo"/>
                <a:ea typeface="Arimo"/>
                <a:cs typeface="Arimo"/>
                <a:sym typeface="Arimo"/>
              </a:rPr>
              <a:t>Th</a:t>
            </a:r>
            <a:r>
              <a:rPr lang="en-US" sz="2400">
                <a:solidFill>
                  <a:srgbClr val="434343"/>
                </a:solidFill>
                <a:latin typeface="Arimo"/>
                <a:ea typeface="Arimo"/>
                <a:cs typeface="Arimo"/>
                <a:sym typeface="Arimo"/>
              </a:rPr>
              <a:t>e content must be arranged in a logical reading order so assistive technologies present information in the correct sequence.</a:t>
            </a:r>
          </a:p>
        </p:txBody>
      </p:sp>
      <p:sp>
        <p:nvSpPr>
          <p:cNvPr name="TextBox 15" id="15"/>
          <p:cNvSpPr txBox="true"/>
          <p:nvPr/>
        </p:nvSpPr>
        <p:spPr>
          <a:xfrm rot="0">
            <a:off x="3149027" y="6945766"/>
            <a:ext cx="5751150" cy="1819275"/>
          </a:xfrm>
          <a:prstGeom prst="rect">
            <a:avLst/>
          </a:prstGeom>
        </p:spPr>
        <p:txBody>
          <a:bodyPr anchor="t" rtlCol="false" tIns="0" lIns="0" bIns="0" rIns="0">
            <a:spAutoFit/>
          </a:bodyPr>
          <a:lstStyle/>
          <a:p>
            <a:pPr algn="l">
              <a:lnSpc>
                <a:spcPts val="2879"/>
              </a:lnSpc>
            </a:pPr>
            <a:r>
              <a:rPr lang="en-US" sz="2400">
                <a:solidFill>
                  <a:srgbClr val="434343"/>
                </a:solidFill>
                <a:latin typeface="Arimo"/>
                <a:ea typeface="Arimo"/>
                <a:cs typeface="Arimo"/>
                <a:sym typeface="Arimo"/>
              </a:rPr>
              <a:t>All</a:t>
            </a:r>
            <a:r>
              <a:rPr lang="en-US" sz="2400">
                <a:solidFill>
                  <a:srgbClr val="434343"/>
                </a:solidFill>
                <a:latin typeface="Arimo"/>
                <a:ea typeface="Arimo"/>
                <a:cs typeface="Arimo"/>
                <a:sym typeface="Arimo"/>
              </a:rPr>
              <a:t> informative PDF images need alt text. Explanatory images must be read by screen readers, while demonstrative ones can be skipped to focus on key information.</a:t>
            </a:r>
          </a:p>
        </p:txBody>
      </p:sp>
      <p:sp>
        <p:nvSpPr>
          <p:cNvPr name="TextBox 16" id="16"/>
          <p:cNvSpPr txBox="true"/>
          <p:nvPr/>
        </p:nvSpPr>
        <p:spPr>
          <a:xfrm rot="0">
            <a:off x="10604829" y="6860500"/>
            <a:ext cx="5751150" cy="1457325"/>
          </a:xfrm>
          <a:prstGeom prst="rect">
            <a:avLst/>
          </a:prstGeom>
        </p:spPr>
        <p:txBody>
          <a:bodyPr anchor="t" rtlCol="false" tIns="0" lIns="0" bIns="0" rIns="0">
            <a:spAutoFit/>
          </a:bodyPr>
          <a:lstStyle/>
          <a:p>
            <a:pPr algn="l">
              <a:lnSpc>
                <a:spcPts val="2879"/>
              </a:lnSpc>
            </a:pPr>
            <a:r>
              <a:rPr lang="en-US" sz="2400">
                <a:solidFill>
                  <a:srgbClr val="434343"/>
                </a:solidFill>
                <a:latin typeface="Arimo"/>
                <a:ea typeface="Arimo"/>
                <a:cs typeface="Arimo"/>
                <a:sym typeface="Arimo"/>
              </a:rPr>
              <a:t>Ens</a:t>
            </a:r>
            <a:r>
              <a:rPr lang="en-US" sz="2400">
                <a:solidFill>
                  <a:srgbClr val="434343"/>
                </a:solidFill>
                <a:latin typeface="Arimo"/>
                <a:ea typeface="Arimo"/>
                <a:cs typeface="Arimo"/>
                <a:sym typeface="Arimo"/>
              </a:rPr>
              <a:t>ures clear distinction between text and background colors, improving readability for users with visual impairments and meeting accessibility standards.</a:t>
            </a:r>
          </a:p>
        </p:txBody>
      </p:sp>
      <p:sp>
        <p:nvSpPr>
          <p:cNvPr name="TextBox 17" id="17"/>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434343"/>
                </a:solidFill>
                <a:latin typeface="Prompt Bold"/>
                <a:ea typeface="Prompt Bold"/>
                <a:cs typeface="Prompt Bold"/>
                <a:sym typeface="Prompt Bold"/>
              </a:rPr>
              <a:t>What’s In The Scope</a:t>
            </a:r>
          </a:p>
        </p:txBody>
      </p:sp>
      <p:sp>
        <p:nvSpPr>
          <p:cNvPr name="TextBox 18" id="18"/>
          <p:cNvSpPr txBox="true"/>
          <p:nvPr/>
        </p:nvSpPr>
        <p:spPr>
          <a:xfrm rot="0">
            <a:off x="3149025" y="2963725"/>
            <a:ext cx="57511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Header Placement</a:t>
            </a:r>
          </a:p>
        </p:txBody>
      </p:sp>
      <p:sp>
        <p:nvSpPr>
          <p:cNvPr name="TextBox 19" id="19"/>
          <p:cNvSpPr txBox="true"/>
          <p:nvPr/>
        </p:nvSpPr>
        <p:spPr>
          <a:xfrm rot="0">
            <a:off x="3149025" y="6077575"/>
            <a:ext cx="57511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Image Description</a:t>
            </a:r>
          </a:p>
        </p:txBody>
      </p:sp>
      <p:sp>
        <p:nvSpPr>
          <p:cNvPr name="TextBox 20" id="20"/>
          <p:cNvSpPr txBox="true"/>
          <p:nvPr/>
        </p:nvSpPr>
        <p:spPr>
          <a:xfrm rot="0">
            <a:off x="10604825" y="2963725"/>
            <a:ext cx="57511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Reading Order</a:t>
            </a:r>
          </a:p>
        </p:txBody>
      </p:sp>
      <p:sp>
        <p:nvSpPr>
          <p:cNvPr name="TextBox 21" id="21"/>
          <p:cNvSpPr txBox="true"/>
          <p:nvPr/>
        </p:nvSpPr>
        <p:spPr>
          <a:xfrm rot="0">
            <a:off x="10604825" y="6077575"/>
            <a:ext cx="57511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Contrast</a:t>
            </a:r>
          </a:p>
        </p:txBody>
      </p:sp>
      <p:grpSp>
        <p:nvGrpSpPr>
          <p:cNvPr name="Group 22" id="22"/>
          <p:cNvGrpSpPr/>
          <p:nvPr/>
        </p:nvGrpSpPr>
        <p:grpSpPr>
          <a:xfrm rot="0">
            <a:off x="1850376" y="2609950"/>
            <a:ext cx="1054800" cy="1054800"/>
            <a:chOff x="0" y="0"/>
            <a:chExt cx="1406400" cy="1406400"/>
          </a:xfrm>
        </p:grpSpPr>
        <p:sp>
          <p:nvSpPr>
            <p:cNvPr name="Freeform 23" id="23"/>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grpSp>
        <p:nvGrpSpPr>
          <p:cNvPr name="Group 24" id="24"/>
          <p:cNvGrpSpPr/>
          <p:nvPr/>
        </p:nvGrpSpPr>
        <p:grpSpPr>
          <a:xfrm rot="0">
            <a:off x="9306176" y="2609950"/>
            <a:ext cx="1054800" cy="1054800"/>
            <a:chOff x="0" y="0"/>
            <a:chExt cx="1406400" cy="1406400"/>
          </a:xfrm>
        </p:grpSpPr>
        <p:sp>
          <p:nvSpPr>
            <p:cNvPr name="Freeform 25" id="25"/>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DBB3B4"/>
            </a:solidFill>
          </p:spPr>
        </p:sp>
      </p:grpSp>
      <p:grpSp>
        <p:nvGrpSpPr>
          <p:cNvPr name="Group 26" id="26"/>
          <p:cNvGrpSpPr/>
          <p:nvPr/>
        </p:nvGrpSpPr>
        <p:grpSpPr>
          <a:xfrm rot="0">
            <a:off x="1840576" y="5723800"/>
            <a:ext cx="1054800" cy="1054800"/>
            <a:chOff x="0" y="0"/>
            <a:chExt cx="1406400" cy="1406400"/>
          </a:xfrm>
        </p:grpSpPr>
        <p:sp>
          <p:nvSpPr>
            <p:cNvPr name="Freeform 27" id="27"/>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DBB3B4"/>
            </a:solidFill>
          </p:spPr>
        </p:sp>
      </p:grpSp>
      <p:grpSp>
        <p:nvGrpSpPr>
          <p:cNvPr name="Group 28" id="28"/>
          <p:cNvGrpSpPr/>
          <p:nvPr/>
        </p:nvGrpSpPr>
        <p:grpSpPr>
          <a:xfrm rot="0">
            <a:off x="9296376" y="5723800"/>
            <a:ext cx="1054800" cy="1054800"/>
            <a:chOff x="0" y="0"/>
            <a:chExt cx="1406400" cy="1406400"/>
          </a:xfrm>
        </p:grpSpPr>
        <p:sp>
          <p:nvSpPr>
            <p:cNvPr name="Freeform 29" id="29"/>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sp>
        <p:nvSpPr>
          <p:cNvPr name="Freeform 30" id="30"/>
          <p:cNvSpPr/>
          <p:nvPr/>
        </p:nvSpPr>
        <p:spPr>
          <a:xfrm flipH="false" flipV="false" rot="0">
            <a:off x="2013828" y="5897052"/>
            <a:ext cx="580154" cy="708272"/>
          </a:xfrm>
          <a:custGeom>
            <a:avLst/>
            <a:gdLst/>
            <a:ahLst/>
            <a:cxnLst/>
            <a:rect r="r" b="b" t="t" l="l"/>
            <a:pathLst>
              <a:path h="708272" w="580154">
                <a:moveTo>
                  <a:pt x="0" y="0"/>
                </a:moveTo>
                <a:lnTo>
                  <a:pt x="580154" y="0"/>
                </a:lnTo>
                <a:lnTo>
                  <a:pt x="580154" y="708272"/>
                </a:lnTo>
                <a:lnTo>
                  <a:pt x="0" y="7082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1" id="31"/>
          <p:cNvSpPr/>
          <p:nvPr/>
        </p:nvSpPr>
        <p:spPr>
          <a:xfrm flipH="false" flipV="false" rot="0">
            <a:off x="2013864" y="2784170"/>
            <a:ext cx="708272" cy="706360"/>
          </a:xfrm>
          <a:custGeom>
            <a:avLst/>
            <a:gdLst/>
            <a:ahLst/>
            <a:cxnLst/>
            <a:rect r="r" b="b" t="t" l="l"/>
            <a:pathLst>
              <a:path h="706360" w="708272">
                <a:moveTo>
                  <a:pt x="0" y="0"/>
                </a:moveTo>
                <a:lnTo>
                  <a:pt x="708272" y="0"/>
                </a:lnTo>
                <a:lnTo>
                  <a:pt x="708272" y="706360"/>
                </a:lnTo>
                <a:lnTo>
                  <a:pt x="0" y="7063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2" id="32"/>
          <p:cNvSpPr/>
          <p:nvPr/>
        </p:nvSpPr>
        <p:spPr>
          <a:xfrm flipH="false" flipV="false" rot="0">
            <a:off x="9479462" y="5897068"/>
            <a:ext cx="708272" cy="708272"/>
          </a:xfrm>
          <a:custGeom>
            <a:avLst/>
            <a:gdLst/>
            <a:ahLst/>
            <a:cxnLst/>
            <a:rect r="r" b="b" t="t" l="l"/>
            <a:pathLst>
              <a:path h="708272" w="708272">
                <a:moveTo>
                  <a:pt x="0" y="0"/>
                </a:moveTo>
                <a:lnTo>
                  <a:pt x="708272" y="0"/>
                </a:lnTo>
                <a:lnTo>
                  <a:pt x="708272" y="708272"/>
                </a:lnTo>
                <a:lnTo>
                  <a:pt x="0" y="7082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3" id="33"/>
          <p:cNvSpPr/>
          <p:nvPr/>
        </p:nvSpPr>
        <p:spPr>
          <a:xfrm flipH="false" flipV="false" rot="0">
            <a:off x="9476662" y="2804888"/>
            <a:ext cx="713892" cy="664928"/>
          </a:xfrm>
          <a:custGeom>
            <a:avLst/>
            <a:gdLst/>
            <a:ahLst/>
            <a:cxnLst/>
            <a:rect r="r" b="b" t="t" l="l"/>
            <a:pathLst>
              <a:path h="664928" w="713892">
                <a:moveTo>
                  <a:pt x="0" y="0"/>
                </a:moveTo>
                <a:lnTo>
                  <a:pt x="713892" y="0"/>
                </a:lnTo>
                <a:lnTo>
                  <a:pt x="713892" y="664928"/>
                </a:lnTo>
                <a:lnTo>
                  <a:pt x="0" y="66492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4725" y="478975"/>
            <a:ext cx="16297650" cy="9329250"/>
            <a:chOff x="0" y="0"/>
            <a:chExt cx="21730200" cy="12439000"/>
          </a:xfrm>
        </p:grpSpPr>
        <p:sp>
          <p:nvSpPr>
            <p:cNvPr name="Freeform 3" id="3"/>
            <p:cNvSpPr/>
            <p:nvPr/>
          </p:nvSpPr>
          <p:spPr>
            <a:xfrm flipH="false" flipV="false" rot="0">
              <a:off x="0" y="0"/>
              <a:ext cx="21730208" cy="12439015"/>
            </a:xfrm>
            <a:custGeom>
              <a:avLst/>
              <a:gdLst/>
              <a:ahLst/>
              <a:cxnLst/>
              <a:rect r="r" b="b" t="t" l="l"/>
              <a:pathLst>
                <a:path h="12439015" w="21730208">
                  <a:moveTo>
                    <a:pt x="12700" y="0"/>
                  </a:moveTo>
                  <a:lnTo>
                    <a:pt x="21717508" y="0"/>
                  </a:lnTo>
                  <a:cubicBezTo>
                    <a:pt x="21724494" y="0"/>
                    <a:pt x="21730208" y="5715"/>
                    <a:pt x="21730208" y="12700"/>
                  </a:cubicBezTo>
                  <a:lnTo>
                    <a:pt x="21730208" y="12426315"/>
                  </a:lnTo>
                  <a:cubicBezTo>
                    <a:pt x="21730208" y="12433300"/>
                    <a:pt x="21724494" y="12439015"/>
                    <a:pt x="21717508" y="12439015"/>
                  </a:cubicBezTo>
                  <a:lnTo>
                    <a:pt x="12700" y="12439015"/>
                  </a:lnTo>
                  <a:cubicBezTo>
                    <a:pt x="5715" y="12439015"/>
                    <a:pt x="0" y="12433300"/>
                    <a:pt x="0" y="12426315"/>
                  </a:cubicBezTo>
                  <a:lnTo>
                    <a:pt x="0" y="12700"/>
                  </a:lnTo>
                  <a:cubicBezTo>
                    <a:pt x="0" y="5715"/>
                    <a:pt x="5715" y="0"/>
                    <a:pt x="12700" y="0"/>
                  </a:cubicBezTo>
                  <a:moveTo>
                    <a:pt x="12700" y="25400"/>
                  </a:moveTo>
                  <a:lnTo>
                    <a:pt x="12700" y="12700"/>
                  </a:lnTo>
                  <a:lnTo>
                    <a:pt x="25400" y="12700"/>
                  </a:lnTo>
                  <a:lnTo>
                    <a:pt x="25400" y="12426315"/>
                  </a:lnTo>
                  <a:lnTo>
                    <a:pt x="12700" y="12426315"/>
                  </a:lnTo>
                  <a:lnTo>
                    <a:pt x="12700" y="12413615"/>
                  </a:lnTo>
                  <a:lnTo>
                    <a:pt x="21717508" y="12413615"/>
                  </a:lnTo>
                  <a:lnTo>
                    <a:pt x="21717508" y="12426315"/>
                  </a:lnTo>
                  <a:lnTo>
                    <a:pt x="21704808" y="12426315"/>
                  </a:lnTo>
                  <a:lnTo>
                    <a:pt x="21704808" y="12700"/>
                  </a:lnTo>
                  <a:lnTo>
                    <a:pt x="21717508" y="12700"/>
                  </a:lnTo>
                  <a:lnTo>
                    <a:pt x="21717508" y="25400"/>
                  </a:lnTo>
                  <a:lnTo>
                    <a:pt x="12700" y="25400"/>
                  </a:lnTo>
                  <a:close/>
                </a:path>
              </a:pathLst>
            </a:custGeom>
            <a:solidFill>
              <a:srgbClr val="434343"/>
            </a:solidFill>
          </p:spPr>
        </p:sp>
      </p:grpSp>
      <p:grpSp>
        <p:nvGrpSpPr>
          <p:cNvPr name="Group 4" id="4"/>
          <p:cNvGrpSpPr/>
          <p:nvPr/>
        </p:nvGrpSpPr>
        <p:grpSpPr>
          <a:xfrm rot="0">
            <a:off x="1000348" y="9216984"/>
            <a:ext cx="1139134" cy="559846"/>
            <a:chOff x="0" y="0"/>
            <a:chExt cx="1518845" cy="746461"/>
          </a:xfrm>
        </p:grpSpPr>
        <p:sp>
          <p:nvSpPr>
            <p:cNvPr name="Freeform 5" id="5"/>
            <p:cNvSpPr/>
            <p:nvPr/>
          </p:nvSpPr>
          <p:spPr>
            <a:xfrm flipH="false" flipV="false" rot="0">
              <a:off x="0" y="508"/>
              <a:ext cx="1518793" cy="745490"/>
            </a:xfrm>
            <a:custGeom>
              <a:avLst/>
              <a:gdLst/>
              <a:ahLst/>
              <a:cxnLst/>
              <a:rect r="r" b="b" t="t" l="l"/>
              <a:pathLst>
                <a:path h="745490" w="1518793">
                  <a:moveTo>
                    <a:pt x="759841" y="0"/>
                  </a:moveTo>
                  <a:cubicBezTo>
                    <a:pt x="344170" y="0"/>
                    <a:pt x="7239" y="333248"/>
                    <a:pt x="0" y="745490"/>
                  </a:cubicBezTo>
                  <a:lnTo>
                    <a:pt x="1518793" y="745490"/>
                  </a:lnTo>
                  <a:cubicBezTo>
                    <a:pt x="1511554" y="333248"/>
                    <a:pt x="1174623" y="0"/>
                    <a:pt x="759841" y="0"/>
                  </a:cubicBezTo>
                  <a:close/>
                </a:path>
              </a:pathLst>
            </a:custGeom>
            <a:solidFill>
              <a:srgbClr val="EFE9CD"/>
            </a:solidFill>
          </p:spPr>
        </p:sp>
      </p:grpSp>
      <p:grpSp>
        <p:nvGrpSpPr>
          <p:cNvPr name="Group 6" id="6"/>
          <p:cNvGrpSpPr/>
          <p:nvPr/>
        </p:nvGrpSpPr>
        <p:grpSpPr>
          <a:xfrm rot="0">
            <a:off x="1732238" y="9216984"/>
            <a:ext cx="1139474" cy="559846"/>
            <a:chOff x="0" y="0"/>
            <a:chExt cx="1519299" cy="746461"/>
          </a:xfrm>
        </p:grpSpPr>
        <p:sp>
          <p:nvSpPr>
            <p:cNvPr name="Freeform 7" id="7"/>
            <p:cNvSpPr/>
            <p:nvPr/>
          </p:nvSpPr>
          <p:spPr>
            <a:xfrm flipH="false" flipV="false" rot="0">
              <a:off x="508" y="508"/>
              <a:ext cx="1518285" cy="745490"/>
            </a:xfrm>
            <a:custGeom>
              <a:avLst/>
              <a:gdLst/>
              <a:ahLst/>
              <a:cxnLst/>
              <a:rect r="r" b="b" t="t" l="l"/>
              <a:pathLst>
                <a:path h="745490" w="1518285">
                  <a:moveTo>
                    <a:pt x="758952" y="0"/>
                  </a:moveTo>
                  <a:cubicBezTo>
                    <a:pt x="343662" y="0"/>
                    <a:pt x="6731" y="333248"/>
                    <a:pt x="0" y="745490"/>
                  </a:cubicBezTo>
                  <a:lnTo>
                    <a:pt x="1518285" y="745490"/>
                  </a:lnTo>
                  <a:cubicBezTo>
                    <a:pt x="1511046" y="333248"/>
                    <a:pt x="1174623" y="0"/>
                    <a:pt x="758952" y="0"/>
                  </a:cubicBezTo>
                  <a:close/>
                </a:path>
              </a:pathLst>
            </a:custGeom>
            <a:solidFill>
              <a:srgbClr val="DBB3B4"/>
            </a:solidFill>
          </p:spPr>
        </p:sp>
      </p:grpSp>
      <p:grpSp>
        <p:nvGrpSpPr>
          <p:cNvPr name="Group 8" id="8"/>
          <p:cNvGrpSpPr/>
          <p:nvPr/>
        </p:nvGrpSpPr>
        <p:grpSpPr>
          <a:xfrm rot="0">
            <a:off x="2398680" y="9216984"/>
            <a:ext cx="1139474" cy="559846"/>
            <a:chOff x="0" y="0"/>
            <a:chExt cx="1519299" cy="746461"/>
          </a:xfrm>
        </p:grpSpPr>
        <p:sp>
          <p:nvSpPr>
            <p:cNvPr name="Freeform 9" id="9"/>
            <p:cNvSpPr/>
            <p:nvPr/>
          </p:nvSpPr>
          <p:spPr>
            <a:xfrm flipH="false" flipV="false" rot="0">
              <a:off x="508" y="508"/>
              <a:ext cx="1518285" cy="745490"/>
            </a:xfrm>
            <a:custGeom>
              <a:avLst/>
              <a:gdLst/>
              <a:ahLst/>
              <a:cxnLst/>
              <a:rect r="r" b="b" t="t" l="l"/>
              <a:pathLst>
                <a:path h="745490" w="1518285">
                  <a:moveTo>
                    <a:pt x="758952" y="0"/>
                  </a:moveTo>
                  <a:cubicBezTo>
                    <a:pt x="343662" y="0"/>
                    <a:pt x="7239" y="333248"/>
                    <a:pt x="0" y="745490"/>
                  </a:cubicBezTo>
                  <a:lnTo>
                    <a:pt x="1518285" y="745490"/>
                  </a:lnTo>
                  <a:cubicBezTo>
                    <a:pt x="1511554" y="333248"/>
                    <a:pt x="1174623" y="0"/>
                    <a:pt x="758952" y="0"/>
                  </a:cubicBezTo>
                  <a:close/>
                </a:path>
              </a:pathLst>
            </a:custGeom>
            <a:solidFill>
              <a:srgbClr val="EFE9CD"/>
            </a:solidFill>
          </p:spPr>
        </p:sp>
      </p:grpSp>
      <p:sp>
        <p:nvSpPr>
          <p:cNvPr name="TextBox 10" id="10"/>
          <p:cNvSpPr txBox="true"/>
          <p:nvPr/>
        </p:nvSpPr>
        <p:spPr>
          <a:xfrm rot="0">
            <a:off x="10330097" y="4584955"/>
            <a:ext cx="4828350"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CommonLook PDF</a:t>
            </a:r>
          </a:p>
        </p:txBody>
      </p:sp>
      <p:sp>
        <p:nvSpPr>
          <p:cNvPr name="TextBox 11" id="11"/>
          <p:cNvSpPr txBox="true"/>
          <p:nvPr/>
        </p:nvSpPr>
        <p:spPr>
          <a:xfrm rot="0">
            <a:off x="1531425" y="981475"/>
            <a:ext cx="10994550" cy="914400"/>
          </a:xfrm>
          <a:prstGeom prst="rect">
            <a:avLst/>
          </a:prstGeom>
        </p:spPr>
        <p:txBody>
          <a:bodyPr anchor="t" rtlCol="false" tIns="0" lIns="0" bIns="0" rIns="0">
            <a:spAutoFit/>
          </a:bodyPr>
          <a:lstStyle/>
          <a:p>
            <a:pPr algn="l">
              <a:lnSpc>
                <a:spcPts val="7200"/>
              </a:lnSpc>
            </a:pPr>
            <a:r>
              <a:rPr lang="en-US" b="true" sz="6000">
                <a:solidFill>
                  <a:srgbClr val="434343"/>
                </a:solidFill>
                <a:latin typeface="Prompt Bold"/>
                <a:ea typeface="Prompt Bold"/>
                <a:cs typeface="Prompt Bold"/>
                <a:sym typeface="Prompt Bold"/>
              </a:rPr>
              <a:t>What’s Currently Used</a:t>
            </a:r>
          </a:p>
        </p:txBody>
      </p:sp>
      <p:sp>
        <p:nvSpPr>
          <p:cNvPr name="TextBox 12" id="12"/>
          <p:cNvSpPr txBox="true"/>
          <p:nvPr/>
        </p:nvSpPr>
        <p:spPr>
          <a:xfrm rot="0">
            <a:off x="10330099" y="5367900"/>
            <a:ext cx="4828350" cy="2181225"/>
          </a:xfrm>
          <a:prstGeom prst="rect">
            <a:avLst/>
          </a:prstGeom>
        </p:spPr>
        <p:txBody>
          <a:bodyPr anchor="t" rtlCol="false" tIns="0" lIns="0" bIns="0" rIns="0">
            <a:spAutoFit/>
          </a:bodyPr>
          <a:lstStyle/>
          <a:p>
            <a:pPr algn="l">
              <a:lnSpc>
                <a:spcPts val="2879"/>
              </a:lnSpc>
            </a:pPr>
            <a:r>
              <a:rPr lang="en-US" sz="2400">
                <a:solidFill>
                  <a:srgbClr val="434343"/>
                </a:solidFill>
                <a:latin typeface="Arimo"/>
                <a:ea typeface="Arimo"/>
                <a:cs typeface="Arimo"/>
                <a:sym typeface="Arimo"/>
              </a:rPr>
              <a:t>A p</a:t>
            </a:r>
            <a:r>
              <a:rPr lang="en-US" sz="2400">
                <a:solidFill>
                  <a:srgbClr val="434343"/>
                </a:solidFill>
                <a:latin typeface="Arimo"/>
                <a:ea typeface="Arimo"/>
                <a:cs typeface="Arimo"/>
                <a:sym typeface="Arimo"/>
              </a:rPr>
              <a:t>rofessional tool focused on PDF accessibility. It helps create, check, and fix PDFs to meet standards like PDF/UA, WCAG, and Section 508, with detailed compliance reports.</a:t>
            </a:r>
          </a:p>
          <a:p>
            <a:pPr algn="l">
              <a:lnSpc>
                <a:spcPts val="2879"/>
              </a:lnSpc>
            </a:pPr>
          </a:p>
        </p:txBody>
      </p:sp>
      <p:sp>
        <p:nvSpPr>
          <p:cNvPr name="TextBox 13" id="13"/>
          <p:cNvSpPr txBox="true"/>
          <p:nvPr/>
        </p:nvSpPr>
        <p:spPr>
          <a:xfrm rot="0">
            <a:off x="3129551" y="5367900"/>
            <a:ext cx="4828350" cy="1819275"/>
          </a:xfrm>
          <a:prstGeom prst="rect">
            <a:avLst/>
          </a:prstGeom>
        </p:spPr>
        <p:txBody>
          <a:bodyPr anchor="t" rtlCol="false" tIns="0" lIns="0" bIns="0" rIns="0">
            <a:spAutoFit/>
          </a:bodyPr>
          <a:lstStyle/>
          <a:p>
            <a:pPr algn="l">
              <a:lnSpc>
                <a:spcPts val="2879"/>
              </a:lnSpc>
            </a:pPr>
            <a:r>
              <a:rPr lang="en-US" sz="2400">
                <a:solidFill>
                  <a:srgbClr val="434343"/>
                </a:solidFill>
                <a:latin typeface="Arimo"/>
                <a:ea typeface="Arimo"/>
                <a:cs typeface="Arimo"/>
                <a:sym typeface="Arimo"/>
              </a:rPr>
              <a:t>A PDF editor with built-in tools to add tags, alt text, and fix reading order. It includes an accessibility checker to ensure compliance with WCAG and PDF/UA standards.</a:t>
            </a:r>
          </a:p>
        </p:txBody>
      </p:sp>
      <p:sp>
        <p:nvSpPr>
          <p:cNvPr name="TextBox 14" id="14"/>
          <p:cNvSpPr txBox="true"/>
          <p:nvPr/>
        </p:nvSpPr>
        <p:spPr>
          <a:xfrm rot="0">
            <a:off x="3129551" y="4584955"/>
            <a:ext cx="6013999" cy="609600"/>
          </a:xfrm>
          <a:prstGeom prst="rect">
            <a:avLst/>
          </a:prstGeom>
        </p:spPr>
        <p:txBody>
          <a:bodyPr anchor="t" rtlCol="false" tIns="0" lIns="0" bIns="0" rIns="0">
            <a:spAutoFit/>
          </a:bodyPr>
          <a:lstStyle/>
          <a:p>
            <a:pPr algn="l">
              <a:lnSpc>
                <a:spcPts val="4800"/>
              </a:lnSpc>
            </a:pPr>
            <a:r>
              <a:rPr lang="en-US" b="true" sz="4000">
                <a:solidFill>
                  <a:srgbClr val="434343"/>
                </a:solidFill>
                <a:latin typeface="Prompt Bold"/>
                <a:ea typeface="Prompt Bold"/>
                <a:cs typeface="Prompt Bold"/>
                <a:sym typeface="Prompt Bold"/>
              </a:rPr>
              <a:t>Adobe Acrobat Pro DC</a:t>
            </a:r>
          </a:p>
        </p:txBody>
      </p:sp>
      <p:grpSp>
        <p:nvGrpSpPr>
          <p:cNvPr name="Group 15" id="15"/>
          <p:cNvGrpSpPr/>
          <p:nvPr/>
        </p:nvGrpSpPr>
        <p:grpSpPr>
          <a:xfrm rot="0">
            <a:off x="3038126" y="3221800"/>
            <a:ext cx="1054800" cy="1054800"/>
            <a:chOff x="0" y="0"/>
            <a:chExt cx="1406400" cy="1406400"/>
          </a:xfrm>
        </p:grpSpPr>
        <p:sp>
          <p:nvSpPr>
            <p:cNvPr name="Freeform 16" id="16"/>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DBB3B4"/>
            </a:solidFill>
          </p:spPr>
        </p:sp>
      </p:grpSp>
      <p:grpSp>
        <p:nvGrpSpPr>
          <p:cNvPr name="Group 17" id="17"/>
          <p:cNvGrpSpPr/>
          <p:nvPr/>
        </p:nvGrpSpPr>
        <p:grpSpPr>
          <a:xfrm rot="0">
            <a:off x="10238672" y="3221800"/>
            <a:ext cx="1054800" cy="1054800"/>
            <a:chOff x="0" y="0"/>
            <a:chExt cx="1406400" cy="1406400"/>
          </a:xfrm>
        </p:grpSpPr>
        <p:sp>
          <p:nvSpPr>
            <p:cNvPr name="Freeform 18" id="18"/>
            <p:cNvSpPr/>
            <p:nvPr/>
          </p:nvSpPr>
          <p:spPr>
            <a:xfrm flipH="false" flipV="false" rot="0">
              <a:off x="0" y="0"/>
              <a:ext cx="1406398" cy="1406398"/>
            </a:xfrm>
            <a:custGeom>
              <a:avLst/>
              <a:gdLst/>
              <a:ahLst/>
              <a:cxnLst/>
              <a:rect r="r" b="b" t="t" l="l"/>
              <a:pathLst>
                <a:path h="1406398" w="1406398">
                  <a:moveTo>
                    <a:pt x="0" y="0"/>
                  </a:moveTo>
                  <a:lnTo>
                    <a:pt x="1406398" y="0"/>
                  </a:lnTo>
                  <a:lnTo>
                    <a:pt x="1406398" y="1406398"/>
                  </a:lnTo>
                  <a:lnTo>
                    <a:pt x="0" y="1406398"/>
                  </a:lnTo>
                  <a:close/>
                </a:path>
              </a:pathLst>
            </a:custGeom>
            <a:solidFill>
              <a:srgbClr val="5757E8"/>
            </a:solidFill>
          </p:spPr>
        </p:sp>
      </p:grpSp>
      <p:sp>
        <p:nvSpPr>
          <p:cNvPr name="Freeform 19" id="19"/>
          <p:cNvSpPr/>
          <p:nvPr/>
        </p:nvSpPr>
        <p:spPr>
          <a:xfrm flipH="false" flipV="false" rot="0">
            <a:off x="3209512" y="3518432"/>
            <a:ext cx="712040" cy="461540"/>
          </a:xfrm>
          <a:custGeom>
            <a:avLst/>
            <a:gdLst/>
            <a:ahLst/>
            <a:cxnLst/>
            <a:rect r="r" b="b" t="t" l="l"/>
            <a:pathLst>
              <a:path h="461540" w="712040">
                <a:moveTo>
                  <a:pt x="0" y="0"/>
                </a:moveTo>
                <a:lnTo>
                  <a:pt x="712040" y="0"/>
                </a:lnTo>
                <a:lnTo>
                  <a:pt x="712040" y="461540"/>
                </a:lnTo>
                <a:lnTo>
                  <a:pt x="0" y="4615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10412880" y="3395096"/>
            <a:ext cx="706360" cy="708214"/>
          </a:xfrm>
          <a:custGeom>
            <a:avLst/>
            <a:gdLst/>
            <a:ahLst/>
            <a:cxnLst/>
            <a:rect r="r" b="b" t="t" l="l"/>
            <a:pathLst>
              <a:path h="708214" w="706360">
                <a:moveTo>
                  <a:pt x="0" y="0"/>
                </a:moveTo>
                <a:lnTo>
                  <a:pt x="706360" y="0"/>
                </a:lnTo>
                <a:lnTo>
                  <a:pt x="706360" y="708214"/>
                </a:lnTo>
                <a:lnTo>
                  <a:pt x="0" y="7082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1" id="21"/>
          <p:cNvGrpSpPr/>
          <p:nvPr/>
        </p:nvGrpSpPr>
        <p:grpSpPr>
          <a:xfrm rot="0">
            <a:off x="16120850" y="1070000"/>
            <a:ext cx="736950" cy="736950"/>
            <a:chOff x="0" y="0"/>
            <a:chExt cx="982600" cy="982600"/>
          </a:xfrm>
        </p:grpSpPr>
        <p:sp>
          <p:nvSpPr>
            <p:cNvPr name="Freeform 22" id="22"/>
            <p:cNvSpPr/>
            <p:nvPr/>
          </p:nvSpPr>
          <p:spPr>
            <a:xfrm flipH="false" flipV="false" rot="0">
              <a:off x="127" y="0"/>
              <a:ext cx="982472" cy="982599"/>
            </a:xfrm>
            <a:custGeom>
              <a:avLst/>
              <a:gdLst/>
              <a:ahLst/>
              <a:cxnLst/>
              <a:rect r="r" b="b" t="t" l="l"/>
              <a:pathLst>
                <a:path h="982599" w="982472">
                  <a:moveTo>
                    <a:pt x="491236" y="0"/>
                  </a:moveTo>
                  <a:cubicBezTo>
                    <a:pt x="491236" y="0"/>
                    <a:pt x="491109" y="0"/>
                    <a:pt x="491109" y="0"/>
                  </a:cubicBezTo>
                  <a:cubicBezTo>
                    <a:pt x="219837" y="0"/>
                    <a:pt x="0" y="219964"/>
                    <a:pt x="0" y="491236"/>
                  </a:cubicBezTo>
                  <a:cubicBezTo>
                    <a:pt x="0" y="762508"/>
                    <a:pt x="219837" y="982599"/>
                    <a:pt x="491109" y="982599"/>
                  </a:cubicBezTo>
                  <a:cubicBezTo>
                    <a:pt x="762508" y="982599"/>
                    <a:pt x="982472" y="762635"/>
                    <a:pt x="982472" y="491236"/>
                  </a:cubicBezTo>
                  <a:cubicBezTo>
                    <a:pt x="982472" y="219837"/>
                    <a:pt x="762635" y="0"/>
                    <a:pt x="491236" y="0"/>
                  </a:cubicBezTo>
                  <a:close/>
                </a:path>
              </a:pathLst>
            </a:custGeom>
            <a:solidFill>
              <a:srgbClr val="DBB3B4"/>
            </a:solidFill>
          </p:spPr>
        </p:sp>
      </p:grpSp>
      <p:grpSp>
        <p:nvGrpSpPr>
          <p:cNvPr name="Group 23" id="23"/>
          <p:cNvGrpSpPr/>
          <p:nvPr/>
        </p:nvGrpSpPr>
        <p:grpSpPr>
          <a:xfrm rot="0">
            <a:off x="16120850" y="1564950"/>
            <a:ext cx="736950" cy="737000"/>
            <a:chOff x="0" y="0"/>
            <a:chExt cx="982600" cy="982667"/>
          </a:xfrm>
        </p:grpSpPr>
        <p:sp>
          <p:nvSpPr>
            <p:cNvPr name="Freeform 24" id="24"/>
            <p:cNvSpPr/>
            <p:nvPr/>
          </p:nvSpPr>
          <p:spPr>
            <a:xfrm flipH="false" flipV="false" rot="0">
              <a:off x="127" y="127"/>
              <a:ext cx="982472" cy="982472"/>
            </a:xfrm>
            <a:custGeom>
              <a:avLst/>
              <a:gdLst/>
              <a:ahLst/>
              <a:cxnLst/>
              <a:rect r="r" b="b" t="t" l="l"/>
              <a:pathLst>
                <a:path h="982472" w="982472">
                  <a:moveTo>
                    <a:pt x="491109" y="0"/>
                  </a:moveTo>
                  <a:cubicBezTo>
                    <a:pt x="219837" y="0"/>
                    <a:pt x="0" y="219837"/>
                    <a:pt x="0" y="491236"/>
                  </a:cubicBezTo>
                  <a:cubicBezTo>
                    <a:pt x="0" y="762635"/>
                    <a:pt x="219837" y="982472"/>
                    <a:pt x="491109" y="982472"/>
                  </a:cubicBezTo>
                  <a:cubicBezTo>
                    <a:pt x="762508" y="982472"/>
                    <a:pt x="982472" y="762635"/>
                    <a:pt x="982472" y="491236"/>
                  </a:cubicBezTo>
                  <a:cubicBezTo>
                    <a:pt x="982472" y="219837"/>
                    <a:pt x="762508" y="0"/>
                    <a:pt x="491109" y="0"/>
                  </a:cubicBezTo>
                  <a:close/>
                </a:path>
              </a:pathLst>
            </a:custGeom>
            <a:solidFill>
              <a:srgbClr val="EFE9CD"/>
            </a:solidFill>
          </p:spPr>
        </p:sp>
      </p:grpSp>
      <p:grpSp>
        <p:nvGrpSpPr>
          <p:cNvPr name="Group 25" id="25"/>
          <p:cNvGrpSpPr/>
          <p:nvPr/>
        </p:nvGrpSpPr>
        <p:grpSpPr>
          <a:xfrm rot="0">
            <a:off x="16120850" y="2670950"/>
            <a:ext cx="736950" cy="736950"/>
            <a:chOff x="0" y="0"/>
            <a:chExt cx="982600" cy="982600"/>
          </a:xfrm>
        </p:grpSpPr>
        <p:sp>
          <p:nvSpPr>
            <p:cNvPr name="Freeform 26" id="26"/>
            <p:cNvSpPr/>
            <p:nvPr/>
          </p:nvSpPr>
          <p:spPr>
            <a:xfrm flipH="false" flipV="false" rot="0">
              <a:off x="127" y="0"/>
              <a:ext cx="982472" cy="982599"/>
            </a:xfrm>
            <a:custGeom>
              <a:avLst/>
              <a:gdLst/>
              <a:ahLst/>
              <a:cxnLst/>
              <a:rect r="r" b="b" t="t" l="l"/>
              <a:pathLst>
                <a:path h="982599" w="982472">
                  <a:moveTo>
                    <a:pt x="491236" y="0"/>
                  </a:moveTo>
                  <a:cubicBezTo>
                    <a:pt x="491236" y="0"/>
                    <a:pt x="491109" y="0"/>
                    <a:pt x="491109" y="0"/>
                  </a:cubicBezTo>
                  <a:cubicBezTo>
                    <a:pt x="219837" y="0"/>
                    <a:pt x="0" y="219964"/>
                    <a:pt x="0" y="491363"/>
                  </a:cubicBezTo>
                  <a:cubicBezTo>
                    <a:pt x="0" y="762762"/>
                    <a:pt x="219837" y="982599"/>
                    <a:pt x="491109" y="982599"/>
                  </a:cubicBezTo>
                  <a:cubicBezTo>
                    <a:pt x="762508" y="982599"/>
                    <a:pt x="982472" y="762635"/>
                    <a:pt x="982472" y="491363"/>
                  </a:cubicBezTo>
                  <a:cubicBezTo>
                    <a:pt x="982472" y="220091"/>
                    <a:pt x="762635" y="0"/>
                    <a:pt x="491236" y="0"/>
                  </a:cubicBezTo>
                  <a:close/>
                </a:path>
              </a:pathLst>
            </a:custGeom>
            <a:solidFill>
              <a:srgbClr val="DBB3B4"/>
            </a:solidFill>
          </p:spPr>
        </p:sp>
      </p:gr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DAGqgAvyDLk</dc:identifier>
  <dcterms:modified xsi:type="dcterms:W3CDTF">2011-08-01T06:04:30Z</dcterms:modified>
  <cp:revision>1</cp:revision>
  <dc:title>Moonshot Presentation</dc:title>
</cp:coreProperties>
</file>