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9"/>
  </p:handoutMasterIdLst>
  <p:sldIdLst>
    <p:sldId id="257" r:id="rId5"/>
    <p:sldId id="352" r:id="rId6"/>
    <p:sldId id="258" r:id="rId7"/>
    <p:sldId id="353" r:id="rId8"/>
    <p:sldId id="354" r:id="rId9"/>
    <p:sldId id="362" r:id="rId10"/>
    <p:sldId id="363" r:id="rId11"/>
    <p:sldId id="265" r:id="rId12"/>
    <p:sldId id="364" r:id="rId13"/>
    <p:sldId id="355" r:id="rId14"/>
    <p:sldId id="356" r:id="rId15"/>
    <p:sldId id="357" r:id="rId16"/>
    <p:sldId id="358" r:id="rId17"/>
    <p:sldId id="3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cursos/banco-de-dados" TargetMode="External"/><Relationship Id="rId2" Type="http://schemas.openxmlformats.org/officeDocument/2006/relationships/hyperlink" Target="https://www.devmedia.com.br/principios-da-engenharia-de-software/296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media.com.br/curso/curso-modelagem-de-bancos-de-dados-relacionais/40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Modelo Entidade Relacionamento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dirty="0"/>
              <a:t>MER, Cardinalidade e Exercícios práticos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C8CB48-2BE1-4E25-8220-468301A3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39" y="2091574"/>
            <a:ext cx="7643522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Relacionamento </a:t>
            </a:r>
            <a:r>
              <a:rPr lang="pt-BR" sz="2000" b="1" dirty="0"/>
              <a:t>1 : N</a:t>
            </a:r>
            <a:r>
              <a:rPr lang="pt-BR" sz="2000" dirty="0"/>
              <a:t>: Permitem a existência de mais de um registro na tabela relacionada, relacionados a um único registro da tabela primária.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 (Cardinalidade)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57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033347-03C6-4677-817C-39FDF418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9" y="1969643"/>
            <a:ext cx="7856901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Relacionamento </a:t>
            </a:r>
            <a:r>
              <a:rPr lang="pt-BR" sz="2000" b="1" dirty="0"/>
              <a:t>N : N</a:t>
            </a:r>
            <a:r>
              <a:rPr lang="pt-BR" sz="2000" dirty="0"/>
              <a:t>: Requerem uma tabela intermediária, conhecida como tabela de relação, para manter os valores relacionados de ambas as tabelas.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 (Cardinalidade)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11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FAD13-D463-4525-BF51-6A2895BEB6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Representação gráfica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07F19D7-E361-431D-9E61-F74A87FFD0D1}"/>
              </a:ext>
            </a:extLst>
          </p:cNvPr>
          <p:cNvSpPr/>
          <p:nvPr/>
        </p:nvSpPr>
        <p:spPr>
          <a:xfrm>
            <a:off x="2820558" y="5239978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Montserrat" panose="00000500000000000000"/>
              </a:rPr>
              <a:t>Vamos praticar com exercícios 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AD8C1F-74BA-4008-BE03-1595F79B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99" y="1803400"/>
            <a:ext cx="7085201" cy="27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/>
              <a:t>Grande parte dos sistemas de bancos de dados desenvolvimentos atualmente é relacional, devido ao fato de que, nestes sistemas, o acesso é mais rápido e eficiente, além de ser baseado em noções simples e intuitivas.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77A6D8-3F35-43FB-A972-DCFB4F0E4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91" t="12157" r="40000" b="8274"/>
          <a:stretch/>
        </p:blipFill>
        <p:spPr>
          <a:xfrm rot="4353695">
            <a:off x="3670915" y="1889309"/>
            <a:ext cx="1802168" cy="40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000" dirty="0"/>
              <a:t>Num sistema relacional: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Os dados são organizados e visualizados na forma de tabelas;</a:t>
            </a:r>
          </a:p>
          <a:p>
            <a:pPr algn="just"/>
            <a:r>
              <a:rPr lang="pt-BR" sz="2000" dirty="0"/>
              <a:t>É possível gerar novas tabelas a partir das originais;</a:t>
            </a:r>
          </a:p>
          <a:p>
            <a:pPr algn="just"/>
            <a:r>
              <a:rPr lang="pt-BR" sz="2000" dirty="0"/>
              <a:t>As tabelas são ligadas através de </a:t>
            </a:r>
            <a:r>
              <a:rPr lang="pt-BR" sz="2000" b="1" dirty="0"/>
              <a:t>relações</a:t>
            </a:r>
            <a:r>
              <a:rPr lang="pt-BR" sz="2000" dirty="0"/>
              <a:t> entre os dados.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O elemento fundamental de um banco de dados relacional é a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tabela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. Uma tabela é um elemento do banco de dados que consiste num conjunto de dados dispostos em forma de linhas com conjuntos idênticos de propriedades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(registros). 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Os valores associados aos registros da tabela aparecem em colunas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(campos).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básicos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C3EF5190-8C65-4865-9D1E-AFCA7089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79" y="3350869"/>
            <a:ext cx="6014443" cy="25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banco de dados 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é um conjunto de tabelas relacionadas; </a:t>
            </a:r>
          </a:p>
          <a:p>
            <a:pPr algn="just"/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Uma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tabela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 é um conjunto de dados sobre uma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entidade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 dispostas em forma de linhas e colunas. No caso, a entidade em questão é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Produtos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registro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 é uma linha da tabela, ou seja, representa todas as informações de uma elemento em particular;</a:t>
            </a:r>
          </a:p>
          <a:p>
            <a:pPr algn="just"/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Um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campo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 é uma coluna da tabela, ou seja, representa uma das informações do registro (Produto);</a:t>
            </a:r>
          </a:p>
          <a:p>
            <a:pPr algn="just"/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A intersecção entre a linha e a coluna de uma tabela é chamada </a:t>
            </a:r>
            <a:r>
              <a:rPr lang="pt-BR" sz="2000" b="1" dirty="0">
                <a:latin typeface="Montserrat" panose="00000500000000000000"/>
                <a:cs typeface="Arial" panose="020B0604020202020204" pitchFamily="34" charset="0"/>
              </a:rPr>
              <a:t>atributo</a:t>
            </a:r>
            <a:r>
              <a:rPr lang="pt-BR" sz="2000" dirty="0">
                <a:latin typeface="Montserrat" panose="00000500000000000000"/>
                <a:cs typeface="Arial" panose="020B0604020202020204" pitchFamily="34" charset="0"/>
              </a:rPr>
              <a:t> e representa o valor de um campo. “Coca-Cola", por exemplo, é um valor do campo “Produto" de um registro da tabela “Produtos”.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básicos</a:t>
            </a:r>
          </a:p>
        </p:txBody>
      </p:sp>
    </p:spTree>
    <p:extLst>
      <p:ext uri="{BB962C8B-B14F-4D97-AF65-F5344CB8AC3E}">
        <p14:creationId xmlns:p14="http://schemas.microsoft.com/office/powerpoint/2010/main" val="111717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>
                <a:solidFill>
                  <a:srgbClr val="253A44"/>
                </a:solidFill>
                <a:latin typeface="Source Serif Pro"/>
              </a:rPr>
              <a:t>O Modelo Entidade Relacionamento (também chamado Modelo ER, ou simplesmente MER)</a:t>
            </a:r>
            <a:r>
              <a:rPr lang="pt-BR" sz="2000" dirty="0">
                <a:solidFill>
                  <a:srgbClr val="253A44"/>
                </a:solidFill>
                <a:latin typeface="Source Serif Pro"/>
              </a:rPr>
              <a:t>, como o nome sugere, é um modelo conceitual utilizado na </a:t>
            </a:r>
            <a:r>
              <a:rPr lang="pt-BR" sz="2000" b="1" dirty="0">
                <a:solidFill>
                  <a:srgbClr val="253A44"/>
                </a:solidFill>
                <a:latin typeface="Montserrat" panose="00000500000000000000"/>
                <a:hlinkClick r:id="rId2" tooltip="Princípios da Engenharia de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Engenharia de Software</a:t>
            </a:r>
            <a:r>
              <a:rPr lang="pt-BR" sz="2000" dirty="0">
                <a:solidFill>
                  <a:srgbClr val="253A44"/>
                </a:solidFill>
                <a:latin typeface="Source Serif Pro"/>
              </a:rPr>
              <a:t> para descrever os objetos (entidades) envolvidos em um domínio de negócios, com suas características (atributos) e como elas se relacionam entre si (relacionamentos).</a:t>
            </a:r>
          </a:p>
          <a:p>
            <a:pPr algn="just"/>
            <a:r>
              <a:rPr lang="pt-BR" sz="2000" dirty="0">
                <a:solidFill>
                  <a:srgbClr val="253A44"/>
                </a:solidFill>
                <a:latin typeface="Source Serif Pro"/>
              </a:rPr>
              <a:t>Em geral, este modelo representa de forma abstrata a estrutura que possuirá o </a:t>
            </a:r>
            <a:r>
              <a:rPr lang="pt-BR" sz="2000" b="1" dirty="0">
                <a:solidFill>
                  <a:srgbClr val="253A44"/>
                </a:solidFill>
                <a:latin typeface="Montserrat" panose="00000500000000000000"/>
                <a:hlinkClick r:id="rId3" tooltip="Cursos de Banco de Dad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banco de dados</a:t>
            </a:r>
            <a:r>
              <a:rPr lang="pt-BR" sz="2000" dirty="0">
                <a:solidFill>
                  <a:srgbClr val="253A44"/>
                </a:solidFill>
                <a:latin typeface="Source Serif Pro"/>
              </a:rPr>
              <a:t> da aplicação. Obviamente, o banco de dados poderá conter várias outras entidades, tais como chaves e tabelas intermediárias, que podem só fazer sentido no contexto de </a:t>
            </a:r>
            <a:r>
              <a:rPr lang="pt-BR" sz="2000" b="1" dirty="0">
                <a:solidFill>
                  <a:srgbClr val="253A44"/>
                </a:solidFill>
                <a:latin typeface="Montserrat" panose="00000500000000000000"/>
                <a:hlinkClick r:id="rId4" tooltip="Curso Modelagem de Bancos de Dados Relaciona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bases de dados relacionais</a:t>
            </a:r>
            <a:r>
              <a:rPr lang="pt-BR" sz="2000" dirty="0">
                <a:solidFill>
                  <a:srgbClr val="253A44"/>
                </a:solidFill>
                <a:latin typeface="Source Serif Pro"/>
              </a:rPr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MER – Modelo Entidade Relacionamento</a:t>
            </a:r>
          </a:p>
        </p:txBody>
      </p:sp>
    </p:spTree>
    <p:extLst>
      <p:ext uri="{BB962C8B-B14F-4D97-AF65-F5344CB8AC3E}">
        <p14:creationId xmlns:p14="http://schemas.microsoft.com/office/powerpoint/2010/main" val="149552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0FB5463-F16C-479E-8FA5-5EC6B285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014859"/>
            <a:ext cx="6957071" cy="4049347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MER – Modelo Entidade Relacionamento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ECB536-1C5C-47C5-A731-2D631C3A54C3}"/>
              </a:ext>
            </a:extLst>
          </p:cNvPr>
          <p:cNvSpPr/>
          <p:nvPr/>
        </p:nvSpPr>
        <p:spPr>
          <a:xfrm>
            <a:off x="1186532" y="5284801"/>
            <a:ext cx="6399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Representação gráfica – DER (Diagrama Entidade Relacionamento)</a:t>
            </a:r>
          </a:p>
        </p:txBody>
      </p:sp>
    </p:spTree>
    <p:extLst>
      <p:ext uri="{BB962C8B-B14F-4D97-AF65-F5344CB8AC3E}">
        <p14:creationId xmlns:p14="http://schemas.microsoft.com/office/powerpoint/2010/main" val="247404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Há três tipos fundamentais de relações entre tabelas dentro de um modelo relacional: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Optar pelo tipo incorreto de relacionamento pode impactar diretamente no negócio. Portanto, a decisão por qual tipo de relacionamento será utilizado deve ser tomada com cuidado na fase de modelagem;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 exemplo, relacionamentos do tipo 1:N (um para muitos) ocorrem quando um registro de uma entidade pode se relacionar com vários registros de outra entidade;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mesma lógica se aplica para relacionamentos do tipo 1:1 (um para um) e N:N (muitos para muitos).</a:t>
            </a:r>
          </a:p>
          <a:p>
            <a:pPr algn="just"/>
            <a:endParaRPr lang="pt-BR" sz="2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 (Cardinalidade)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34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D98FF8F-B039-470B-95B3-D3BE4AB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Relacionamento </a:t>
            </a:r>
            <a:r>
              <a:rPr lang="pt-BR" sz="2000" b="1" dirty="0"/>
              <a:t>1 : 1</a:t>
            </a:r>
            <a:r>
              <a:rPr lang="pt-BR" sz="2000" dirty="0"/>
              <a:t>: Requerem a existência de um e somente um registro de uma tabela relacionada, relacionado a um único registro da tabela primária.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BDDAE4-9840-4B90-8BAA-70AFD68EC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Relações (Cardinalidade)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110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619</Words>
  <Application>Microsoft Office PowerPoint</Application>
  <PresentationFormat>Apresentação na tela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Source Serif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Carlos Roque</cp:lastModifiedBy>
  <cp:revision>39</cp:revision>
  <dcterms:created xsi:type="dcterms:W3CDTF">2019-02-19T13:22:14Z</dcterms:created>
  <dcterms:modified xsi:type="dcterms:W3CDTF">2023-07-24T13:46:40Z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