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handoutMasterIdLst>
    <p:handoutMasterId r:id="rId17"/>
  </p:handoutMasterIdLst>
  <p:sldIdLst>
    <p:sldId id="257" r:id="rId5"/>
    <p:sldId id="352" r:id="rId6"/>
    <p:sldId id="362" r:id="rId7"/>
    <p:sldId id="363" r:id="rId8"/>
    <p:sldId id="364" r:id="rId9"/>
    <p:sldId id="366" r:id="rId10"/>
    <p:sldId id="367" r:id="rId11"/>
    <p:sldId id="368" r:id="rId12"/>
    <p:sldId id="365" r:id="rId13"/>
    <p:sldId id="370" r:id="rId14"/>
    <p:sldId id="371" r:id="rId15"/>
    <p:sldId id="372" r:id="rId1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113" d="100"/>
          <a:sy n="113" d="100"/>
        </p:scale>
        <p:origin x="1596" y="114"/>
      </p:cViewPr>
      <p:guideLst/>
    </p:cSldViewPr>
  </p:slid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63B5EF-C2FE-4558-B393-3D874534693D}" type="datetimeFigureOut">
              <a:rPr lang="pt-BR" smtClean="0"/>
              <a:t>24/07/2023</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073819-5A30-4F19-9478-4C43B8673DB5}" type="slidenum">
              <a:rPr lang="pt-BR" smtClean="0"/>
              <a:t>‹nº›</a:t>
            </a:fld>
            <a:endParaRPr lang="pt-BR"/>
          </a:p>
        </p:txBody>
      </p:sp>
    </p:spTree>
    <p:extLst>
      <p:ext uri="{BB962C8B-B14F-4D97-AF65-F5344CB8AC3E}">
        <p14:creationId xmlns:p14="http://schemas.microsoft.com/office/powerpoint/2010/main" val="3678415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26" name="Imagem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4" name="Date Placeholder 3"/>
          <p:cNvSpPr>
            <a:spLocks noGrp="1"/>
          </p:cNvSpPr>
          <p:nvPr>
            <p:ph type="dt" sz="half" idx="10"/>
          </p:nvPr>
        </p:nvSpPr>
        <p:spPr/>
        <p:txBody>
          <a:bodyPr/>
          <a:lstStyle/>
          <a:p>
            <a:fld id="{5193A530-045E-4FBC-827D-EE4599172689}" type="datetimeFigureOut">
              <a:rPr lang="pt-BR" smtClean="0"/>
              <a:t>24/07/2023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22" name="Espaço Reservado para Texto 1"/>
          <p:cNvSpPr txBox="1">
            <a:spLocks/>
          </p:cNvSpPr>
          <p:nvPr userDrawn="1"/>
        </p:nvSpPr>
        <p:spPr>
          <a:xfrm>
            <a:off x="1785060" y="2074736"/>
            <a:ext cx="8915514" cy="70788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4400" b="1" kern="1200">
                <a:solidFill>
                  <a:schemeClr val="tx1">
                    <a:lumMod val="75000"/>
                    <a:lumOff val="25000"/>
                  </a:schemeClr>
                </a:solidFill>
                <a:latin typeface="Montserrat"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pt-BR" sz="4400" b="1" i="0" u="none" strike="noStrike" kern="1200" cap="none" spc="0" normalizeH="0" baseline="0" noProof="0" dirty="0">
              <a:ln>
                <a:noFill/>
              </a:ln>
              <a:solidFill>
                <a:sysClr val="windowText" lastClr="000000">
                  <a:lumMod val="75000"/>
                  <a:lumOff val="25000"/>
                </a:sysClr>
              </a:solidFill>
              <a:effectLst/>
              <a:uLnTx/>
              <a:uFillTx/>
              <a:latin typeface="Montserrat" panose="00000500000000000000" pitchFamily="2" charset="0"/>
              <a:ea typeface="+mn-ea"/>
              <a:cs typeface="+mn-cs"/>
            </a:endParaRPr>
          </a:p>
        </p:txBody>
      </p:sp>
      <p:sp>
        <p:nvSpPr>
          <p:cNvPr id="23" name="Espaço Reservado para Texto 14">
            <a:extLst>
              <a:ext uri="{FF2B5EF4-FFF2-40B4-BE49-F238E27FC236}">
                <a16:creationId xmlns:a16="http://schemas.microsoft.com/office/drawing/2014/main" id="{741322F5-93ED-4D68-A8FF-9359DF6E751A}"/>
              </a:ext>
            </a:extLst>
          </p:cNvPr>
          <p:cNvSpPr>
            <a:spLocks noGrp="1"/>
          </p:cNvSpPr>
          <p:nvPr>
            <p:ph type="body" sz="quarter" idx="13" hasCustomPrompt="1"/>
          </p:nvPr>
        </p:nvSpPr>
        <p:spPr>
          <a:xfrm>
            <a:off x="629360" y="2105480"/>
            <a:ext cx="7885990" cy="707886"/>
          </a:xfrm>
          <a:prstGeom prst="rect">
            <a:avLst/>
          </a:prstGeom>
        </p:spPr>
        <p:txBody>
          <a:bodyPr/>
          <a:lstStyle>
            <a:lvl1pPr marL="0" indent="0">
              <a:buNone/>
              <a:defRPr sz="44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a:t>
            </a:r>
          </a:p>
        </p:txBody>
      </p:sp>
      <p:sp>
        <p:nvSpPr>
          <p:cNvPr id="24" name="Espaço Reservado para Texto 16">
            <a:extLst>
              <a:ext uri="{FF2B5EF4-FFF2-40B4-BE49-F238E27FC236}">
                <a16:creationId xmlns:a16="http://schemas.microsoft.com/office/drawing/2014/main" id="{2B77ECB5-455F-48E1-AC6C-CB94B5AD6A0B}"/>
              </a:ext>
            </a:extLst>
          </p:cNvPr>
          <p:cNvSpPr>
            <a:spLocks noGrp="1"/>
          </p:cNvSpPr>
          <p:nvPr>
            <p:ph type="body" sz="quarter" idx="14" hasCustomPrompt="1"/>
          </p:nvPr>
        </p:nvSpPr>
        <p:spPr>
          <a:xfrm>
            <a:off x="628650" y="2923854"/>
            <a:ext cx="4300401" cy="437655"/>
          </a:xfrm>
          <a:prstGeom prst="rect">
            <a:avLst/>
          </a:prstGeom>
        </p:spPr>
        <p:txBody>
          <a:bodyPr/>
          <a:lstStyle>
            <a:lvl1pPr marL="0" indent="0">
              <a:buNone/>
              <a:defRPr sz="2000" b="1">
                <a:solidFill>
                  <a:srgbClr val="E51E3C"/>
                </a:solidFill>
                <a:latin typeface="Montserrat" panose="00000500000000000000" pitchFamily="2" charset="0"/>
              </a:defRPr>
            </a:lvl1pPr>
          </a:lstStyle>
          <a:p>
            <a:pPr lvl="0"/>
            <a:r>
              <a:rPr lang="pt-BR" dirty="0"/>
              <a:t>Digitar seu subtítulo aqui</a:t>
            </a:r>
          </a:p>
        </p:txBody>
      </p:sp>
      <p:sp>
        <p:nvSpPr>
          <p:cNvPr id="25" name="Espaço Reservado para Texto 18">
            <a:extLst>
              <a:ext uri="{FF2B5EF4-FFF2-40B4-BE49-F238E27FC236}">
                <a16:creationId xmlns:a16="http://schemas.microsoft.com/office/drawing/2014/main" id="{94A25BC8-06B9-4702-900E-C725EC898475}"/>
              </a:ext>
            </a:extLst>
          </p:cNvPr>
          <p:cNvSpPr>
            <a:spLocks noGrp="1"/>
          </p:cNvSpPr>
          <p:nvPr>
            <p:ph type="body" sz="quarter" idx="15" hasCustomPrompt="1"/>
          </p:nvPr>
        </p:nvSpPr>
        <p:spPr>
          <a:xfrm>
            <a:off x="628650" y="3471997"/>
            <a:ext cx="7886700" cy="8997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lumMod val="65000"/>
                    <a:lumOff val="35000"/>
                  </a:schemeClr>
                </a:solidFill>
                <a:latin typeface="Montserrat" panose="00000500000000000000" pitchFamily="2" charset="0"/>
              </a:defRPr>
            </a:lvl1pPr>
          </a:lstStyle>
          <a:p>
            <a:r>
              <a:rPr lang="pt-BR" sz="2000" dirty="0">
                <a:solidFill>
                  <a:schemeClr val="tx1">
                    <a:lumMod val="65000"/>
                    <a:lumOff val="35000"/>
                  </a:schemeClr>
                </a:solidFill>
                <a:latin typeface="Montserrat" pitchFamily="2" charset="77"/>
              </a:rPr>
              <a:t>At vero </a:t>
            </a:r>
            <a:r>
              <a:rPr lang="pt-BR" sz="2000" dirty="0" err="1">
                <a:solidFill>
                  <a:schemeClr val="tx1">
                    <a:lumMod val="65000"/>
                    <a:lumOff val="35000"/>
                  </a:schemeClr>
                </a:solidFill>
                <a:latin typeface="Montserrat" pitchFamily="2" charset="77"/>
              </a:rPr>
              <a:t>eos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accusamus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iusto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odio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dignissimos</a:t>
            </a:r>
            <a:endParaRPr lang="pt-BR" sz="2000" dirty="0">
              <a:solidFill>
                <a:schemeClr val="tx1">
                  <a:lumMod val="65000"/>
                  <a:lumOff val="35000"/>
                </a:schemeClr>
              </a:solidFill>
              <a:latin typeface="Montserrat" pitchFamily="2" charset="77"/>
            </a:endParaRPr>
          </a:p>
          <a:p>
            <a:r>
              <a:rPr lang="pt-BR" sz="2000" dirty="0" err="1">
                <a:solidFill>
                  <a:schemeClr val="tx1">
                    <a:lumMod val="65000"/>
                    <a:lumOff val="35000"/>
                  </a:schemeClr>
                </a:solidFill>
                <a:latin typeface="Montserrat" pitchFamily="2" charset="77"/>
              </a:rPr>
              <a:t>praesentium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voluptatum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deleniti</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atque</a:t>
            </a:r>
            <a:r>
              <a:rPr lang="pt-BR" sz="2000" dirty="0">
                <a:solidFill>
                  <a:schemeClr val="tx1">
                    <a:lumMod val="65000"/>
                    <a:lumOff val="35000"/>
                  </a:schemeClr>
                </a:solidFill>
                <a:latin typeface="Montserrat" pitchFamily="2" charset="77"/>
              </a:rPr>
              <a:t>.</a:t>
            </a:r>
          </a:p>
          <a:p>
            <a:pPr lvl="0"/>
            <a:r>
              <a:rPr lang="pt-BR" dirty="0"/>
              <a:t> </a:t>
            </a:r>
          </a:p>
        </p:txBody>
      </p:sp>
      <p:pic>
        <p:nvPicPr>
          <p:cNvPr id="27" name="Imagem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113327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9" name="Imagem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5193A530-045E-4FBC-827D-EE4599172689}" type="datetimeFigureOut">
              <a:rPr lang="pt-BR" smtClean="0"/>
              <a:t>24/07/2023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8" name="Imagem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425820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193A530-045E-4FBC-827D-EE4599172689}" type="datetimeFigureOut">
              <a:rPr lang="pt-BR" smtClean="0"/>
              <a:t>24/07/2023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1769051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Vertical Title 1"/>
          <p:cNvSpPr>
            <a:spLocks noGrp="1"/>
          </p:cNvSpPr>
          <p:nvPr>
            <p:ph type="title" orient="vert"/>
          </p:nvPr>
        </p:nvSpPr>
        <p:spPr>
          <a:xfrm>
            <a:off x="6543675" y="365125"/>
            <a:ext cx="1971675"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193A530-045E-4FBC-827D-EE4599172689}" type="datetimeFigureOut">
              <a:rPr lang="pt-BR" smtClean="0"/>
              <a:t>24/07/2023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36380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3" name="Content Placeholder 2"/>
          <p:cNvSpPr>
            <a:spLocks noGrp="1"/>
          </p:cNvSpPr>
          <p:nvPr>
            <p:ph idx="1"/>
          </p:nvPr>
        </p:nvSpPr>
        <p:spPr>
          <a:xfrm>
            <a:off x="628650" y="1140823"/>
            <a:ext cx="7886700" cy="5036140"/>
          </a:xfrm>
        </p:spPr>
        <p:txBody>
          <a:bodyPr/>
          <a:lstStyle>
            <a:lvl1pPr>
              <a:defRPr>
                <a:latin typeface="Montserrat" panose="00000500000000000000" pitchFamily="2" charset="0"/>
              </a:defRPr>
            </a:lvl1pPr>
            <a:lvl2pPr>
              <a:defRPr>
                <a:latin typeface="Montserrat" panose="00000500000000000000" pitchFamily="2" charset="0"/>
              </a:defRPr>
            </a:lvl2pPr>
            <a:lvl3pPr>
              <a:defRPr>
                <a:latin typeface="Montserrat" panose="00000500000000000000" pitchFamily="2" charset="0"/>
              </a:defRPr>
            </a:lvl3pPr>
            <a:lvl4pPr>
              <a:defRPr>
                <a:latin typeface="Montserrat" panose="00000500000000000000" pitchFamily="2" charset="0"/>
              </a:defRPr>
            </a:lvl4pPr>
            <a:lvl5pPr>
              <a:defRPr>
                <a:latin typeface="Montserrat" panose="00000500000000000000" pitchFamily="2"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fld id="{5193A530-045E-4FBC-827D-EE4599172689}" type="datetimeFigureOut">
              <a:rPr lang="pt-BR" smtClean="0"/>
              <a:t>24/07/2023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7" name="Espaço Reservado para Texto 14">
            <a:extLst>
              <a:ext uri="{FF2B5EF4-FFF2-40B4-BE49-F238E27FC236}">
                <a16:creationId xmlns:a16="http://schemas.microsoft.com/office/drawing/2014/main" id="{E8B551AC-1062-45BF-8F6C-49BD2028664E}"/>
              </a:ext>
            </a:extLst>
          </p:cNvPr>
          <p:cNvSpPr>
            <a:spLocks noGrp="1"/>
          </p:cNvSpPr>
          <p:nvPr>
            <p:ph type="body" sz="quarter" idx="13" hasCustomPrompt="1"/>
          </p:nvPr>
        </p:nvSpPr>
        <p:spPr>
          <a:xfrm>
            <a:off x="628649" y="365126"/>
            <a:ext cx="7886701" cy="566691"/>
          </a:xfrm>
          <a:prstGeom prst="rect">
            <a:avLst/>
          </a:prstGeom>
        </p:spPr>
        <p:txBody>
          <a:bodyPr/>
          <a:lstStyle>
            <a:lvl1pPr marL="0" indent="0">
              <a:buNone/>
              <a:defRPr sz="36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 nesse campo</a:t>
            </a:r>
          </a:p>
        </p:txBody>
      </p:sp>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222923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93A530-045E-4FBC-827D-EE4599172689}" type="datetimeFigureOut">
              <a:rPr lang="pt-BR" smtClean="0"/>
              <a:t>24/07/2023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F4F3CB9-74B1-48EC-825B-4175542E3717}" type="slidenum">
              <a:rPr lang="pt-BR" smtClean="0"/>
              <a:t>‹nº›</a:t>
            </a:fld>
            <a:endParaRPr lang="pt-BR"/>
          </a:p>
        </p:txBody>
      </p:sp>
      <p:sp>
        <p:nvSpPr>
          <p:cNvPr id="7" name="Espaço Reservado para Texto 14">
            <a:extLst>
              <a:ext uri="{FF2B5EF4-FFF2-40B4-BE49-F238E27FC236}">
                <a16:creationId xmlns:a16="http://schemas.microsoft.com/office/drawing/2014/main" id="{4AD7BF10-3B9A-4CAF-A211-E259F6A5860E}"/>
              </a:ext>
            </a:extLst>
          </p:cNvPr>
          <p:cNvSpPr>
            <a:spLocks noGrp="1"/>
          </p:cNvSpPr>
          <p:nvPr>
            <p:ph type="body" sz="quarter" idx="16" hasCustomPrompt="1"/>
          </p:nvPr>
        </p:nvSpPr>
        <p:spPr>
          <a:xfrm>
            <a:off x="628650" y="2620605"/>
            <a:ext cx="8358596" cy="1884520"/>
          </a:xfrm>
          <a:prstGeom prst="rect">
            <a:avLst/>
          </a:prstGeom>
        </p:spPr>
        <p:txBody>
          <a:bodyPr/>
          <a:lstStyle>
            <a:lvl1pPr marL="0" indent="0">
              <a:buNone/>
              <a:defRPr sz="7200" b="1">
                <a:solidFill>
                  <a:schemeClr val="bg1"/>
                </a:solidFill>
                <a:latin typeface="Montserrat" panose="00000500000000000000" pitchFamily="2" charset="0"/>
              </a:defRPr>
            </a:lvl1pPr>
          </a:lstStyle>
          <a:p>
            <a:pPr lvl="0"/>
            <a:r>
              <a:rPr lang="pt-BR" dirty="0"/>
              <a:t>Loren Ipsum </a:t>
            </a:r>
            <a:r>
              <a:rPr lang="pt-BR" dirty="0" err="1"/>
              <a:t>Dolor</a:t>
            </a:r>
            <a:r>
              <a:rPr lang="pt-BR" dirty="0"/>
              <a:t> </a:t>
            </a:r>
            <a:r>
              <a:rPr lang="pt-BR" dirty="0" err="1"/>
              <a:t>Sit</a:t>
            </a:r>
            <a:r>
              <a:rPr lang="pt-BR" dirty="0"/>
              <a:t> </a:t>
            </a:r>
            <a:r>
              <a:rPr lang="pt-BR" dirty="0" err="1"/>
              <a:t>Daef</a:t>
            </a:r>
            <a:endParaRPr lang="pt-BR" dirty="0"/>
          </a:p>
        </p:txBody>
      </p:sp>
      <p:sp>
        <p:nvSpPr>
          <p:cNvPr id="8" name="Espaço Reservado para Texto 16">
            <a:extLst>
              <a:ext uri="{FF2B5EF4-FFF2-40B4-BE49-F238E27FC236}">
                <a16:creationId xmlns:a16="http://schemas.microsoft.com/office/drawing/2014/main" id="{C9666645-D8A0-4DFC-AED3-612867001E0E}"/>
              </a:ext>
            </a:extLst>
          </p:cNvPr>
          <p:cNvSpPr>
            <a:spLocks noGrp="1"/>
          </p:cNvSpPr>
          <p:nvPr>
            <p:ph type="body" sz="quarter" idx="17" hasCustomPrompt="1"/>
          </p:nvPr>
        </p:nvSpPr>
        <p:spPr>
          <a:xfrm>
            <a:off x="628650" y="2176138"/>
            <a:ext cx="8358596" cy="302110"/>
          </a:xfrm>
          <a:prstGeom prst="rect">
            <a:avLst/>
          </a:prstGeom>
        </p:spPr>
        <p:txBody>
          <a:bodyPr/>
          <a:lstStyle>
            <a:lvl1pPr marL="0" indent="0">
              <a:buNone/>
              <a:defRPr sz="1800" b="1">
                <a:solidFill>
                  <a:schemeClr val="bg1"/>
                </a:solidFill>
                <a:latin typeface="Montserrat" panose="00000500000000000000" pitchFamily="2" charset="0"/>
              </a:defRPr>
            </a:lvl1pPr>
          </a:lstStyle>
          <a:p>
            <a:pPr lvl="0"/>
            <a:r>
              <a:rPr lang="pt-BR" dirty="0">
                <a:latin typeface="Montserrat" panose="00000500000000000000" pitchFamily="2" charset="0"/>
              </a:rPr>
              <a:t>Et vero et </a:t>
            </a:r>
            <a:r>
              <a:rPr lang="pt-BR" dirty="0" err="1">
                <a:latin typeface="Montserrat" panose="00000500000000000000" pitchFamily="2" charset="0"/>
              </a:rPr>
              <a:t>iusto</a:t>
            </a:r>
            <a:r>
              <a:rPr lang="pt-BR" dirty="0">
                <a:latin typeface="Montserrat" panose="00000500000000000000" pitchFamily="2" charset="0"/>
              </a:rPr>
              <a:t> </a:t>
            </a:r>
            <a:r>
              <a:rPr lang="pt-BR" dirty="0" err="1">
                <a:latin typeface="Montserrat" panose="00000500000000000000" pitchFamily="2" charset="0"/>
              </a:rPr>
              <a:t>efsd</a:t>
            </a:r>
            <a:r>
              <a:rPr lang="pt-BR" dirty="0">
                <a:latin typeface="Montserrat" panose="00000500000000000000" pitchFamily="2" charset="0"/>
              </a:rPr>
              <a:t> </a:t>
            </a:r>
            <a:r>
              <a:rPr lang="pt-BR" dirty="0" err="1">
                <a:latin typeface="Montserrat" panose="00000500000000000000" pitchFamily="2" charset="0"/>
              </a:rPr>
              <a:t>apae</a:t>
            </a:r>
            <a:endParaRPr lang="pt-BR" dirty="0"/>
          </a:p>
        </p:txBody>
      </p:sp>
      <p:pic>
        <p:nvPicPr>
          <p:cNvPr id="10" name="Imagem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89859" y="5932891"/>
            <a:ext cx="1525491" cy="514024"/>
          </a:xfrm>
          <a:prstGeom prst="rect">
            <a:avLst/>
          </a:prstGeom>
        </p:spPr>
      </p:pic>
    </p:spTree>
    <p:extLst>
      <p:ext uri="{BB962C8B-B14F-4D97-AF65-F5344CB8AC3E}">
        <p14:creationId xmlns:p14="http://schemas.microsoft.com/office/powerpoint/2010/main" val="225354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5193A530-045E-4FBC-827D-EE4599172689}" type="datetimeFigureOut">
              <a:rPr lang="pt-BR" smtClean="0"/>
              <a:t>24/07/2023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
        <p:nvSpPr>
          <p:cNvPr id="8" name="Espaço Reservado para Texto 14">
            <a:extLst>
              <a:ext uri="{FF2B5EF4-FFF2-40B4-BE49-F238E27FC236}">
                <a16:creationId xmlns:a16="http://schemas.microsoft.com/office/drawing/2014/main" id="{741322F5-93ED-4D68-A8FF-9359DF6E751A}"/>
              </a:ext>
            </a:extLst>
          </p:cNvPr>
          <p:cNvSpPr>
            <a:spLocks noGrp="1"/>
          </p:cNvSpPr>
          <p:nvPr>
            <p:ph type="body" sz="quarter" idx="13" hasCustomPrompt="1"/>
          </p:nvPr>
        </p:nvSpPr>
        <p:spPr>
          <a:xfrm>
            <a:off x="629360" y="2023993"/>
            <a:ext cx="8322553" cy="707886"/>
          </a:xfrm>
          <a:prstGeom prst="rect">
            <a:avLst/>
          </a:prstGeom>
        </p:spPr>
        <p:txBody>
          <a:bodyPr/>
          <a:lstStyle>
            <a:lvl1pPr marL="0" indent="0">
              <a:buNone/>
              <a:defRPr sz="4400" b="1">
                <a:solidFill>
                  <a:schemeClr val="tx1">
                    <a:lumMod val="75000"/>
                    <a:lumOff val="25000"/>
                  </a:schemeClr>
                </a:solidFill>
                <a:latin typeface="Montserrat" panose="00000500000000000000" pitchFamily="2" charset="0"/>
              </a:defRPr>
            </a:lvl1pPr>
            <a:lvl2pPr>
              <a:defRPr sz="3200"/>
            </a:lvl2pPr>
            <a:lvl3pPr>
              <a:defRPr sz="2800"/>
            </a:lvl3pPr>
            <a:lvl4pPr>
              <a:defRPr sz="2400"/>
            </a:lvl4pPr>
            <a:lvl5pPr>
              <a:defRPr sz="2400"/>
            </a:lvl5pPr>
          </a:lstStyle>
          <a:p>
            <a:pPr lvl="0"/>
            <a:r>
              <a:rPr lang="pt-BR" dirty="0"/>
              <a:t>Digitar seu título aqui</a:t>
            </a:r>
          </a:p>
        </p:txBody>
      </p:sp>
      <p:sp>
        <p:nvSpPr>
          <p:cNvPr id="9" name="Espaço Reservado para Texto 16">
            <a:extLst>
              <a:ext uri="{FF2B5EF4-FFF2-40B4-BE49-F238E27FC236}">
                <a16:creationId xmlns:a16="http://schemas.microsoft.com/office/drawing/2014/main" id="{2B77ECB5-455F-48E1-AC6C-CB94B5AD6A0B}"/>
              </a:ext>
            </a:extLst>
          </p:cNvPr>
          <p:cNvSpPr>
            <a:spLocks noGrp="1"/>
          </p:cNvSpPr>
          <p:nvPr>
            <p:ph type="body" sz="quarter" idx="14" hasCustomPrompt="1"/>
          </p:nvPr>
        </p:nvSpPr>
        <p:spPr>
          <a:xfrm>
            <a:off x="629360" y="3115182"/>
            <a:ext cx="3496729" cy="341288"/>
          </a:xfrm>
          <a:prstGeom prst="rect">
            <a:avLst/>
          </a:prstGeom>
        </p:spPr>
        <p:txBody>
          <a:bodyPr/>
          <a:lstStyle>
            <a:lvl1pPr marL="0" indent="0">
              <a:buNone/>
              <a:defRPr sz="2000" b="1">
                <a:solidFill>
                  <a:srgbClr val="E51E3C"/>
                </a:solidFill>
                <a:latin typeface="Montserrat" panose="00000500000000000000" pitchFamily="2" charset="0"/>
              </a:defRPr>
            </a:lvl1pPr>
          </a:lstStyle>
          <a:p>
            <a:pPr lvl="0"/>
            <a:r>
              <a:rPr lang="pt-BR" dirty="0"/>
              <a:t>Digitar seu subtítulo aqui</a:t>
            </a:r>
          </a:p>
        </p:txBody>
      </p:sp>
      <p:sp>
        <p:nvSpPr>
          <p:cNvPr id="10" name="Espaço Reservado para Texto 18">
            <a:extLst>
              <a:ext uri="{FF2B5EF4-FFF2-40B4-BE49-F238E27FC236}">
                <a16:creationId xmlns:a16="http://schemas.microsoft.com/office/drawing/2014/main" id="{94A25BC8-06B9-4702-900E-C725EC898475}"/>
              </a:ext>
            </a:extLst>
          </p:cNvPr>
          <p:cNvSpPr>
            <a:spLocks noGrp="1"/>
          </p:cNvSpPr>
          <p:nvPr>
            <p:ph type="body" sz="quarter" idx="15" hasCustomPrompt="1"/>
          </p:nvPr>
        </p:nvSpPr>
        <p:spPr>
          <a:xfrm>
            <a:off x="628650" y="3635432"/>
            <a:ext cx="8323263" cy="89978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tx1">
                    <a:lumMod val="65000"/>
                    <a:lumOff val="35000"/>
                  </a:schemeClr>
                </a:solidFill>
                <a:latin typeface="Montserrat" panose="00000500000000000000" pitchFamily="2" charset="0"/>
              </a:defRPr>
            </a:lvl1pPr>
          </a:lstStyle>
          <a:p>
            <a:r>
              <a:rPr lang="pt-BR" sz="2000" dirty="0">
                <a:solidFill>
                  <a:schemeClr val="tx1">
                    <a:lumMod val="65000"/>
                    <a:lumOff val="35000"/>
                  </a:schemeClr>
                </a:solidFill>
                <a:latin typeface="Montserrat" pitchFamily="2" charset="77"/>
              </a:rPr>
              <a:t>At vero </a:t>
            </a:r>
            <a:r>
              <a:rPr lang="pt-BR" sz="2000" dirty="0" err="1">
                <a:solidFill>
                  <a:schemeClr val="tx1">
                    <a:lumMod val="65000"/>
                    <a:lumOff val="35000"/>
                  </a:schemeClr>
                </a:solidFill>
                <a:latin typeface="Montserrat" pitchFamily="2" charset="77"/>
              </a:rPr>
              <a:t>eos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accusamus</a:t>
            </a:r>
            <a:r>
              <a:rPr lang="pt-BR" sz="2000" dirty="0">
                <a:solidFill>
                  <a:schemeClr val="tx1">
                    <a:lumMod val="65000"/>
                    <a:lumOff val="35000"/>
                  </a:schemeClr>
                </a:solidFill>
                <a:latin typeface="Montserrat" pitchFamily="2" charset="77"/>
              </a:rPr>
              <a:t> et </a:t>
            </a:r>
            <a:r>
              <a:rPr lang="pt-BR" sz="2000" dirty="0" err="1">
                <a:solidFill>
                  <a:schemeClr val="tx1">
                    <a:lumMod val="65000"/>
                    <a:lumOff val="35000"/>
                  </a:schemeClr>
                </a:solidFill>
                <a:latin typeface="Montserrat" pitchFamily="2" charset="77"/>
              </a:rPr>
              <a:t>iusto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odio</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dignissimos</a:t>
            </a:r>
            <a:endParaRPr lang="pt-BR" sz="2000" dirty="0">
              <a:solidFill>
                <a:schemeClr val="tx1">
                  <a:lumMod val="65000"/>
                  <a:lumOff val="35000"/>
                </a:schemeClr>
              </a:solidFill>
              <a:latin typeface="Montserrat" pitchFamily="2" charset="77"/>
            </a:endParaRPr>
          </a:p>
          <a:p>
            <a:r>
              <a:rPr lang="pt-BR" sz="2000" dirty="0" err="1">
                <a:solidFill>
                  <a:schemeClr val="tx1">
                    <a:lumMod val="65000"/>
                    <a:lumOff val="35000"/>
                  </a:schemeClr>
                </a:solidFill>
                <a:latin typeface="Montserrat" pitchFamily="2" charset="77"/>
              </a:rPr>
              <a:t>praesentium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voluptatum</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deleniti</a:t>
            </a:r>
            <a:r>
              <a:rPr lang="pt-BR" sz="2000" dirty="0">
                <a:solidFill>
                  <a:schemeClr val="tx1">
                    <a:lumMod val="65000"/>
                    <a:lumOff val="35000"/>
                  </a:schemeClr>
                </a:solidFill>
                <a:latin typeface="Montserrat" pitchFamily="2" charset="77"/>
              </a:rPr>
              <a:t> </a:t>
            </a:r>
            <a:r>
              <a:rPr lang="pt-BR" sz="2000" dirty="0" err="1">
                <a:solidFill>
                  <a:schemeClr val="tx1">
                    <a:lumMod val="65000"/>
                    <a:lumOff val="35000"/>
                  </a:schemeClr>
                </a:solidFill>
                <a:latin typeface="Montserrat" pitchFamily="2" charset="77"/>
              </a:rPr>
              <a:t>atque</a:t>
            </a:r>
            <a:r>
              <a:rPr lang="pt-BR" sz="2000" dirty="0">
                <a:solidFill>
                  <a:schemeClr val="tx1">
                    <a:lumMod val="65000"/>
                    <a:lumOff val="35000"/>
                  </a:schemeClr>
                </a:solidFill>
                <a:latin typeface="Montserrat" pitchFamily="2" charset="77"/>
              </a:rPr>
              <a:t>.</a:t>
            </a:r>
          </a:p>
          <a:p>
            <a:pPr lvl="0"/>
            <a:r>
              <a:rPr lang="pt-BR" dirty="0"/>
              <a:t> </a:t>
            </a:r>
          </a:p>
        </p:txBody>
      </p:sp>
    </p:spTree>
    <p:extLst>
      <p:ext uri="{BB962C8B-B14F-4D97-AF65-F5344CB8AC3E}">
        <p14:creationId xmlns:p14="http://schemas.microsoft.com/office/powerpoint/2010/main" val="550393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193A530-045E-4FBC-827D-EE4599172689}" type="datetimeFigureOut">
              <a:rPr lang="pt-BR" smtClean="0"/>
              <a:t>24/07/2023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75755"/>
            <a:ext cx="1448684" cy="488143"/>
          </a:xfrm>
          <a:prstGeom prst="rect">
            <a:avLst/>
          </a:prstGeom>
        </p:spPr>
      </p:pic>
    </p:spTree>
    <p:extLst>
      <p:ext uri="{BB962C8B-B14F-4D97-AF65-F5344CB8AC3E}">
        <p14:creationId xmlns:p14="http://schemas.microsoft.com/office/powerpoint/2010/main" val="334165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Imagem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365126"/>
            <a:ext cx="78867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29842" y="2505075"/>
            <a:ext cx="3868340"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4629150" y="2505075"/>
            <a:ext cx="3887391"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193A530-045E-4FBC-827D-EE4599172689}" type="datetimeFigureOut">
              <a:rPr lang="pt-BR" smtClean="0"/>
              <a:t>24/07/2023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F4F3CB9-74B1-48EC-825B-4175542E3717}" type="slidenum">
              <a:rPr lang="pt-BR" smtClean="0"/>
              <a:t>‹nº›</a:t>
            </a:fld>
            <a:endParaRPr lang="pt-BR"/>
          </a:p>
        </p:txBody>
      </p:sp>
      <p:pic>
        <p:nvPicPr>
          <p:cNvPr id="11" name="Imagem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59562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193A530-045E-4FBC-827D-EE4599172689}" type="datetimeFigureOut">
              <a:rPr lang="pt-BR" smtClean="0"/>
              <a:t>24/07/2023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F4F3CB9-74B1-48EC-825B-4175542E3717}" type="slidenum">
              <a:rPr lang="pt-BR" smtClean="0"/>
              <a:t>‹nº›</a:t>
            </a:fld>
            <a:endParaRPr lang="pt-BR"/>
          </a:p>
        </p:txBody>
      </p:sp>
      <p:pic>
        <p:nvPicPr>
          <p:cNvPr id="7" name="Imagem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249690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Date Placeholder 1"/>
          <p:cNvSpPr>
            <a:spLocks noGrp="1"/>
          </p:cNvSpPr>
          <p:nvPr>
            <p:ph type="dt" sz="half" idx="10"/>
          </p:nvPr>
        </p:nvSpPr>
        <p:spPr/>
        <p:txBody>
          <a:bodyPr/>
          <a:lstStyle/>
          <a:p>
            <a:fld id="{5193A530-045E-4FBC-827D-EE4599172689}" type="datetimeFigureOut">
              <a:rPr lang="pt-BR" smtClean="0"/>
              <a:t>24/07/2023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F4F3CB9-74B1-48EC-825B-4175542E3717}" type="slidenum">
              <a:rPr lang="pt-BR" smtClean="0"/>
              <a:t>‹nº›</a:t>
            </a:fld>
            <a:endParaRPr lang="pt-BR"/>
          </a:p>
        </p:txBody>
      </p:sp>
      <p:pic>
        <p:nvPicPr>
          <p:cNvPr id="5" name="Imagem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305417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9" name="Imagem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240" y="9207"/>
            <a:ext cx="1889760" cy="6848793"/>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5193A530-045E-4FBC-827D-EE4599172689}" type="datetimeFigureOut">
              <a:rPr lang="pt-BR" smtClean="0"/>
              <a:t>24/07/2023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F4F3CB9-74B1-48EC-825B-4175542E3717}" type="slidenum">
              <a:rPr lang="pt-BR" smtClean="0"/>
              <a:t>‹nº›</a:t>
            </a:fld>
            <a:endParaRPr lang="pt-BR"/>
          </a:p>
        </p:txBody>
      </p:sp>
      <p:pic>
        <p:nvPicPr>
          <p:cNvPr id="8" name="Imagem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66666" y="5932891"/>
            <a:ext cx="1448684" cy="488143"/>
          </a:xfrm>
          <a:prstGeom prst="rect">
            <a:avLst/>
          </a:prstGeom>
        </p:spPr>
      </p:pic>
    </p:spTree>
    <p:extLst>
      <p:ext uri="{BB962C8B-B14F-4D97-AF65-F5344CB8AC3E}">
        <p14:creationId xmlns:p14="http://schemas.microsoft.com/office/powerpoint/2010/main" val="264845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3A530-045E-4FBC-827D-EE4599172689}" type="datetimeFigureOut">
              <a:rPr lang="pt-BR" smtClean="0"/>
              <a:t>24/07/2023</a:t>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F3CB9-74B1-48EC-825B-4175542E3717}" type="slidenum">
              <a:rPr lang="pt-BR" smtClean="0"/>
              <a:t>‹nº›</a:t>
            </a:fld>
            <a:endParaRPr lang="pt-BR"/>
          </a:p>
        </p:txBody>
      </p:sp>
    </p:spTree>
    <p:extLst>
      <p:ext uri="{BB962C8B-B14F-4D97-AF65-F5344CB8AC3E}">
        <p14:creationId xmlns:p14="http://schemas.microsoft.com/office/powerpoint/2010/main" val="3226306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2"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3"/>
          </p:nvPr>
        </p:nvSpPr>
        <p:spPr/>
        <p:txBody>
          <a:bodyPr>
            <a:normAutofit/>
          </a:bodyPr>
          <a:lstStyle/>
          <a:p>
            <a:pPr algn="just"/>
            <a:r>
              <a:rPr lang="pt-BR" dirty="0"/>
              <a:t>Modelos</a:t>
            </a:r>
          </a:p>
        </p:txBody>
      </p:sp>
      <p:sp>
        <p:nvSpPr>
          <p:cNvPr id="3" name="Espaço Reservado para Texto 2"/>
          <p:cNvSpPr>
            <a:spLocks noGrp="1"/>
          </p:cNvSpPr>
          <p:nvPr>
            <p:ph type="body" sz="quarter" idx="14"/>
          </p:nvPr>
        </p:nvSpPr>
        <p:spPr/>
        <p:txBody>
          <a:bodyPr/>
          <a:lstStyle/>
          <a:p>
            <a:pPr algn="just"/>
            <a:r>
              <a:rPr lang="pt-BR" dirty="0"/>
              <a:t>Banco de dados</a:t>
            </a:r>
          </a:p>
        </p:txBody>
      </p:sp>
      <p:sp>
        <p:nvSpPr>
          <p:cNvPr id="4" name="Espaço Reservado para Texto 3"/>
          <p:cNvSpPr>
            <a:spLocks noGrp="1"/>
          </p:cNvSpPr>
          <p:nvPr>
            <p:ph type="body" sz="quarter" idx="15"/>
          </p:nvPr>
        </p:nvSpPr>
        <p:spPr/>
        <p:txBody>
          <a:bodyPr/>
          <a:lstStyle/>
          <a:p>
            <a:pPr algn="just"/>
            <a:r>
              <a:rPr lang="pt-BR" dirty="0"/>
              <a:t>Conceitual, Lógico e Físico</a:t>
            </a:r>
          </a:p>
        </p:txBody>
      </p:sp>
    </p:spTree>
    <p:extLst>
      <p:ext uri="{BB962C8B-B14F-4D97-AF65-F5344CB8AC3E}">
        <p14:creationId xmlns:p14="http://schemas.microsoft.com/office/powerpoint/2010/main" val="129041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000" dirty="0"/>
              <a:t>Este modelo é o projeto físico para implementação do banco de dados. </a:t>
            </a:r>
          </a:p>
          <a:p>
            <a:pPr algn="just"/>
            <a:endParaRPr lang="pt-BR" sz="2000" dirty="0"/>
          </a:p>
          <a:p>
            <a:pPr algn="just"/>
            <a:r>
              <a:rPr lang="pt-BR" sz="2000" dirty="0"/>
              <a:t>Em outras palavras, é a representação física do banco de dados, ou ainda, é a sua própria construção.</a:t>
            </a:r>
          </a:p>
        </p:txBody>
      </p:sp>
      <p:sp>
        <p:nvSpPr>
          <p:cNvPr id="3" name="Espaço Reservado para Texto 2"/>
          <p:cNvSpPr>
            <a:spLocks noGrp="1"/>
          </p:cNvSpPr>
          <p:nvPr>
            <p:ph type="body" sz="quarter" idx="13"/>
          </p:nvPr>
        </p:nvSpPr>
        <p:spPr/>
        <p:txBody>
          <a:bodyPr>
            <a:normAutofit lnSpcReduction="10000"/>
          </a:bodyPr>
          <a:lstStyle/>
          <a:p>
            <a:r>
              <a:rPr lang="pt-BR" dirty="0"/>
              <a:t>Modelo Físico</a:t>
            </a:r>
          </a:p>
        </p:txBody>
      </p:sp>
    </p:spTree>
    <p:extLst>
      <p:ext uri="{BB962C8B-B14F-4D97-AF65-F5344CB8AC3E}">
        <p14:creationId xmlns:p14="http://schemas.microsoft.com/office/powerpoint/2010/main" val="2396466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000" dirty="0"/>
              <a:t>Pode-se utilizar um software de criação de planilhas (como o Excel) para testar os modelos conceituais e lógicos, servindo como um teste de validação física para depois automatizar dentro de um banco de dados real utilizando scripts de criação.</a:t>
            </a:r>
          </a:p>
        </p:txBody>
      </p:sp>
      <p:sp>
        <p:nvSpPr>
          <p:cNvPr id="3" name="Espaço Reservado para Texto 2"/>
          <p:cNvSpPr>
            <a:spLocks noGrp="1"/>
          </p:cNvSpPr>
          <p:nvPr>
            <p:ph type="body" sz="quarter" idx="13"/>
          </p:nvPr>
        </p:nvSpPr>
        <p:spPr/>
        <p:txBody>
          <a:bodyPr>
            <a:normAutofit lnSpcReduction="10000"/>
          </a:bodyPr>
          <a:lstStyle/>
          <a:p>
            <a:r>
              <a:rPr lang="pt-BR" dirty="0"/>
              <a:t>Modelo Físico – Planilha (teste de mesa)</a:t>
            </a:r>
          </a:p>
        </p:txBody>
      </p:sp>
    </p:spTree>
    <p:extLst>
      <p:ext uri="{BB962C8B-B14F-4D97-AF65-F5344CB8AC3E}">
        <p14:creationId xmlns:p14="http://schemas.microsoft.com/office/powerpoint/2010/main" val="403036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p:cNvSpPr>
            <a:spLocks noGrp="1"/>
          </p:cNvSpPr>
          <p:nvPr>
            <p:ph type="body" sz="quarter" idx="13"/>
          </p:nvPr>
        </p:nvSpPr>
        <p:spPr/>
        <p:txBody>
          <a:bodyPr>
            <a:normAutofit lnSpcReduction="10000"/>
          </a:bodyPr>
          <a:lstStyle/>
          <a:p>
            <a:r>
              <a:rPr lang="pt-BR" dirty="0"/>
              <a:t>Modelo Físico - Scripts</a:t>
            </a:r>
          </a:p>
        </p:txBody>
      </p:sp>
      <p:pic>
        <p:nvPicPr>
          <p:cNvPr id="4" name="Picture 2" descr="SQL Server - SQL Scripts">
            <a:extLst>
              <a:ext uri="{FF2B5EF4-FFF2-40B4-BE49-F238E27FC236}">
                <a16:creationId xmlns:a16="http://schemas.microsoft.com/office/drawing/2014/main" id="{B39E0D1E-1537-4791-BCCE-D6994A3193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1223" y="1140764"/>
            <a:ext cx="5681554" cy="4576473"/>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a:extLst>
              <a:ext uri="{FF2B5EF4-FFF2-40B4-BE49-F238E27FC236}">
                <a16:creationId xmlns:a16="http://schemas.microsoft.com/office/drawing/2014/main" id="{3DEEADA6-5131-4991-90B4-7E4034EA3866}"/>
              </a:ext>
            </a:extLst>
          </p:cNvPr>
          <p:cNvSpPr/>
          <p:nvPr/>
        </p:nvSpPr>
        <p:spPr>
          <a:xfrm>
            <a:off x="628649" y="5926184"/>
            <a:ext cx="4572000" cy="400110"/>
          </a:xfrm>
          <a:prstGeom prst="rect">
            <a:avLst/>
          </a:prstGeom>
        </p:spPr>
        <p:txBody>
          <a:bodyPr>
            <a:spAutoFit/>
          </a:bodyPr>
          <a:lstStyle/>
          <a:p>
            <a:pPr algn="just"/>
            <a:r>
              <a:rPr lang="pt-BR" sz="2000" dirty="0">
                <a:solidFill>
                  <a:srgbClr val="FF0000"/>
                </a:solidFill>
                <a:latin typeface="Montserrat" panose="00000500000000000000"/>
              </a:rPr>
              <a:t>Vamos praticar com exercícios !</a:t>
            </a:r>
          </a:p>
        </p:txBody>
      </p:sp>
    </p:spTree>
    <p:extLst>
      <p:ext uri="{BB962C8B-B14F-4D97-AF65-F5344CB8AC3E}">
        <p14:creationId xmlns:p14="http://schemas.microsoft.com/office/powerpoint/2010/main" val="170647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lgn="just"/>
            <a:r>
              <a:rPr lang="pt-BR" sz="2000" dirty="0"/>
              <a:t>A construção de um banco de dados é feita com o desenvolvimento de três modelos em sequência: conceitual, lógico e físico de dados.</a:t>
            </a:r>
          </a:p>
          <a:p>
            <a:pPr algn="just"/>
            <a:endParaRPr lang="pt-BR" dirty="0"/>
          </a:p>
        </p:txBody>
      </p:sp>
      <p:sp>
        <p:nvSpPr>
          <p:cNvPr id="3" name="Espaço Reservado para Texto 2"/>
          <p:cNvSpPr>
            <a:spLocks noGrp="1"/>
          </p:cNvSpPr>
          <p:nvPr>
            <p:ph type="body" sz="quarter" idx="13"/>
          </p:nvPr>
        </p:nvSpPr>
        <p:spPr/>
        <p:txBody>
          <a:bodyPr>
            <a:normAutofit lnSpcReduction="10000"/>
          </a:bodyPr>
          <a:lstStyle/>
          <a:p>
            <a:r>
              <a:rPr lang="pt-BR" dirty="0"/>
              <a:t>Modelagem de dados</a:t>
            </a:r>
          </a:p>
        </p:txBody>
      </p:sp>
    </p:spTree>
    <p:extLst>
      <p:ext uri="{BB962C8B-B14F-4D97-AF65-F5344CB8AC3E}">
        <p14:creationId xmlns:p14="http://schemas.microsoft.com/office/powerpoint/2010/main" val="325771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000" dirty="0"/>
              <a:t>O objetivo de estabelecer um bom modelo conceitual é que ele possa ser compreendido pelo usuário da maneira pretendida.</a:t>
            </a:r>
          </a:p>
          <a:p>
            <a:pPr algn="just"/>
            <a:endParaRPr lang="pt-BR" sz="2000" dirty="0"/>
          </a:p>
          <a:p>
            <a:pPr algn="just"/>
            <a:r>
              <a:rPr lang="pt-BR" sz="2000" dirty="0"/>
              <a:t>Ajuda a destacar conexões importantes em processos e sistemas do mundo real e podem ser enriquecidos com características mais específicas a partir da geração e desenvolvimento de modelos mais complexos.</a:t>
            </a:r>
          </a:p>
          <a:p>
            <a:pPr algn="just"/>
            <a:endParaRPr lang="pt-BR" sz="2000" dirty="0"/>
          </a:p>
          <a:p>
            <a:pPr algn="just"/>
            <a:endParaRPr lang="pt-BR" sz="2400" dirty="0"/>
          </a:p>
        </p:txBody>
      </p:sp>
      <p:sp>
        <p:nvSpPr>
          <p:cNvPr id="3" name="Espaço Reservado para Texto 2"/>
          <p:cNvSpPr>
            <a:spLocks noGrp="1"/>
          </p:cNvSpPr>
          <p:nvPr>
            <p:ph type="body" sz="quarter" idx="13"/>
          </p:nvPr>
        </p:nvSpPr>
        <p:spPr/>
        <p:txBody>
          <a:bodyPr>
            <a:normAutofit lnSpcReduction="10000"/>
          </a:bodyPr>
          <a:lstStyle/>
          <a:p>
            <a:r>
              <a:rPr lang="pt-BR" dirty="0"/>
              <a:t>Modelo Conceitual</a:t>
            </a:r>
          </a:p>
        </p:txBody>
      </p:sp>
      <p:pic>
        <p:nvPicPr>
          <p:cNvPr id="1026" name="Picture 2" descr="image.png.74ed5cd3fde2f6154c50312dfa13dff6.png">
            <a:extLst>
              <a:ext uri="{FF2B5EF4-FFF2-40B4-BE49-F238E27FC236}">
                <a16:creationId xmlns:a16="http://schemas.microsoft.com/office/drawing/2014/main" id="{228C322B-B712-4E0E-9375-17900F682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158" y="3589541"/>
            <a:ext cx="4800600"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23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000" dirty="0"/>
              <a:t>Este modelo adequa o modelo conceitual para o tipo de banco de dados que será implementado. É desenvolvido na fase de projeto e não é de interesse dos usuários, somente da equipe de desenvolvimento.</a:t>
            </a:r>
          </a:p>
          <a:p>
            <a:pPr algn="just"/>
            <a:endParaRPr lang="pt-BR" sz="2400" dirty="0"/>
          </a:p>
        </p:txBody>
      </p:sp>
      <p:sp>
        <p:nvSpPr>
          <p:cNvPr id="3" name="Espaço Reservado para Texto 2"/>
          <p:cNvSpPr>
            <a:spLocks noGrp="1"/>
          </p:cNvSpPr>
          <p:nvPr>
            <p:ph type="body" sz="quarter" idx="13"/>
          </p:nvPr>
        </p:nvSpPr>
        <p:spPr/>
        <p:txBody>
          <a:bodyPr>
            <a:normAutofit lnSpcReduction="10000"/>
          </a:bodyPr>
          <a:lstStyle/>
          <a:p>
            <a:r>
              <a:rPr lang="pt-BR" dirty="0"/>
              <a:t>Modelo Lógico</a:t>
            </a:r>
          </a:p>
        </p:txBody>
      </p:sp>
      <p:pic>
        <p:nvPicPr>
          <p:cNvPr id="7" name="Imagem 6" descr="Diagrama&#10;&#10;Descrição gerada automaticamente">
            <a:extLst>
              <a:ext uri="{FF2B5EF4-FFF2-40B4-BE49-F238E27FC236}">
                <a16:creationId xmlns:a16="http://schemas.microsoft.com/office/drawing/2014/main" id="{AD2B40C4-A7E8-408E-9D72-8C1C8C8C57BE}"/>
              </a:ext>
            </a:extLst>
          </p:cNvPr>
          <p:cNvPicPr>
            <a:picLocks noChangeAspect="1"/>
          </p:cNvPicPr>
          <p:nvPr/>
        </p:nvPicPr>
        <p:blipFill>
          <a:blip r:embed="rId2"/>
          <a:stretch>
            <a:fillRect/>
          </a:stretch>
        </p:blipFill>
        <p:spPr>
          <a:xfrm>
            <a:off x="2727207" y="2252481"/>
            <a:ext cx="3689583" cy="3622500"/>
          </a:xfrm>
          <a:prstGeom prst="rect">
            <a:avLst/>
          </a:prstGeom>
        </p:spPr>
      </p:pic>
    </p:spTree>
    <p:extLst>
      <p:ext uri="{BB962C8B-B14F-4D97-AF65-F5344CB8AC3E}">
        <p14:creationId xmlns:p14="http://schemas.microsoft.com/office/powerpoint/2010/main" val="369891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000" dirty="0"/>
              <a:t>É desejável, mas não essencial, que cada registro de uma tabela tenha um conjunto de atributos segundo os quais seja possível identificar inequivocamente o registro dentro da tabela;</a:t>
            </a:r>
          </a:p>
          <a:p>
            <a:pPr algn="just"/>
            <a:endParaRPr lang="pt-BR" sz="2000" dirty="0"/>
          </a:p>
          <a:p>
            <a:pPr algn="just"/>
            <a:r>
              <a:rPr lang="pt-BR" sz="2000" dirty="0"/>
              <a:t>Esse conjunto é chamado </a:t>
            </a:r>
            <a:r>
              <a:rPr lang="pt-BR" sz="2000" b="1" dirty="0"/>
              <a:t>identificador</a:t>
            </a:r>
            <a:r>
              <a:rPr lang="pt-BR" sz="2000" dirty="0"/>
              <a:t>, sendo boa prática de projeto de banco de dados a sua existência. O campo que possui o atributo identificador é chamado </a:t>
            </a:r>
            <a:r>
              <a:rPr lang="pt-BR" sz="2000" b="1" dirty="0"/>
              <a:t>chave primária</a:t>
            </a:r>
            <a:r>
              <a:rPr lang="pt-BR" sz="2000" dirty="0"/>
              <a:t>.</a:t>
            </a:r>
          </a:p>
          <a:p>
            <a:pPr algn="just"/>
            <a:endParaRPr lang="pt-BR" sz="2400" dirty="0"/>
          </a:p>
        </p:txBody>
      </p:sp>
      <p:sp>
        <p:nvSpPr>
          <p:cNvPr id="3" name="Espaço Reservado para Texto 2"/>
          <p:cNvSpPr>
            <a:spLocks noGrp="1"/>
          </p:cNvSpPr>
          <p:nvPr>
            <p:ph type="body" sz="quarter" idx="13"/>
          </p:nvPr>
        </p:nvSpPr>
        <p:spPr/>
        <p:txBody>
          <a:bodyPr>
            <a:normAutofit lnSpcReduction="10000"/>
          </a:bodyPr>
          <a:lstStyle/>
          <a:p>
            <a:r>
              <a:rPr lang="pt-BR" dirty="0"/>
              <a:t>Chave Primária (Primary Key)</a:t>
            </a:r>
          </a:p>
        </p:txBody>
      </p:sp>
    </p:spTree>
    <p:extLst>
      <p:ext uri="{BB962C8B-B14F-4D97-AF65-F5344CB8AC3E}">
        <p14:creationId xmlns:p14="http://schemas.microsoft.com/office/powerpoint/2010/main" val="388879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000" dirty="0"/>
              <a:t>Na tabela, os campos </a:t>
            </a:r>
            <a:r>
              <a:rPr lang="pt-BR" sz="2000" b="1" dirty="0"/>
              <a:t>Cargo</a:t>
            </a:r>
            <a:r>
              <a:rPr lang="pt-BR" sz="2000" dirty="0"/>
              <a:t> e </a:t>
            </a:r>
            <a:r>
              <a:rPr lang="pt-BR" sz="2000" b="1" dirty="0"/>
              <a:t>Departamento</a:t>
            </a:r>
            <a:r>
              <a:rPr lang="pt-BR" sz="2000" dirty="0"/>
              <a:t> possuem códigos e não descrições como atributos.</a:t>
            </a:r>
          </a:p>
        </p:txBody>
      </p:sp>
      <p:sp>
        <p:nvSpPr>
          <p:cNvPr id="3" name="Espaço Reservado para Texto 2"/>
          <p:cNvSpPr>
            <a:spLocks noGrp="1"/>
          </p:cNvSpPr>
          <p:nvPr>
            <p:ph type="body" sz="quarter" idx="13"/>
          </p:nvPr>
        </p:nvSpPr>
        <p:spPr/>
        <p:txBody>
          <a:bodyPr>
            <a:normAutofit lnSpcReduction="10000"/>
          </a:bodyPr>
          <a:lstStyle/>
          <a:p>
            <a:endParaRPr lang="pt-BR" dirty="0"/>
          </a:p>
        </p:txBody>
      </p:sp>
      <p:pic>
        <p:nvPicPr>
          <p:cNvPr id="5" name="Imagem 4">
            <a:extLst>
              <a:ext uri="{FF2B5EF4-FFF2-40B4-BE49-F238E27FC236}">
                <a16:creationId xmlns:a16="http://schemas.microsoft.com/office/drawing/2014/main" id="{AFD579B9-9CE9-4CD7-B8BA-7254C76C915C}"/>
              </a:ext>
            </a:extLst>
          </p:cNvPr>
          <p:cNvPicPr>
            <a:picLocks noChangeAspect="1"/>
          </p:cNvPicPr>
          <p:nvPr/>
        </p:nvPicPr>
        <p:blipFill rotWithShape="1">
          <a:blip r:embed="rId2"/>
          <a:srcRect l="14286" t="41551" r="16043" b="38522"/>
          <a:stretch/>
        </p:blipFill>
        <p:spPr>
          <a:xfrm>
            <a:off x="628649" y="2780881"/>
            <a:ext cx="8056992" cy="1296238"/>
          </a:xfrm>
          <a:prstGeom prst="rect">
            <a:avLst/>
          </a:prstGeom>
        </p:spPr>
      </p:pic>
    </p:spTree>
    <p:extLst>
      <p:ext uri="{BB962C8B-B14F-4D97-AF65-F5344CB8AC3E}">
        <p14:creationId xmlns:p14="http://schemas.microsoft.com/office/powerpoint/2010/main" val="248123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000" dirty="0"/>
              <a:t>As descrições estão armazenadas em outras tabelas (2 e 3) com as quais a tabela principal (Funcionários) se relaciona.</a:t>
            </a:r>
          </a:p>
        </p:txBody>
      </p:sp>
      <p:sp>
        <p:nvSpPr>
          <p:cNvPr id="3" name="Espaço Reservado para Texto 2"/>
          <p:cNvSpPr>
            <a:spLocks noGrp="1"/>
          </p:cNvSpPr>
          <p:nvPr>
            <p:ph type="body" sz="quarter" idx="13"/>
          </p:nvPr>
        </p:nvSpPr>
        <p:spPr/>
        <p:txBody>
          <a:bodyPr>
            <a:normAutofit lnSpcReduction="10000"/>
          </a:bodyPr>
          <a:lstStyle/>
          <a:p>
            <a:endParaRPr lang="pt-BR" dirty="0"/>
          </a:p>
        </p:txBody>
      </p:sp>
      <p:pic>
        <p:nvPicPr>
          <p:cNvPr id="6" name="Imagem 5" descr="Tela de celular com texto preto sobre fundo branco&#10;&#10;Descrição gerada automaticamente">
            <a:extLst>
              <a:ext uri="{FF2B5EF4-FFF2-40B4-BE49-F238E27FC236}">
                <a16:creationId xmlns:a16="http://schemas.microsoft.com/office/drawing/2014/main" id="{EF5EDD96-7031-4DE7-9D09-7FCF220499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674" y="2869805"/>
            <a:ext cx="3684352" cy="1057393"/>
          </a:xfrm>
          <a:prstGeom prst="rect">
            <a:avLst/>
          </a:prstGeom>
        </p:spPr>
      </p:pic>
      <p:pic>
        <p:nvPicPr>
          <p:cNvPr id="7" name="Imagem 6" descr="Tela de celular com texto preto sobre fundo branco&#10;&#10;Descrição gerada automaticamente">
            <a:extLst>
              <a:ext uri="{FF2B5EF4-FFF2-40B4-BE49-F238E27FC236}">
                <a16:creationId xmlns:a16="http://schemas.microsoft.com/office/drawing/2014/main" id="{D6A48B0B-4654-48FD-8E19-E30F5D7CE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175" y="2795587"/>
            <a:ext cx="2924175" cy="1266825"/>
          </a:xfrm>
          <a:prstGeom prst="rect">
            <a:avLst/>
          </a:prstGeom>
        </p:spPr>
      </p:pic>
    </p:spTree>
    <p:extLst>
      <p:ext uri="{BB962C8B-B14F-4D97-AF65-F5344CB8AC3E}">
        <p14:creationId xmlns:p14="http://schemas.microsoft.com/office/powerpoint/2010/main" val="262711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000" dirty="0"/>
              <a:t>A divisão do banco de dados em várias tabelas é uma característica dos bancos de dados relacionais.</a:t>
            </a:r>
          </a:p>
          <a:p>
            <a:pPr algn="just"/>
            <a:endParaRPr lang="pt-BR" sz="2000" dirty="0"/>
          </a:p>
          <a:p>
            <a:pPr algn="just"/>
            <a:r>
              <a:rPr lang="pt-BR" sz="2000" dirty="0"/>
              <a:t>As descrições dos campos anteriores poderiam ser armazenadas na tabela de funcionários, mas isso seria pouco produtivo, pois além de exigir mais espaço em disco, poderia trazer problemas de consistência ao banco de dados.</a:t>
            </a:r>
          </a:p>
        </p:txBody>
      </p:sp>
      <p:sp>
        <p:nvSpPr>
          <p:cNvPr id="3" name="Espaço Reservado para Texto 2"/>
          <p:cNvSpPr>
            <a:spLocks noGrp="1"/>
          </p:cNvSpPr>
          <p:nvPr>
            <p:ph type="body" sz="quarter" idx="13"/>
          </p:nvPr>
        </p:nvSpPr>
        <p:spPr/>
        <p:txBody>
          <a:bodyPr>
            <a:normAutofit lnSpcReduction="10000"/>
          </a:bodyPr>
          <a:lstStyle/>
          <a:p>
            <a:endParaRPr lang="pt-BR" dirty="0"/>
          </a:p>
        </p:txBody>
      </p:sp>
    </p:spTree>
    <p:extLst>
      <p:ext uri="{BB962C8B-B14F-4D97-AF65-F5344CB8AC3E}">
        <p14:creationId xmlns:p14="http://schemas.microsoft.com/office/powerpoint/2010/main" val="3954561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000" dirty="0"/>
              <a:t>O relacionamento das tabelas </a:t>
            </a:r>
            <a:r>
              <a:rPr lang="pt-BR" sz="2000" b="1" dirty="0"/>
              <a:t>Funcionários</a:t>
            </a:r>
            <a:r>
              <a:rPr lang="pt-BR" sz="2000" dirty="0"/>
              <a:t> e </a:t>
            </a:r>
            <a:r>
              <a:rPr lang="pt-BR" sz="2000" b="1" dirty="0"/>
              <a:t>Cargos</a:t>
            </a:r>
            <a:r>
              <a:rPr lang="pt-BR" sz="2000" dirty="0"/>
              <a:t> se dá através do campo </a:t>
            </a:r>
            <a:r>
              <a:rPr lang="pt-BR" sz="2000" b="1" dirty="0"/>
              <a:t>Cargo</a:t>
            </a:r>
            <a:r>
              <a:rPr lang="pt-BR" sz="2000" dirty="0"/>
              <a:t> que é comum às duas tabelas.</a:t>
            </a:r>
          </a:p>
          <a:p>
            <a:pPr algn="just"/>
            <a:r>
              <a:rPr lang="pt-BR" sz="2000" dirty="0"/>
              <a:t>Dizemos que o campo </a:t>
            </a:r>
            <a:r>
              <a:rPr lang="pt-BR" sz="2000" b="1" dirty="0"/>
              <a:t>Cargo</a:t>
            </a:r>
            <a:r>
              <a:rPr lang="pt-BR" sz="2000" dirty="0"/>
              <a:t> da tabela </a:t>
            </a:r>
            <a:r>
              <a:rPr lang="pt-BR" sz="2000" b="1" dirty="0"/>
              <a:t>Funcionários </a:t>
            </a:r>
            <a:r>
              <a:rPr lang="pt-BR" sz="2000" dirty="0"/>
              <a:t>é uma </a:t>
            </a:r>
            <a:r>
              <a:rPr lang="pt-BR" sz="2000" b="1" dirty="0">
                <a:solidFill>
                  <a:srgbClr val="FF0000"/>
                </a:solidFill>
              </a:rPr>
              <a:t>chave estrangeira</a:t>
            </a:r>
            <a:r>
              <a:rPr lang="pt-BR" sz="2000" dirty="0"/>
              <a:t> e que a tabela </a:t>
            </a:r>
            <a:r>
              <a:rPr lang="pt-BR" sz="2000" b="1" dirty="0"/>
              <a:t>Cargos </a:t>
            </a:r>
            <a:r>
              <a:rPr lang="pt-BR" sz="2000" dirty="0"/>
              <a:t>é uma </a:t>
            </a:r>
            <a:r>
              <a:rPr lang="pt-BR" sz="2000" b="1" dirty="0">
                <a:solidFill>
                  <a:srgbClr val="00B0F0"/>
                </a:solidFill>
              </a:rPr>
              <a:t>tabela primária</a:t>
            </a:r>
            <a:r>
              <a:rPr lang="pt-BR" sz="2000" dirty="0"/>
              <a:t>, enquanto que </a:t>
            </a:r>
            <a:r>
              <a:rPr lang="pt-BR" sz="2000" b="1" dirty="0"/>
              <a:t>Funcionários</a:t>
            </a:r>
            <a:r>
              <a:rPr lang="pt-BR" sz="2000" dirty="0"/>
              <a:t> é a </a:t>
            </a:r>
            <a:r>
              <a:rPr lang="pt-BR" sz="2000" b="1" dirty="0">
                <a:solidFill>
                  <a:srgbClr val="00B050"/>
                </a:solidFill>
              </a:rPr>
              <a:t>tabela relacionada</a:t>
            </a:r>
            <a:r>
              <a:rPr lang="pt-BR" sz="2000" dirty="0"/>
              <a:t>.</a:t>
            </a:r>
          </a:p>
          <a:p>
            <a:pPr algn="just"/>
            <a:endParaRPr lang="pt-BR" sz="2400" dirty="0"/>
          </a:p>
        </p:txBody>
      </p:sp>
      <p:sp>
        <p:nvSpPr>
          <p:cNvPr id="3" name="Espaço Reservado para Texto 2"/>
          <p:cNvSpPr>
            <a:spLocks noGrp="1"/>
          </p:cNvSpPr>
          <p:nvPr>
            <p:ph type="body" sz="quarter" idx="13"/>
          </p:nvPr>
        </p:nvSpPr>
        <p:spPr/>
        <p:txBody>
          <a:bodyPr>
            <a:normAutofit lnSpcReduction="10000"/>
          </a:bodyPr>
          <a:lstStyle/>
          <a:p>
            <a:r>
              <a:rPr lang="pt-BR" dirty="0"/>
              <a:t>Chave Estrangeira (</a:t>
            </a:r>
            <a:r>
              <a:rPr lang="pt-BR" dirty="0" err="1"/>
              <a:t>Foreign</a:t>
            </a:r>
            <a:r>
              <a:rPr lang="pt-BR" dirty="0"/>
              <a:t> Key)</a:t>
            </a:r>
          </a:p>
        </p:txBody>
      </p:sp>
      <p:pic>
        <p:nvPicPr>
          <p:cNvPr id="14" name="Imagem 13">
            <a:extLst>
              <a:ext uri="{FF2B5EF4-FFF2-40B4-BE49-F238E27FC236}">
                <a16:creationId xmlns:a16="http://schemas.microsoft.com/office/drawing/2014/main" id="{BEE75923-D32B-4F1B-A20A-0647AB980D4D}"/>
              </a:ext>
            </a:extLst>
          </p:cNvPr>
          <p:cNvPicPr>
            <a:picLocks noChangeAspect="1"/>
          </p:cNvPicPr>
          <p:nvPr/>
        </p:nvPicPr>
        <p:blipFill>
          <a:blip r:embed="rId2"/>
          <a:stretch>
            <a:fillRect/>
          </a:stretch>
        </p:blipFill>
        <p:spPr>
          <a:xfrm>
            <a:off x="628649" y="3377548"/>
            <a:ext cx="8059611" cy="3115326"/>
          </a:xfrm>
          <a:prstGeom prst="rect">
            <a:avLst/>
          </a:prstGeom>
        </p:spPr>
      </p:pic>
    </p:spTree>
    <p:extLst>
      <p:ext uri="{BB962C8B-B14F-4D97-AF65-F5344CB8AC3E}">
        <p14:creationId xmlns:p14="http://schemas.microsoft.com/office/powerpoint/2010/main" val="2817657357"/>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1C0BDCB75C490F449996D271113E7085" ma:contentTypeVersion="12" ma:contentTypeDescription="Crie um novo documento." ma:contentTypeScope="" ma:versionID="f78031fe7deaa61be8293be56c3571d3">
  <xsd:schema xmlns:xsd="http://www.w3.org/2001/XMLSchema" xmlns:xs="http://www.w3.org/2001/XMLSchema" xmlns:p="http://schemas.microsoft.com/office/2006/metadata/properties" xmlns:ns2="56135199-fddc-46f9-8522-4d2f2df906d6" xmlns:ns3="616ddcb6-37a4-4b68-9e62-eadd2126515b" targetNamespace="http://schemas.microsoft.com/office/2006/metadata/properties" ma:root="true" ma:fieldsID="84b82f449ed318020166b0b852c53661" ns2:_="" ns3:_="">
    <xsd:import namespace="56135199-fddc-46f9-8522-4d2f2df906d6"/>
    <xsd:import namespace="616ddcb6-37a4-4b68-9e62-eadd2126515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35199-fddc-46f9-8522-4d2f2df906d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6ddcb6-37a4-4b68-9e62-eadd2126515b" elementFormDefault="qualified">
    <xsd:import namespace="http://schemas.microsoft.com/office/2006/documentManagement/types"/>
    <xsd:import namespace="http://schemas.microsoft.com/office/infopath/2007/PartnerControls"/>
    <xsd:element name="SharedWithUsers" ma:index="10" nillable="true" ma:displayName="Compartilhado com"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98036D-8F24-4150-8883-4040B39D685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AEFDE86-9ABD-4B53-9EB0-611E0710241D}">
  <ds:schemaRefs>
    <ds:schemaRef ds:uri="http://schemas.microsoft.com/sharepoint/v3/contenttype/forms"/>
  </ds:schemaRefs>
</ds:datastoreItem>
</file>

<file path=customXml/itemProps3.xml><?xml version="1.0" encoding="utf-8"?>
<ds:datastoreItem xmlns:ds="http://schemas.openxmlformats.org/officeDocument/2006/customXml" ds:itemID="{DD46F767-487D-45A7-9383-4F9F295212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135199-fddc-46f9-8522-4d2f2df906d6"/>
    <ds:schemaRef ds:uri="616ddcb6-37a4-4b68-9e62-eadd212651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214</TotalTime>
  <Words>448</Words>
  <Application>Microsoft Office PowerPoint</Application>
  <PresentationFormat>Apresentação na tela (4:3)</PresentationFormat>
  <Paragraphs>31</Paragraphs>
  <Slides>12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Calibri</vt:lpstr>
      <vt:lpstr>Calibri Light</vt:lpstr>
      <vt:lpstr>Montserrat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SESI SENAI SP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Jorge da Silva</dc:creator>
  <cp:lastModifiedBy>Carlos Roque</cp:lastModifiedBy>
  <cp:revision>41</cp:revision>
  <dcterms:created xsi:type="dcterms:W3CDTF">2019-02-19T13:22:14Z</dcterms:created>
  <dcterms:modified xsi:type="dcterms:W3CDTF">2023-07-24T12:29:01Z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0x0101001C0BDCB75C490F449996D271113E7085</vt:lpwstr>
  </property>
</Properties>
</file>