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310C7C-60C3-47C0-83FB-5103314CCE4D}">
  <a:tblStyle styleId="{41310C7C-60C3-47C0-83FB-5103314CC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ec195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ec195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ec195ac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ec195ac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7f049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7f049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ec195ac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ec195ac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ec195acc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ec195acc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6f61e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6f61e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5b3eb8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5b3eb8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5b3eb8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5b3eb8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5b3eb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5b3eb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ec195ac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ec195ac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ec195a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ec195a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ec195ac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ec195ac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ec195ac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ec195ac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ec195ac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ec195ac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o.costa@sp.senai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duardocostaprofessor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 Bancos de Dados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Conteúdo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 que </a:t>
            </a:r>
            <a:r>
              <a:rPr lang="en" dirty="0" err="1"/>
              <a:t>é</a:t>
            </a:r>
            <a:r>
              <a:rPr lang="en" dirty="0"/>
              <a:t> um banco de dados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Sistemas</a:t>
            </a:r>
            <a:r>
              <a:rPr lang="en" dirty="0"/>
              <a:t> </a:t>
            </a:r>
            <a:r>
              <a:rPr lang="en" dirty="0" err="1"/>
              <a:t>gerenciadores</a:t>
            </a:r>
            <a:r>
              <a:rPr lang="en" dirty="0"/>
              <a:t> de banco de dados (SGBD)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Modelos</a:t>
            </a:r>
            <a:r>
              <a:rPr lang="en" dirty="0"/>
              <a:t> de </a:t>
            </a:r>
            <a:r>
              <a:rPr lang="en" dirty="0" err="1"/>
              <a:t>bancos</a:t>
            </a:r>
            <a:r>
              <a:rPr lang="en" dirty="0"/>
              <a:t> de dados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bancos</a:t>
            </a:r>
            <a:r>
              <a:rPr lang="en" dirty="0"/>
              <a:t> de dados </a:t>
            </a:r>
            <a:r>
              <a:rPr lang="en" dirty="0" err="1"/>
              <a:t>mais</a:t>
            </a:r>
            <a:r>
              <a:rPr lang="en" dirty="0"/>
              <a:t> </a:t>
            </a:r>
            <a:r>
              <a:rPr lang="en" dirty="0" err="1"/>
              <a:t>utilizados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Modelo</a:t>
            </a:r>
            <a:r>
              <a:rPr lang="en" dirty="0"/>
              <a:t> </a:t>
            </a:r>
            <a:r>
              <a:rPr lang="en" dirty="0" err="1"/>
              <a:t>Entidade</a:t>
            </a:r>
            <a:r>
              <a:rPr lang="en" dirty="0"/>
              <a:t> e </a:t>
            </a:r>
            <a:r>
              <a:rPr lang="en" dirty="0" err="1"/>
              <a:t>Relacionamento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estruturado e não estruturado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9" name="Google Shape;119;p22"/>
          <p:cNvGraphicFramePr/>
          <p:nvPr>
            <p:extLst>
              <p:ext uri="{D42A27DB-BD31-4B8C-83A1-F6EECF244321}">
                <p14:modId xmlns:p14="http://schemas.microsoft.com/office/powerpoint/2010/main" val="701924085"/>
              </p:ext>
            </p:extLst>
          </p:nvPr>
        </p:nvGraphicFramePr>
        <p:xfrm>
          <a:off x="311700" y="1188675"/>
          <a:ext cx="8520600" cy="2997077"/>
        </p:xfrm>
        <a:graphic>
          <a:graphicData uri="http://schemas.openxmlformats.org/drawingml/2006/table">
            <a:tbl>
              <a:tblPr>
                <a:noFill/>
                <a:tableStyleId>{41310C7C-60C3-47C0-83FB-5103314CCE4D}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err="1"/>
                        <a:t>Estruturado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err="1"/>
                        <a:t>Não</a:t>
                      </a:r>
                      <a:r>
                        <a:rPr lang="en" b="1" dirty="0"/>
                        <a:t> </a:t>
                      </a:r>
                      <a:r>
                        <a:rPr lang="en" b="1" dirty="0" err="1"/>
                        <a:t>estruturado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125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O dado está organizado seguindo uma estrutura rígida.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Tudo está em tabelas (matrizes)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Consequentemente, é fácil da informação de ser extraída.</a:t>
                      </a:r>
                      <a:endParaRPr sz="18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 dirty="0"/>
                        <a:t>O dado </a:t>
                      </a:r>
                      <a:r>
                        <a:rPr lang="en" sz="1800" dirty="0" err="1"/>
                        <a:t>pode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não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estar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padronizado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ou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seguindo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uma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estrutura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flexível</a:t>
                      </a:r>
                      <a:r>
                        <a:rPr lang="en" sz="1800" dirty="0"/>
                        <a:t>.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 dirty="0" err="1"/>
                        <a:t>Sem</a:t>
                      </a:r>
                      <a:r>
                        <a:rPr lang="en" sz="1800" dirty="0"/>
                        <a:t> o </a:t>
                      </a:r>
                      <a:r>
                        <a:rPr lang="en" sz="1800" dirty="0" err="1"/>
                        <a:t>devido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planejamento</a:t>
                      </a:r>
                      <a:r>
                        <a:rPr lang="en" sz="1800" dirty="0"/>
                        <a:t>, a </a:t>
                      </a:r>
                      <a:r>
                        <a:rPr lang="en" sz="1800" dirty="0" err="1"/>
                        <a:t>informação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pode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ficar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difícil</a:t>
                      </a:r>
                      <a:r>
                        <a:rPr lang="en" sz="1800" dirty="0"/>
                        <a:t> de </a:t>
                      </a:r>
                      <a:r>
                        <a:rPr lang="en" sz="1800" dirty="0" err="1"/>
                        <a:t>ser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extraída</a:t>
                      </a:r>
                      <a:r>
                        <a:rPr lang="en" sz="1800" dirty="0"/>
                        <a:t>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características SQL e NoSQL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6" name="Google Shape;126;p23"/>
          <p:cNvGraphicFramePr/>
          <p:nvPr>
            <p:extLst>
              <p:ext uri="{D42A27DB-BD31-4B8C-83A1-F6EECF244321}">
                <p14:modId xmlns:p14="http://schemas.microsoft.com/office/powerpoint/2010/main" val="2461001515"/>
              </p:ext>
            </p:extLst>
          </p:nvPr>
        </p:nvGraphicFramePr>
        <p:xfrm>
          <a:off x="311700" y="1045557"/>
          <a:ext cx="8520600" cy="3987740"/>
        </p:xfrm>
        <a:graphic>
          <a:graphicData uri="http://schemas.openxmlformats.org/drawingml/2006/table">
            <a:tbl>
              <a:tblPr>
                <a:noFill/>
                <a:tableStyleId>{41310C7C-60C3-47C0-83FB-5103314CCE4D}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SQL (Structured Query Language)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NoSQL (Not Only SQL)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dirty="0" err="1"/>
                        <a:t>Armazenam</a:t>
                      </a:r>
                      <a:r>
                        <a:rPr lang="en" dirty="0"/>
                        <a:t> dados </a:t>
                      </a:r>
                      <a:r>
                        <a:rPr lang="en" dirty="0" err="1"/>
                        <a:t>estruturados</a:t>
                      </a:r>
                      <a:r>
                        <a:rPr lang="en" dirty="0"/>
                        <a:t> (</a:t>
                      </a:r>
                      <a:r>
                        <a:rPr lang="en" dirty="0" err="1"/>
                        <a:t>modelo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entidade</a:t>
                      </a:r>
                      <a:r>
                        <a:rPr lang="en" dirty="0"/>
                        <a:t> e </a:t>
                      </a:r>
                      <a:r>
                        <a:rPr lang="en" dirty="0" err="1"/>
                        <a:t>relacionamento</a:t>
                      </a:r>
                      <a:r>
                        <a:rPr lang="en" dirty="0"/>
                        <a:t>)</a:t>
                      </a:r>
                      <a:endParaRPr dirty="0"/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</a:rPr>
                        <a:t>normalmente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en" dirty="0" err="1"/>
                        <a:t>Garantem</a:t>
                      </a:r>
                      <a:r>
                        <a:rPr lang="en" dirty="0"/>
                        <a:t> as </a:t>
                      </a:r>
                      <a:r>
                        <a:rPr lang="en" dirty="0" err="1"/>
                        <a:t>propriedades</a:t>
                      </a:r>
                      <a:r>
                        <a:rPr lang="en" dirty="0"/>
                        <a:t>  ACID:</a:t>
                      </a:r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Font typeface="Wingdings" pitchFamily="2" charset="2"/>
                        <a:buChar char="Ø"/>
                      </a:pPr>
                      <a:r>
                        <a:rPr lang="en" dirty="0" err="1"/>
                        <a:t>Atomicidade</a:t>
                      </a:r>
                      <a:r>
                        <a:rPr lang="en" dirty="0"/>
                        <a:t> – </a:t>
                      </a:r>
                      <a:r>
                        <a:rPr lang="en" sz="1000" dirty="0" err="1"/>
                        <a:t>garantem</a:t>
                      </a:r>
                      <a:r>
                        <a:rPr lang="en" sz="1000" dirty="0"/>
                        <a:t> que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transação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seja</a:t>
                      </a:r>
                      <a:r>
                        <a:rPr lang="en" sz="1000" dirty="0"/>
                        <a:t> vista </a:t>
                      </a:r>
                      <a:r>
                        <a:rPr lang="en" sz="1000" dirty="0" err="1"/>
                        <a:t>como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única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ação</a:t>
                      </a:r>
                      <a:r>
                        <a:rPr lang="en" sz="1000" dirty="0"/>
                        <a:t> Ex: </a:t>
                      </a:r>
                      <a:r>
                        <a:rPr lang="en" sz="1000" dirty="0" err="1"/>
                        <a:t>tranf</a:t>
                      </a:r>
                      <a:r>
                        <a:rPr lang="en" sz="1000" dirty="0"/>
                        <a:t>. </a:t>
                      </a:r>
                      <a:r>
                        <a:rPr lang="pt-BR" sz="1000" dirty="0"/>
                        <a:t>e</a:t>
                      </a:r>
                      <a:r>
                        <a:rPr lang="en" sz="1000" dirty="0" err="1"/>
                        <a:t>ntre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contas</a:t>
                      </a:r>
                      <a:endParaRPr lang="en" sz="1000" dirty="0"/>
                    </a:p>
                    <a:p>
                      <a:pPr marL="457200" lvl="2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Font typeface="Wingdings" pitchFamily="2" charset="2"/>
                        <a:buChar char="Ø"/>
                      </a:pPr>
                      <a:r>
                        <a:rPr lang="en" dirty="0" err="1"/>
                        <a:t>Consistência</a:t>
                      </a:r>
                      <a:r>
                        <a:rPr lang="en" dirty="0"/>
                        <a:t> – </a:t>
                      </a:r>
                      <a:r>
                        <a:rPr lang="en" sz="1000" dirty="0" err="1"/>
                        <a:t>garante</a:t>
                      </a:r>
                      <a:r>
                        <a:rPr lang="en" sz="1000" dirty="0"/>
                        <a:t> a </a:t>
                      </a:r>
                      <a:r>
                        <a:rPr lang="en" sz="1000" dirty="0" err="1"/>
                        <a:t>mudança</a:t>
                      </a:r>
                      <a:r>
                        <a:rPr lang="en" sz="1000" dirty="0"/>
                        <a:t> de </a:t>
                      </a:r>
                      <a:r>
                        <a:rPr lang="en" sz="1000" dirty="0" err="1"/>
                        <a:t>estado</a:t>
                      </a:r>
                      <a:r>
                        <a:rPr lang="en" sz="1000" dirty="0"/>
                        <a:t> de do banco </a:t>
                      </a:r>
                      <a:r>
                        <a:rPr lang="en" sz="1000" dirty="0" err="1"/>
                        <a:t>diante</a:t>
                      </a:r>
                      <a:r>
                        <a:rPr lang="en" sz="1000" dirty="0"/>
                        <a:t> de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transação</a:t>
                      </a:r>
                      <a:r>
                        <a:rPr lang="en" sz="1000" dirty="0"/>
                        <a:t> – ex: </a:t>
                      </a:r>
                      <a:r>
                        <a:rPr lang="en" sz="1000" dirty="0" err="1"/>
                        <a:t>não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é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possível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grav</a:t>
                      </a:r>
                      <a:r>
                        <a:rPr lang="pt-BR" sz="1000" dirty="0"/>
                        <a:t>ar na tabela de vendas um produto </a:t>
                      </a:r>
                      <a:r>
                        <a:rPr lang="en-US" sz="1000" dirty="0"/>
                        <a:t>que </a:t>
                      </a:r>
                      <a:r>
                        <a:rPr lang="en-US" sz="1000" dirty="0" err="1"/>
                        <a:t>não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existe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tabela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produtos</a:t>
                      </a:r>
                      <a:r>
                        <a:rPr lang="en-US" sz="1000" dirty="0"/>
                        <a:t>.</a:t>
                      </a:r>
                      <a:endParaRPr lang="en" sz="1000" dirty="0"/>
                    </a:p>
                    <a:p>
                      <a:pPr marL="457200" lvl="2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Font typeface="Wingdings" pitchFamily="2" charset="2"/>
                        <a:buChar char="Ø"/>
                      </a:pPr>
                      <a:r>
                        <a:rPr lang="en" dirty="0" err="1"/>
                        <a:t>Isolamento</a:t>
                      </a:r>
                      <a:r>
                        <a:rPr lang="en" dirty="0"/>
                        <a:t> - </a:t>
                      </a:r>
                      <a:r>
                        <a:rPr lang="en" sz="1000" dirty="0" err="1"/>
                        <a:t>permite</a:t>
                      </a:r>
                      <a:r>
                        <a:rPr lang="en" sz="1000" dirty="0"/>
                        <a:t> que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transação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seja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tratada</a:t>
                      </a:r>
                      <a:r>
                        <a:rPr lang="en" sz="1000" dirty="0"/>
                        <a:t> de forma </a:t>
                      </a:r>
                      <a:r>
                        <a:rPr lang="en" sz="1000" dirty="0" err="1"/>
                        <a:t>isolada</a:t>
                      </a:r>
                      <a:r>
                        <a:rPr lang="en" sz="1000" dirty="0"/>
                        <a:t> e </a:t>
                      </a:r>
                      <a:r>
                        <a:rPr lang="en" sz="1000" dirty="0" err="1"/>
                        <a:t>mantenha</a:t>
                      </a:r>
                      <a:r>
                        <a:rPr lang="en" sz="1000" dirty="0"/>
                        <a:t> a </a:t>
                      </a:r>
                      <a:r>
                        <a:rPr lang="en" sz="1000" dirty="0" err="1"/>
                        <a:t>etabilidade</a:t>
                      </a:r>
                      <a:r>
                        <a:rPr lang="en" sz="1000" dirty="0"/>
                        <a:t> do banco – ex: </a:t>
                      </a:r>
                      <a:r>
                        <a:rPr lang="en" sz="1000" dirty="0" err="1"/>
                        <a:t>apenas</a:t>
                      </a:r>
                      <a:r>
                        <a:rPr lang="en" sz="1000" dirty="0"/>
                        <a:t> um comprador </a:t>
                      </a:r>
                      <a:r>
                        <a:rPr lang="en" sz="1000" dirty="0" err="1"/>
                        <a:t>comprará</a:t>
                      </a:r>
                      <a:r>
                        <a:rPr lang="en" sz="1000" dirty="0"/>
                        <a:t> um </a:t>
                      </a:r>
                      <a:r>
                        <a:rPr lang="en" sz="1000" dirty="0" err="1"/>
                        <a:t>único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produto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em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caso</a:t>
                      </a:r>
                      <a:r>
                        <a:rPr lang="en" sz="1000" dirty="0"/>
                        <a:t> de </a:t>
                      </a:r>
                      <a:r>
                        <a:rPr lang="en" sz="1000" dirty="0" err="1"/>
                        <a:t>disputa</a:t>
                      </a:r>
                      <a:r>
                        <a:rPr lang="en" sz="1000" dirty="0"/>
                        <a:t>.</a:t>
                      </a:r>
                    </a:p>
                    <a:p>
                      <a:pPr marL="457200" lvl="2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Font typeface="Wingdings" pitchFamily="2" charset="2"/>
                        <a:buChar char="Ø"/>
                      </a:pPr>
                      <a:r>
                        <a:rPr lang="en" dirty="0" err="1"/>
                        <a:t>Durabilidade</a:t>
                      </a:r>
                      <a:r>
                        <a:rPr lang="en" dirty="0"/>
                        <a:t> – </a:t>
                      </a:r>
                      <a:r>
                        <a:rPr lang="en" sz="1000" dirty="0" err="1"/>
                        <a:t>Garante</a:t>
                      </a:r>
                      <a:r>
                        <a:rPr lang="en" sz="1000" dirty="0"/>
                        <a:t> que </a:t>
                      </a:r>
                      <a:r>
                        <a:rPr lang="en" sz="1000" dirty="0" err="1"/>
                        <a:t>após</a:t>
                      </a:r>
                      <a:r>
                        <a:rPr lang="en" sz="1000" dirty="0"/>
                        <a:t> a </a:t>
                      </a:r>
                      <a:r>
                        <a:rPr lang="en" sz="1000" dirty="0" err="1"/>
                        <a:t>finalização</a:t>
                      </a:r>
                      <a:r>
                        <a:rPr lang="en" sz="1000" dirty="0"/>
                        <a:t> de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transação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os</a:t>
                      </a:r>
                      <a:r>
                        <a:rPr lang="en" sz="1000" dirty="0"/>
                        <a:t> dados </a:t>
                      </a:r>
                      <a:r>
                        <a:rPr lang="en" sz="1000" dirty="0" err="1"/>
                        <a:t>estejam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sempre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disponíveis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mesmo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após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uma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queda</a:t>
                      </a:r>
                      <a:r>
                        <a:rPr lang="en" sz="1000" dirty="0"/>
                        <a:t> de </a:t>
                      </a:r>
                      <a:r>
                        <a:rPr lang="en" sz="1000" dirty="0" err="1"/>
                        <a:t>energia</a:t>
                      </a:r>
                      <a:r>
                        <a:rPr lang="en" sz="1000" dirty="0"/>
                        <a:t> </a:t>
                      </a:r>
                      <a:r>
                        <a:rPr lang="en" sz="1000" dirty="0" err="1"/>
                        <a:t>ou</a:t>
                      </a:r>
                      <a:r>
                        <a:rPr lang="en" sz="1000" dirty="0"/>
                        <a:t> outro </a:t>
                      </a:r>
                      <a:r>
                        <a:rPr lang="en" sz="1000" dirty="0" err="1"/>
                        <a:t>problema</a:t>
                      </a:r>
                      <a:r>
                        <a:rPr lang="en" sz="1000" dirty="0"/>
                        <a:t>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dirty="0" err="1"/>
                        <a:t>Armazenam</a:t>
                      </a:r>
                      <a:r>
                        <a:rPr lang="en" dirty="0"/>
                        <a:t> dados </a:t>
                      </a:r>
                      <a:r>
                        <a:rPr lang="en" dirty="0" err="1"/>
                        <a:t>desestruturados</a:t>
                      </a:r>
                      <a:r>
                        <a:rPr lang="en" dirty="0"/>
                        <a:t> (dado </a:t>
                      </a:r>
                      <a:r>
                        <a:rPr lang="en" dirty="0" err="1"/>
                        <a:t>em</a:t>
                      </a:r>
                      <a:r>
                        <a:rPr lang="en" dirty="0"/>
                        <a:t> forma de </a:t>
                      </a:r>
                      <a:r>
                        <a:rPr lang="en" dirty="0" err="1"/>
                        <a:t>áudio,vídeos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texto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imagem</a:t>
                      </a:r>
                      <a:r>
                        <a:rPr lang="en" dirty="0"/>
                        <a:t>)</a:t>
                      </a:r>
                      <a:endParaRPr dirty="0"/>
                    </a:p>
                    <a:p>
                      <a:pPr marL="45720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b="0" dirty="0" err="1">
                          <a:solidFill>
                            <a:schemeClr val="dk1"/>
                          </a:solidFill>
                        </a:rPr>
                        <a:t>normalmente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Não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garantem</a:t>
                      </a:r>
                      <a:r>
                        <a:rPr lang="en" dirty="0"/>
                        <a:t> o ACID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2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Entidade e Relacionamento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3500" cy="3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Entidade</a:t>
            </a:r>
            <a:r>
              <a:rPr lang="en" b="1" dirty="0"/>
              <a:t>: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participantes</a:t>
            </a:r>
            <a:r>
              <a:rPr lang="en" dirty="0"/>
              <a:t> do </a:t>
            </a:r>
            <a:r>
              <a:rPr lang="en" dirty="0" err="1"/>
              <a:t>domínio</a:t>
            </a:r>
            <a:r>
              <a:rPr lang="en" dirty="0"/>
              <a:t>. </a:t>
            </a:r>
            <a:r>
              <a:rPr lang="en" dirty="0" err="1"/>
              <a:t>Os</a:t>
            </a:r>
            <a:r>
              <a:rPr lang="en" dirty="0"/>
              <a:t> dados. </a:t>
            </a:r>
            <a:r>
              <a:rPr lang="en" dirty="0" err="1"/>
              <a:t>Tudo</a:t>
            </a:r>
            <a:r>
              <a:rPr lang="en" dirty="0"/>
              <a:t> que </a:t>
            </a:r>
            <a:r>
              <a:rPr lang="en" dirty="0" err="1"/>
              <a:t>é</a:t>
            </a:r>
            <a:r>
              <a:rPr lang="en" dirty="0"/>
              <a:t> </a:t>
            </a:r>
            <a:r>
              <a:rPr lang="en" dirty="0" err="1"/>
              <a:t>identificado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: </a:t>
            </a:r>
            <a:r>
              <a:rPr lang="en" sz="1400" dirty="0" err="1"/>
              <a:t>aluno</a:t>
            </a:r>
            <a:r>
              <a:rPr lang="en" sz="1400" dirty="0"/>
              <a:t>, professor, </a:t>
            </a:r>
            <a:r>
              <a:rPr lang="en" sz="1400" dirty="0" err="1"/>
              <a:t>curso</a:t>
            </a:r>
            <a:r>
              <a:rPr lang="en" sz="1400" dirty="0"/>
              <a:t>, </a:t>
            </a:r>
            <a:r>
              <a:rPr lang="en" sz="1400" dirty="0" err="1"/>
              <a:t>turma</a:t>
            </a:r>
            <a:r>
              <a:rPr lang="en" sz="1400" dirty="0"/>
              <a:t>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Relacionamentos</a:t>
            </a:r>
            <a:r>
              <a:rPr lang="en" b="1" dirty="0"/>
              <a:t>: </a:t>
            </a:r>
            <a:r>
              <a:rPr lang="en" dirty="0"/>
              <a:t>As </a:t>
            </a:r>
            <a:r>
              <a:rPr lang="en" dirty="0" err="1"/>
              <a:t>relações</a:t>
            </a:r>
            <a:r>
              <a:rPr lang="en" dirty="0"/>
              <a:t> entre as </a:t>
            </a:r>
            <a:r>
              <a:rPr lang="en" dirty="0" err="1"/>
              <a:t>entidades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: 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Um </a:t>
            </a:r>
            <a:r>
              <a:rPr lang="en" sz="1400" b="1" dirty="0" err="1"/>
              <a:t>curso</a:t>
            </a:r>
            <a:r>
              <a:rPr lang="en" sz="1400" b="1" dirty="0"/>
              <a:t> </a:t>
            </a:r>
            <a:r>
              <a:rPr lang="en" sz="1400" dirty="0" err="1"/>
              <a:t>possui</a:t>
            </a:r>
            <a:r>
              <a:rPr lang="en" sz="1400" dirty="0"/>
              <a:t> </a:t>
            </a:r>
            <a:r>
              <a:rPr lang="en" sz="1400" b="1" dirty="0"/>
              <a:t>n </a:t>
            </a:r>
            <a:r>
              <a:rPr lang="en" sz="1400" b="1" dirty="0" err="1"/>
              <a:t>turmas</a:t>
            </a:r>
            <a:r>
              <a:rPr lang="en" sz="1400" b="1" dirty="0"/>
              <a:t>.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Uma </a:t>
            </a:r>
            <a:r>
              <a:rPr lang="en" sz="1400" b="1" dirty="0" err="1"/>
              <a:t>turma</a:t>
            </a:r>
            <a:r>
              <a:rPr lang="en" sz="1400" b="1" dirty="0"/>
              <a:t> </a:t>
            </a:r>
            <a:r>
              <a:rPr lang="en" sz="1400" dirty="0" err="1"/>
              <a:t>possui</a:t>
            </a:r>
            <a:r>
              <a:rPr lang="en" sz="1400" dirty="0"/>
              <a:t> </a:t>
            </a:r>
            <a:r>
              <a:rPr lang="en" sz="1400" b="1" dirty="0"/>
              <a:t>n </a:t>
            </a:r>
            <a:r>
              <a:rPr lang="en" sz="1400" b="1" dirty="0" err="1"/>
              <a:t>alunos</a:t>
            </a:r>
            <a:r>
              <a:rPr lang="en" sz="1400" dirty="0"/>
              <a:t>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Um</a:t>
            </a:r>
            <a:r>
              <a:rPr lang="en" sz="1400" dirty="0"/>
              <a:t> </a:t>
            </a:r>
            <a:r>
              <a:rPr lang="en" sz="1400" b="1" dirty="0"/>
              <a:t>professor</a:t>
            </a:r>
            <a:r>
              <a:rPr lang="en" sz="1400" dirty="0"/>
              <a:t> </a:t>
            </a:r>
            <a:r>
              <a:rPr lang="en" sz="1400" dirty="0" err="1"/>
              <a:t>possui</a:t>
            </a:r>
            <a:r>
              <a:rPr lang="en" sz="1400" dirty="0"/>
              <a:t> </a:t>
            </a:r>
            <a:r>
              <a:rPr lang="en" sz="1400" b="1" dirty="0"/>
              <a:t>n </a:t>
            </a:r>
            <a:r>
              <a:rPr lang="en" sz="1400" b="1" dirty="0" err="1"/>
              <a:t>turmas</a:t>
            </a:r>
            <a:endParaRPr sz="1400" dirty="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75" y="1054700"/>
            <a:ext cx="35405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32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3500" cy="3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modelo ao lado: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Quais são as entidades e quais são os relacionamentos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modelo contempla as avaliações do aluno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 possível um aluno entrar numa turma, na metade do curso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 possível a alteração do professor, na metade do curso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Há algum erro no relacionamento entre turmas e cursos ?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0" y="1359175"/>
            <a:ext cx="3613900" cy="351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2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3500" cy="3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</a:t>
            </a:r>
            <a:r>
              <a:rPr lang="en" dirty="0" err="1"/>
              <a:t>modelo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</a:t>
            </a:r>
            <a:r>
              <a:rPr lang="en" dirty="0" err="1"/>
              <a:t>lado</a:t>
            </a:r>
            <a:r>
              <a:rPr lang="en" dirty="0"/>
              <a:t>: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 err="1"/>
              <a:t>Quais</a:t>
            </a:r>
            <a:r>
              <a:rPr lang="en" sz="1200" dirty="0"/>
              <a:t> </a:t>
            </a:r>
            <a:r>
              <a:rPr lang="en" sz="1200" dirty="0" err="1"/>
              <a:t>são</a:t>
            </a:r>
            <a:r>
              <a:rPr lang="en" sz="1200" dirty="0"/>
              <a:t> as </a:t>
            </a:r>
            <a:r>
              <a:rPr lang="en" sz="1200" dirty="0" err="1"/>
              <a:t>entidades</a:t>
            </a:r>
            <a:r>
              <a:rPr lang="en" sz="1200" dirty="0"/>
              <a:t> e </a:t>
            </a:r>
            <a:r>
              <a:rPr lang="en" sz="1200" dirty="0" err="1"/>
              <a:t>quais</a:t>
            </a:r>
            <a:r>
              <a:rPr lang="en" sz="1200" dirty="0"/>
              <a:t> </a:t>
            </a:r>
            <a:r>
              <a:rPr lang="en" sz="1200" dirty="0" err="1"/>
              <a:t>são</a:t>
            </a:r>
            <a:r>
              <a:rPr lang="en" sz="1200" dirty="0"/>
              <a:t> </a:t>
            </a:r>
            <a:r>
              <a:rPr lang="en" sz="1200" dirty="0" err="1"/>
              <a:t>os</a:t>
            </a:r>
            <a:r>
              <a:rPr lang="en" sz="1200" dirty="0"/>
              <a:t> </a:t>
            </a:r>
            <a:r>
              <a:rPr lang="en" sz="1200" dirty="0" err="1"/>
              <a:t>relacionamentos</a:t>
            </a:r>
            <a:r>
              <a:rPr lang="en" sz="1200" dirty="0"/>
              <a:t> ? </a:t>
            </a:r>
            <a:r>
              <a:rPr lang="en" sz="1200" dirty="0">
                <a:solidFill>
                  <a:srgbClr val="FF0000"/>
                </a:solidFill>
              </a:rPr>
              <a:t>R: </a:t>
            </a:r>
            <a:r>
              <a:rPr lang="en" sz="1200" dirty="0" err="1">
                <a:solidFill>
                  <a:srgbClr val="FF0000"/>
                </a:solidFill>
              </a:rPr>
              <a:t>professores</a:t>
            </a:r>
            <a:r>
              <a:rPr lang="en" sz="1200" dirty="0">
                <a:solidFill>
                  <a:srgbClr val="FF0000"/>
                </a:solidFill>
              </a:rPr>
              <a:t>, </a:t>
            </a:r>
            <a:r>
              <a:rPr lang="en" sz="1200" dirty="0" err="1">
                <a:solidFill>
                  <a:srgbClr val="FF0000"/>
                </a:solidFill>
              </a:rPr>
              <a:t>professor_turma</a:t>
            </a:r>
            <a:r>
              <a:rPr lang="en" sz="1200" dirty="0">
                <a:solidFill>
                  <a:srgbClr val="FF0000"/>
                </a:solidFill>
              </a:rPr>
              <a:t>, </a:t>
            </a:r>
            <a:r>
              <a:rPr lang="en" sz="1200" dirty="0" err="1">
                <a:solidFill>
                  <a:srgbClr val="FF0000"/>
                </a:solidFill>
              </a:rPr>
              <a:t>turmas</a:t>
            </a:r>
            <a:r>
              <a:rPr lang="en" sz="1200" dirty="0">
                <a:solidFill>
                  <a:srgbClr val="FF0000"/>
                </a:solidFill>
              </a:rPr>
              <a:t>, </a:t>
            </a:r>
            <a:r>
              <a:rPr lang="en" sz="1200" dirty="0" err="1">
                <a:solidFill>
                  <a:srgbClr val="FF0000"/>
                </a:solidFill>
              </a:rPr>
              <a:t>cursos</a:t>
            </a:r>
            <a:r>
              <a:rPr lang="en" sz="1200" dirty="0">
                <a:solidFill>
                  <a:srgbClr val="FF0000"/>
                </a:solidFill>
              </a:rPr>
              <a:t>, </a:t>
            </a:r>
            <a:r>
              <a:rPr lang="en" sz="1200" dirty="0" err="1">
                <a:solidFill>
                  <a:srgbClr val="FF0000"/>
                </a:solidFill>
              </a:rPr>
              <a:t>aluno_turma</a:t>
            </a:r>
            <a:r>
              <a:rPr lang="en" sz="1200" dirty="0">
                <a:solidFill>
                  <a:srgbClr val="FF0000"/>
                </a:solidFill>
              </a:rPr>
              <a:t> e </a:t>
            </a:r>
            <a:r>
              <a:rPr lang="en" sz="1200" dirty="0" err="1">
                <a:solidFill>
                  <a:srgbClr val="FF0000"/>
                </a:solidFill>
              </a:rPr>
              <a:t>alunos</a:t>
            </a:r>
            <a:endParaRPr sz="1200" dirty="0">
              <a:solidFill>
                <a:srgbClr val="FF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O </a:t>
            </a:r>
            <a:r>
              <a:rPr lang="en" sz="1200" dirty="0" err="1"/>
              <a:t>modelo</a:t>
            </a:r>
            <a:r>
              <a:rPr lang="en" sz="1200" dirty="0"/>
              <a:t> </a:t>
            </a:r>
            <a:r>
              <a:rPr lang="en" sz="1200" dirty="0" err="1"/>
              <a:t>contempla</a:t>
            </a:r>
            <a:r>
              <a:rPr lang="en" sz="1200" dirty="0"/>
              <a:t> as </a:t>
            </a:r>
            <a:r>
              <a:rPr lang="en" sz="1200" dirty="0" err="1"/>
              <a:t>avaliações</a:t>
            </a:r>
            <a:r>
              <a:rPr lang="en" sz="1200" dirty="0"/>
              <a:t> do </a:t>
            </a:r>
            <a:r>
              <a:rPr lang="en" sz="1200" dirty="0" err="1"/>
              <a:t>aluno</a:t>
            </a:r>
            <a:r>
              <a:rPr lang="en" sz="1200" dirty="0"/>
              <a:t> ? </a:t>
            </a:r>
            <a:r>
              <a:rPr lang="en" sz="1200" dirty="0">
                <a:solidFill>
                  <a:srgbClr val="FF0000"/>
                </a:solidFill>
              </a:rPr>
              <a:t>R: </a:t>
            </a:r>
            <a:r>
              <a:rPr lang="en" sz="1200" dirty="0" err="1">
                <a:solidFill>
                  <a:srgbClr val="FF0000"/>
                </a:solidFill>
              </a:rPr>
              <a:t>Não</a:t>
            </a:r>
            <a:r>
              <a:rPr lang="en" sz="1200" dirty="0">
                <a:solidFill>
                  <a:srgbClr val="FF0000"/>
                </a:solidFill>
              </a:rPr>
              <a:t>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 err="1"/>
              <a:t>Seria</a:t>
            </a:r>
            <a:r>
              <a:rPr lang="en" sz="1200" dirty="0"/>
              <a:t> </a:t>
            </a:r>
            <a:r>
              <a:rPr lang="en" sz="1200" dirty="0" err="1"/>
              <a:t>possível</a:t>
            </a:r>
            <a:r>
              <a:rPr lang="en" sz="1200" dirty="0"/>
              <a:t> um </a:t>
            </a:r>
            <a:r>
              <a:rPr lang="en" sz="1200" dirty="0" err="1"/>
              <a:t>aluno</a:t>
            </a:r>
            <a:r>
              <a:rPr lang="en" sz="1200" dirty="0"/>
              <a:t> </a:t>
            </a:r>
            <a:r>
              <a:rPr lang="en" sz="1200" dirty="0" err="1"/>
              <a:t>entrar</a:t>
            </a:r>
            <a:r>
              <a:rPr lang="en" sz="1200" dirty="0"/>
              <a:t> </a:t>
            </a:r>
            <a:r>
              <a:rPr lang="en" sz="1200" dirty="0" err="1"/>
              <a:t>numa</a:t>
            </a:r>
            <a:r>
              <a:rPr lang="en" sz="1200" dirty="0"/>
              <a:t> </a:t>
            </a:r>
            <a:r>
              <a:rPr lang="en" sz="1200" dirty="0" err="1"/>
              <a:t>turma</a:t>
            </a:r>
            <a:r>
              <a:rPr lang="en" sz="1200" dirty="0"/>
              <a:t>, </a:t>
            </a:r>
            <a:r>
              <a:rPr lang="en" sz="1200" dirty="0" err="1"/>
              <a:t>na</a:t>
            </a:r>
            <a:r>
              <a:rPr lang="en" sz="1200" dirty="0"/>
              <a:t> </a:t>
            </a:r>
            <a:r>
              <a:rPr lang="en" sz="1200" dirty="0" err="1"/>
              <a:t>metade</a:t>
            </a:r>
            <a:r>
              <a:rPr lang="en" sz="1200" dirty="0"/>
              <a:t> do </a:t>
            </a:r>
            <a:r>
              <a:rPr lang="en" sz="1200" dirty="0" err="1"/>
              <a:t>curso</a:t>
            </a:r>
            <a:r>
              <a:rPr lang="en" sz="1200" dirty="0"/>
              <a:t> ? </a:t>
            </a:r>
            <a:r>
              <a:rPr lang="en" sz="1200" dirty="0">
                <a:solidFill>
                  <a:srgbClr val="FF0000"/>
                </a:solidFill>
              </a:rPr>
              <a:t>R: Sim, </a:t>
            </a:r>
            <a:r>
              <a:rPr lang="en" sz="1200" dirty="0" err="1">
                <a:solidFill>
                  <a:srgbClr val="FF0000"/>
                </a:solidFill>
              </a:rPr>
              <a:t>entretanto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não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há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registro</a:t>
            </a:r>
            <a:r>
              <a:rPr lang="en" sz="1200" dirty="0">
                <a:solidFill>
                  <a:srgbClr val="FF0000"/>
                </a:solidFill>
              </a:rPr>
              <a:t> da data de </a:t>
            </a:r>
            <a:r>
              <a:rPr lang="en" sz="1200" dirty="0" err="1">
                <a:solidFill>
                  <a:srgbClr val="FF0000"/>
                </a:solidFill>
              </a:rPr>
              <a:t>inclusão</a:t>
            </a:r>
            <a:r>
              <a:rPr lang="en" sz="1200" dirty="0">
                <a:solidFill>
                  <a:srgbClr val="FF0000"/>
                </a:solidFill>
              </a:rPr>
              <a:t> do </a:t>
            </a:r>
            <a:r>
              <a:rPr lang="en" sz="1200" dirty="0" err="1">
                <a:solidFill>
                  <a:srgbClr val="FF0000"/>
                </a:solidFill>
              </a:rPr>
              <a:t>aluno</a:t>
            </a:r>
            <a:r>
              <a:rPr lang="en" sz="1200" dirty="0">
                <a:solidFill>
                  <a:srgbClr val="FF0000"/>
                </a:solidFill>
              </a:rPr>
              <a:t>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 err="1"/>
              <a:t>Seria</a:t>
            </a:r>
            <a:r>
              <a:rPr lang="en" sz="1200" dirty="0"/>
              <a:t> </a:t>
            </a:r>
            <a:r>
              <a:rPr lang="en" sz="1200" dirty="0" err="1"/>
              <a:t>possível</a:t>
            </a:r>
            <a:r>
              <a:rPr lang="en" sz="1200" dirty="0"/>
              <a:t> a </a:t>
            </a:r>
            <a:r>
              <a:rPr lang="en" sz="1200" dirty="0" err="1"/>
              <a:t>alteração</a:t>
            </a:r>
            <a:r>
              <a:rPr lang="en" sz="1200" dirty="0"/>
              <a:t> do professor, </a:t>
            </a:r>
            <a:r>
              <a:rPr lang="en" sz="1200" dirty="0" err="1"/>
              <a:t>na</a:t>
            </a:r>
            <a:r>
              <a:rPr lang="en" sz="1200" dirty="0"/>
              <a:t> </a:t>
            </a:r>
            <a:r>
              <a:rPr lang="en" sz="1200" dirty="0" err="1"/>
              <a:t>metade</a:t>
            </a:r>
            <a:r>
              <a:rPr lang="en" sz="1200" dirty="0"/>
              <a:t> do </a:t>
            </a:r>
            <a:r>
              <a:rPr lang="en" sz="1200" dirty="0" err="1"/>
              <a:t>curso</a:t>
            </a:r>
            <a:r>
              <a:rPr lang="en" sz="1200" dirty="0"/>
              <a:t> ? </a:t>
            </a:r>
            <a:r>
              <a:rPr lang="en" sz="1200" dirty="0">
                <a:solidFill>
                  <a:srgbClr val="FF0000"/>
                </a:solidFill>
              </a:rPr>
              <a:t>R: Sim, </a:t>
            </a:r>
            <a:r>
              <a:rPr lang="en" sz="1200" dirty="0" err="1">
                <a:solidFill>
                  <a:srgbClr val="FF0000"/>
                </a:solidFill>
              </a:rPr>
              <a:t>entretanto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não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haveria</a:t>
            </a:r>
            <a:r>
              <a:rPr lang="en" sz="1200" dirty="0">
                <a:solidFill>
                  <a:srgbClr val="FF0000"/>
                </a:solidFill>
              </a:rPr>
              <a:t> data de </a:t>
            </a:r>
            <a:r>
              <a:rPr lang="en" sz="1200" dirty="0" err="1">
                <a:solidFill>
                  <a:srgbClr val="FF0000"/>
                </a:solidFill>
              </a:rPr>
              <a:t>alteração</a:t>
            </a:r>
            <a:r>
              <a:rPr lang="en" sz="1200" dirty="0">
                <a:solidFill>
                  <a:srgbClr val="FF0000"/>
                </a:solidFill>
              </a:rPr>
              <a:t> do professor.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 err="1"/>
              <a:t>Há</a:t>
            </a:r>
            <a:r>
              <a:rPr lang="en" sz="1200" dirty="0"/>
              <a:t> </a:t>
            </a:r>
            <a:r>
              <a:rPr lang="en" sz="1200" dirty="0" err="1"/>
              <a:t>algum</a:t>
            </a:r>
            <a:r>
              <a:rPr lang="en" sz="1200" dirty="0"/>
              <a:t> </a:t>
            </a:r>
            <a:r>
              <a:rPr lang="en" sz="1200" dirty="0" err="1"/>
              <a:t>erro</a:t>
            </a:r>
            <a:r>
              <a:rPr lang="en" sz="1200" dirty="0"/>
              <a:t> no </a:t>
            </a:r>
            <a:r>
              <a:rPr lang="en" sz="1200" dirty="0" err="1"/>
              <a:t>relacionamento</a:t>
            </a:r>
            <a:r>
              <a:rPr lang="en" sz="1200" dirty="0"/>
              <a:t> entre </a:t>
            </a:r>
            <a:r>
              <a:rPr lang="en" sz="1200" dirty="0" err="1"/>
              <a:t>turmas</a:t>
            </a:r>
            <a:r>
              <a:rPr lang="en" sz="1200" dirty="0"/>
              <a:t> e </a:t>
            </a:r>
            <a:r>
              <a:rPr lang="en" sz="1200" dirty="0" err="1"/>
              <a:t>cursos</a:t>
            </a:r>
            <a:r>
              <a:rPr lang="en" sz="1200" dirty="0"/>
              <a:t> ? </a:t>
            </a:r>
            <a:r>
              <a:rPr lang="en" sz="1200" dirty="0">
                <a:solidFill>
                  <a:srgbClr val="FF0000"/>
                </a:solidFill>
              </a:rPr>
              <a:t>R: Sim, o </a:t>
            </a:r>
            <a:r>
              <a:rPr lang="en" sz="1200" dirty="0" err="1">
                <a:solidFill>
                  <a:srgbClr val="FF0000"/>
                </a:solidFill>
              </a:rPr>
              <a:t>atributo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turma_id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deveria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pertencer</a:t>
            </a:r>
            <a:r>
              <a:rPr lang="en" sz="1200" dirty="0">
                <a:solidFill>
                  <a:srgbClr val="FF0000"/>
                </a:solidFill>
              </a:rPr>
              <a:t> a </a:t>
            </a:r>
            <a:r>
              <a:rPr lang="en" sz="1200" dirty="0" err="1">
                <a:solidFill>
                  <a:srgbClr val="FF0000"/>
                </a:solidFill>
              </a:rPr>
              <a:t>turma</a:t>
            </a:r>
            <a:r>
              <a:rPr lang="en" sz="1200" dirty="0">
                <a:solidFill>
                  <a:srgbClr val="FF0000"/>
                </a:solidFill>
              </a:rPr>
              <a:t> e </a:t>
            </a:r>
            <a:r>
              <a:rPr lang="en" sz="1200" dirty="0" err="1">
                <a:solidFill>
                  <a:srgbClr val="FF0000"/>
                </a:solidFill>
              </a:rPr>
              <a:t>não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ao</a:t>
            </a:r>
            <a:r>
              <a:rPr lang="en" sz="1200" dirty="0">
                <a:solidFill>
                  <a:srgbClr val="FF0000"/>
                </a:solidFill>
              </a:rPr>
              <a:t> </a:t>
            </a:r>
            <a:r>
              <a:rPr lang="en" sz="1200" dirty="0" err="1">
                <a:solidFill>
                  <a:srgbClr val="FF0000"/>
                </a:solidFill>
              </a:rPr>
              <a:t>curso</a:t>
            </a:r>
            <a:r>
              <a:rPr lang="en" sz="1200" dirty="0">
                <a:solidFill>
                  <a:srgbClr val="FF0000"/>
                </a:solidFill>
              </a:rPr>
              <a:t>.</a:t>
            </a:r>
            <a:endParaRPr sz="1200"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0" y="1359175"/>
            <a:ext cx="3613900" cy="351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BD MySQL, Fundamentos - Apresentação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Sobre o Professor</a:t>
            </a:r>
          </a:p>
          <a:p>
            <a:pPr lvl="0">
              <a:spcBef>
                <a:spcPts val="1600"/>
              </a:spcBef>
            </a:pPr>
            <a:r>
              <a:rPr lang="pt-BR" dirty="0"/>
              <a:t>Eduardo Costa</a:t>
            </a:r>
          </a:p>
          <a:p>
            <a:pPr lvl="0"/>
            <a:r>
              <a:rPr lang="pt-BR" dirty="0"/>
              <a:t>Formado pela Faculdades Anhanguera – Guarulhos</a:t>
            </a:r>
          </a:p>
          <a:p>
            <a:pPr lvl="0"/>
            <a:r>
              <a:rPr lang="pt-BR" dirty="0"/>
              <a:t>Trabalha desde 2007 com Desenvolvimento de Sistemas Web</a:t>
            </a:r>
          </a:p>
          <a:p>
            <a:pPr lvl="0"/>
            <a:r>
              <a:rPr lang="pt-BR" dirty="0"/>
              <a:t>Contato: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eduardo.costa@sp.senai.br</a:t>
            </a:r>
            <a:r>
              <a:rPr lang="pt-BR" u="sng" dirty="0">
                <a:solidFill>
                  <a:schemeClr val="hlink"/>
                </a:solidFill>
              </a:rPr>
              <a:t> – 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eduardocostaprofessor@gmail.com</a:t>
            </a:r>
            <a:endParaRPr lang="pt-BR" u="sng" dirty="0">
              <a:solidFill>
                <a:schemeClr val="hlink"/>
              </a:solidFill>
            </a:endParaRP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eduardocostaprofessor</a:t>
            </a:r>
            <a:r>
              <a:rPr lang="pt-BR" dirty="0"/>
              <a:t> (projetos web)</a:t>
            </a:r>
          </a:p>
          <a:p>
            <a:pPr marL="114300" lvl="0" indent="0">
              <a:buNone/>
            </a:pPr>
            <a:endParaRPr lang="pt-BR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BD MySQL, Fundamentos - Apresentação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Material de </a:t>
            </a:r>
            <a:r>
              <a:rPr lang="pt-BR" sz="1700" dirty="0"/>
              <a:t>Apoio</a:t>
            </a: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 err="1"/>
              <a:t>Apresentações</a:t>
            </a:r>
            <a:r>
              <a:rPr lang="en" sz="1700" dirty="0"/>
              <a:t>: Com </a:t>
            </a:r>
            <a:r>
              <a:rPr lang="en" sz="1700" dirty="0" err="1"/>
              <a:t>explicações</a:t>
            </a:r>
            <a:r>
              <a:rPr lang="en" sz="1700" dirty="0"/>
              <a:t> e </a:t>
            </a:r>
            <a:r>
              <a:rPr lang="en" sz="1700" dirty="0" err="1"/>
              <a:t>exercícios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 err="1"/>
              <a:t>Bancos</a:t>
            </a:r>
            <a:r>
              <a:rPr lang="en" sz="1700" dirty="0"/>
              <a:t> de dados </a:t>
            </a:r>
            <a:r>
              <a:rPr lang="en" sz="1700" dirty="0" err="1"/>
              <a:t>pré</a:t>
            </a:r>
            <a:r>
              <a:rPr lang="en" sz="1700" dirty="0"/>
              <a:t> </a:t>
            </a:r>
            <a:r>
              <a:rPr lang="en" sz="1700" dirty="0" err="1"/>
              <a:t>montados</a:t>
            </a:r>
            <a:r>
              <a:rPr lang="en" sz="1700" dirty="0"/>
              <a:t>: Para </a:t>
            </a:r>
            <a:r>
              <a:rPr lang="en" sz="1700" dirty="0" err="1"/>
              <a:t>praticar</a:t>
            </a:r>
            <a:r>
              <a:rPr lang="en" sz="1700" dirty="0"/>
              <a:t> a </a:t>
            </a:r>
            <a:r>
              <a:rPr lang="en" sz="1700" dirty="0" err="1"/>
              <a:t>extração</a:t>
            </a:r>
            <a:r>
              <a:rPr lang="en" sz="1700" dirty="0"/>
              <a:t> de dados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Ferramentas que </a:t>
            </a:r>
            <a:r>
              <a:rPr lang="en" dirty="0" err="1"/>
              <a:t>utilizadas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Banco de dados MySQL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MySQL.exe</a:t>
            </a:r>
            <a:r>
              <a:rPr lang="en" dirty="0"/>
              <a:t> (IDE via </a:t>
            </a:r>
            <a:r>
              <a:rPr lang="en" dirty="0" err="1"/>
              <a:t>linha</a:t>
            </a:r>
            <a:r>
              <a:rPr lang="en" dirty="0"/>
              <a:t> de </a:t>
            </a:r>
            <a:r>
              <a:rPr lang="en" dirty="0" err="1"/>
              <a:t>comando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Workbench (IDE)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 MySQL, Fundamentos - Apresentação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Introdução a banco de dados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Modelagem e Definição de dados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gerenciadores de banco de dados (SGBD)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Manipulação de dados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Consulta de dados e geração de relatórios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 e </a:t>
            </a:r>
            <a:r>
              <a:rPr lang="en" dirty="0" err="1"/>
              <a:t>Informação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8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Dado </a:t>
            </a:r>
            <a:endParaRPr b="1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É</a:t>
            </a:r>
            <a:r>
              <a:rPr lang="en" dirty="0"/>
              <a:t> o </a:t>
            </a:r>
            <a:r>
              <a:rPr lang="en" dirty="0" err="1"/>
              <a:t>registro</a:t>
            </a:r>
            <a:r>
              <a:rPr lang="en" dirty="0"/>
              <a:t> de </a:t>
            </a:r>
            <a:r>
              <a:rPr lang="en" dirty="0" err="1"/>
              <a:t>algo</a:t>
            </a:r>
            <a:r>
              <a:rPr lang="en" dirty="0"/>
              <a:t>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possui</a:t>
            </a:r>
            <a:r>
              <a:rPr lang="en" dirty="0"/>
              <a:t> </a:t>
            </a:r>
            <a:r>
              <a:rPr lang="en" dirty="0" err="1"/>
              <a:t>significado</a:t>
            </a:r>
            <a:r>
              <a:rPr lang="en" dirty="0"/>
              <a:t> </a:t>
            </a:r>
            <a:r>
              <a:rPr lang="en" dirty="0" err="1"/>
              <a:t>relevante</a:t>
            </a:r>
            <a:r>
              <a:rPr lang="en" dirty="0"/>
              <a:t> e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conduz</a:t>
            </a:r>
            <a:r>
              <a:rPr lang="en" dirty="0"/>
              <a:t> a </a:t>
            </a:r>
            <a:r>
              <a:rPr lang="en" dirty="0" err="1"/>
              <a:t>nenhuma</a:t>
            </a:r>
            <a:r>
              <a:rPr lang="en" dirty="0"/>
              <a:t> </a:t>
            </a:r>
            <a:r>
              <a:rPr lang="en" dirty="0" err="1"/>
              <a:t>compreensão</a:t>
            </a:r>
            <a:r>
              <a:rPr lang="en" dirty="0"/>
              <a:t>.</a:t>
            </a: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Ex: Joana, </a:t>
            </a:r>
            <a:r>
              <a:rPr lang="en" dirty="0" err="1"/>
              <a:t>feminin</a:t>
            </a:r>
            <a:r>
              <a:rPr lang="pt-BR" dirty="0"/>
              <a:t>o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Informação</a:t>
            </a:r>
            <a:endParaRPr b="1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É</a:t>
            </a:r>
            <a:r>
              <a:rPr lang="en" dirty="0"/>
              <a:t> o </a:t>
            </a:r>
            <a:r>
              <a:rPr lang="en" dirty="0" err="1"/>
              <a:t>resultado</a:t>
            </a:r>
            <a:r>
              <a:rPr lang="en" dirty="0"/>
              <a:t> de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análise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cima</a:t>
            </a:r>
            <a:r>
              <a:rPr lang="en" dirty="0"/>
              <a:t> dos dados.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É</a:t>
            </a:r>
            <a:r>
              <a:rPr lang="en" dirty="0"/>
              <a:t> um conjunto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consolidação</a:t>
            </a:r>
            <a:r>
              <a:rPr lang="en" dirty="0"/>
              <a:t> de dados.</a:t>
            </a:r>
          </a:p>
          <a:p>
            <a:pPr marL="914400" lvl="0"/>
            <a:r>
              <a:rPr lang="en" dirty="0"/>
              <a:t>Ex: Joana, </a:t>
            </a:r>
            <a:r>
              <a:rPr lang="en" dirty="0" err="1"/>
              <a:t>feminin</a:t>
            </a:r>
            <a:r>
              <a:rPr lang="pt-BR" dirty="0"/>
              <a:t>o; Maria, feminino</a:t>
            </a:r>
            <a:r>
              <a:rPr lang="en" dirty="0"/>
              <a:t>; </a:t>
            </a:r>
            <a:r>
              <a:rPr lang="en" dirty="0" err="1"/>
              <a:t>Ademar</a:t>
            </a:r>
            <a:r>
              <a:rPr lang="en" dirty="0"/>
              <a:t>, </a:t>
            </a:r>
            <a:r>
              <a:rPr lang="en" dirty="0" err="1"/>
              <a:t>masculin</a:t>
            </a:r>
            <a:r>
              <a:rPr lang="pt-BR" dirty="0"/>
              <a:t>o</a:t>
            </a:r>
            <a:r>
              <a:rPr lang="en" dirty="0"/>
              <a:t>; masculinos,1; </a:t>
            </a:r>
            <a:r>
              <a:rPr lang="en" dirty="0" err="1"/>
              <a:t>femininos</a:t>
            </a:r>
            <a:r>
              <a:rPr lang="en" dirty="0"/>
              <a:t>, 2;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e Informação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Um banco de dados deve guardar </a:t>
            </a:r>
            <a:r>
              <a:rPr lang="en" b="1"/>
              <a:t>Dados</a:t>
            </a:r>
            <a:r>
              <a:rPr lang="en"/>
              <a:t>, assim toda e qualquer informação estará sempre acessível.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149388"/>
            <a:ext cx="50292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Sistemas</a:t>
            </a:r>
            <a:r>
              <a:rPr lang="en" dirty="0"/>
              <a:t> </a:t>
            </a:r>
            <a:r>
              <a:rPr lang="en" dirty="0" err="1"/>
              <a:t>gerenciadores</a:t>
            </a:r>
            <a:r>
              <a:rPr lang="en" dirty="0"/>
              <a:t> de banco de dados (SGBD)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É</a:t>
            </a:r>
            <a:r>
              <a:rPr lang="en" dirty="0"/>
              <a:t> um conjunto de </a:t>
            </a:r>
            <a:r>
              <a:rPr lang="en" dirty="0" err="1"/>
              <a:t>programas</a:t>
            </a:r>
            <a:r>
              <a:rPr lang="en" dirty="0"/>
              <a:t> </a:t>
            </a:r>
            <a:r>
              <a:rPr lang="en" dirty="0" err="1"/>
              <a:t>responsáveis</a:t>
            </a:r>
            <a:r>
              <a:rPr lang="en" dirty="0"/>
              <a:t> </a:t>
            </a:r>
            <a:r>
              <a:rPr lang="en" dirty="0" err="1"/>
              <a:t>pelo</a:t>
            </a:r>
            <a:r>
              <a:rPr lang="en" dirty="0"/>
              <a:t> </a:t>
            </a:r>
            <a:r>
              <a:rPr lang="en" dirty="0" err="1"/>
              <a:t>gerenciamento</a:t>
            </a:r>
            <a:r>
              <a:rPr lang="en" dirty="0"/>
              <a:t> de </a:t>
            </a:r>
            <a:r>
              <a:rPr lang="en" dirty="0" err="1"/>
              <a:t>uma</a:t>
            </a:r>
            <a:r>
              <a:rPr lang="en" dirty="0"/>
              <a:t> base de dados.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Seu</a:t>
            </a:r>
            <a:r>
              <a:rPr lang="en" dirty="0"/>
              <a:t> principal </a:t>
            </a:r>
            <a:r>
              <a:rPr lang="en" dirty="0" err="1"/>
              <a:t>objetivo</a:t>
            </a:r>
            <a:r>
              <a:rPr lang="en" dirty="0"/>
              <a:t> </a:t>
            </a:r>
            <a:r>
              <a:rPr lang="en" dirty="0" err="1"/>
              <a:t>é</a:t>
            </a:r>
            <a:r>
              <a:rPr lang="en" dirty="0"/>
              <a:t> </a:t>
            </a:r>
            <a:r>
              <a:rPr lang="en" dirty="0" err="1"/>
              <a:t>retirar</a:t>
            </a:r>
            <a:r>
              <a:rPr lang="en" dirty="0"/>
              <a:t> da </a:t>
            </a:r>
            <a:r>
              <a:rPr lang="en" dirty="0" err="1"/>
              <a:t>aplicação</a:t>
            </a:r>
            <a:r>
              <a:rPr lang="en" dirty="0"/>
              <a:t> a </a:t>
            </a:r>
            <a:r>
              <a:rPr lang="en" dirty="0" err="1"/>
              <a:t>responsabilidade</a:t>
            </a:r>
            <a:r>
              <a:rPr lang="en" dirty="0"/>
              <a:t> de </a:t>
            </a:r>
            <a:r>
              <a:rPr lang="en" dirty="0" err="1"/>
              <a:t>gerenciar</a:t>
            </a:r>
            <a:r>
              <a:rPr lang="en" dirty="0"/>
              <a:t> o </a:t>
            </a:r>
            <a:r>
              <a:rPr lang="en" dirty="0" err="1"/>
              <a:t>acesso</a:t>
            </a:r>
            <a:r>
              <a:rPr lang="en" dirty="0"/>
              <a:t>, </a:t>
            </a:r>
            <a:r>
              <a:rPr lang="en" dirty="0" err="1"/>
              <a:t>manipulação</a:t>
            </a:r>
            <a:r>
              <a:rPr lang="en" dirty="0"/>
              <a:t> e </a:t>
            </a:r>
            <a:r>
              <a:rPr lang="en" dirty="0" err="1"/>
              <a:t>organização</a:t>
            </a:r>
            <a:r>
              <a:rPr lang="en" dirty="0"/>
              <a:t> de dados.</a:t>
            </a:r>
            <a:endParaRPr dirty="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00" y="2550130"/>
            <a:ext cx="4256200" cy="2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modelos de bancos de dados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Modelo</a:t>
            </a:r>
            <a:r>
              <a:rPr lang="en" b="1" dirty="0"/>
              <a:t> </a:t>
            </a:r>
            <a:r>
              <a:rPr lang="en" b="1" dirty="0" err="1"/>
              <a:t>plano</a:t>
            </a:r>
            <a:r>
              <a:rPr lang="en" dirty="0"/>
              <a:t>: </a:t>
            </a:r>
            <a:r>
              <a:rPr lang="en" dirty="0" err="1"/>
              <a:t>consiste</a:t>
            </a:r>
            <a:r>
              <a:rPr lang="en" dirty="0"/>
              <a:t> de </a:t>
            </a:r>
            <a:r>
              <a:rPr lang="en" dirty="0" err="1"/>
              <a:t>matrizes</a:t>
            </a:r>
            <a:r>
              <a:rPr lang="en" dirty="0"/>
              <a:t> </a:t>
            </a:r>
            <a:r>
              <a:rPr lang="en" dirty="0" err="1"/>
              <a:t>bidimensionais</a:t>
            </a:r>
            <a:r>
              <a:rPr lang="en" dirty="0"/>
              <a:t> (</a:t>
            </a:r>
            <a:r>
              <a:rPr lang="en" dirty="0" err="1"/>
              <a:t>linhas</a:t>
            </a:r>
            <a:r>
              <a:rPr lang="en" dirty="0"/>
              <a:t> e </a:t>
            </a:r>
            <a:r>
              <a:rPr lang="en" dirty="0" err="1"/>
              <a:t>colunas</a:t>
            </a:r>
            <a:r>
              <a:rPr lang="en" dirty="0"/>
              <a:t>). São as </a:t>
            </a:r>
            <a:r>
              <a:rPr lang="en" dirty="0" err="1"/>
              <a:t>planilhas</a:t>
            </a:r>
            <a:r>
              <a:rPr lang="en" dirty="0"/>
              <a:t> </a:t>
            </a:r>
            <a:r>
              <a:rPr lang="en" dirty="0" err="1"/>
              <a:t>eletrônicas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Estruturas</a:t>
            </a:r>
            <a:r>
              <a:rPr lang="en" b="1" dirty="0"/>
              <a:t> de dados: </a:t>
            </a:r>
            <a:r>
              <a:rPr lang="en" dirty="0" err="1"/>
              <a:t>Armazenam</a:t>
            </a:r>
            <a:r>
              <a:rPr lang="en" dirty="0"/>
              <a:t> </a:t>
            </a:r>
            <a:r>
              <a:rPr lang="en" dirty="0" err="1"/>
              <a:t>estruturas</a:t>
            </a:r>
            <a:r>
              <a:rPr lang="en" dirty="0"/>
              <a:t> de dados (fila, </a:t>
            </a:r>
            <a:r>
              <a:rPr lang="en" dirty="0" err="1"/>
              <a:t>pilha</a:t>
            </a:r>
            <a:r>
              <a:rPr lang="en" dirty="0"/>
              <a:t>, </a:t>
            </a:r>
            <a:r>
              <a:rPr lang="en" dirty="0" err="1"/>
              <a:t>dicionários</a:t>
            </a:r>
            <a:r>
              <a:rPr lang="en" dirty="0"/>
              <a:t> e </a:t>
            </a:r>
            <a:r>
              <a:rPr lang="en" dirty="0" err="1"/>
              <a:t>etc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Orientado</a:t>
            </a:r>
            <a:r>
              <a:rPr lang="en" b="1" dirty="0"/>
              <a:t> a </a:t>
            </a:r>
            <a:r>
              <a:rPr lang="en" b="1" dirty="0" err="1"/>
              <a:t>Documentos</a:t>
            </a:r>
            <a:r>
              <a:rPr lang="en" b="1" dirty="0"/>
              <a:t>: </a:t>
            </a:r>
            <a:r>
              <a:rPr lang="en" dirty="0" err="1"/>
              <a:t>Armazenam</a:t>
            </a:r>
            <a:r>
              <a:rPr lang="en" dirty="0"/>
              <a:t> </a:t>
            </a:r>
            <a:r>
              <a:rPr lang="en" dirty="0" err="1"/>
              <a:t>documentos</a:t>
            </a:r>
            <a:r>
              <a:rPr lang="en" dirty="0"/>
              <a:t> (</a:t>
            </a:r>
            <a:r>
              <a:rPr lang="en" dirty="0" err="1"/>
              <a:t>textos</a:t>
            </a:r>
            <a:r>
              <a:rPr lang="en" dirty="0"/>
              <a:t> </a:t>
            </a:r>
            <a:r>
              <a:rPr lang="en" dirty="0" err="1"/>
              <a:t>sem</a:t>
            </a:r>
            <a:r>
              <a:rPr lang="en" dirty="0"/>
              <a:t> </a:t>
            </a:r>
            <a:r>
              <a:rPr lang="en" dirty="0" err="1"/>
              <a:t>estrutura</a:t>
            </a:r>
            <a:r>
              <a:rPr lang="en" dirty="0"/>
              <a:t> </a:t>
            </a:r>
            <a:r>
              <a:rPr lang="en" dirty="0" err="1"/>
              <a:t>pré-estabelecida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/>
              <a:t>Modelo</a:t>
            </a:r>
            <a:r>
              <a:rPr lang="en" b="1" dirty="0"/>
              <a:t> </a:t>
            </a:r>
            <a:r>
              <a:rPr lang="en" b="1" dirty="0" err="1"/>
              <a:t>Entidade</a:t>
            </a:r>
            <a:r>
              <a:rPr lang="en" b="1" dirty="0"/>
              <a:t> e </a:t>
            </a:r>
            <a:r>
              <a:rPr lang="en" b="1" dirty="0" err="1"/>
              <a:t>Relacional</a:t>
            </a:r>
            <a:r>
              <a:rPr lang="en" dirty="0"/>
              <a:t>: Uma </a:t>
            </a:r>
            <a:r>
              <a:rPr lang="en" dirty="0" err="1"/>
              <a:t>evolução</a:t>
            </a:r>
            <a:r>
              <a:rPr lang="en" dirty="0"/>
              <a:t> do </a:t>
            </a:r>
            <a:r>
              <a:rPr lang="en" dirty="0" err="1"/>
              <a:t>modelo</a:t>
            </a:r>
            <a:r>
              <a:rPr lang="en" dirty="0"/>
              <a:t> Plano. </a:t>
            </a:r>
            <a:r>
              <a:rPr lang="en" dirty="0" err="1"/>
              <a:t>Permite</a:t>
            </a:r>
            <a:r>
              <a:rPr lang="en" dirty="0"/>
              <a:t> a </a:t>
            </a:r>
            <a:r>
              <a:rPr lang="en" dirty="0" err="1"/>
              <a:t>criação</a:t>
            </a:r>
            <a:r>
              <a:rPr lang="en" dirty="0"/>
              <a:t> de </a:t>
            </a:r>
            <a:r>
              <a:rPr lang="en" dirty="0" err="1"/>
              <a:t>infinitas</a:t>
            </a:r>
            <a:r>
              <a:rPr lang="en" dirty="0"/>
              <a:t> </a:t>
            </a:r>
            <a:r>
              <a:rPr lang="en" dirty="0" err="1"/>
              <a:t>Entidades</a:t>
            </a:r>
            <a:r>
              <a:rPr lang="en" dirty="0"/>
              <a:t> (</a:t>
            </a:r>
            <a:r>
              <a:rPr lang="en" dirty="0" err="1"/>
              <a:t>matriz</a:t>
            </a:r>
            <a:r>
              <a:rPr lang="en" dirty="0"/>
              <a:t>), com </a:t>
            </a:r>
            <a:r>
              <a:rPr lang="en" dirty="0" err="1"/>
              <a:t>infinitos</a:t>
            </a:r>
            <a:r>
              <a:rPr lang="en" dirty="0"/>
              <a:t> </a:t>
            </a:r>
            <a:r>
              <a:rPr lang="en" dirty="0" err="1"/>
              <a:t>Relacionamentos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resumo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São </a:t>
            </a:r>
            <a:r>
              <a:rPr lang="en" dirty="0" err="1"/>
              <a:t>sistemas</a:t>
            </a:r>
            <a:r>
              <a:rPr lang="en" dirty="0"/>
              <a:t> </a:t>
            </a:r>
            <a:r>
              <a:rPr lang="en" dirty="0" err="1"/>
              <a:t>especializados</a:t>
            </a:r>
            <a:r>
              <a:rPr lang="en" dirty="0"/>
              <a:t> no </a:t>
            </a:r>
            <a:r>
              <a:rPr lang="en" dirty="0" err="1"/>
              <a:t>armazenamento</a:t>
            </a:r>
            <a:r>
              <a:rPr lang="en" dirty="0"/>
              <a:t> de dados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São </a:t>
            </a:r>
            <a:r>
              <a:rPr lang="en" dirty="0" err="1"/>
              <a:t>otimizados</a:t>
            </a:r>
            <a:r>
              <a:rPr lang="en" dirty="0"/>
              <a:t> para </a:t>
            </a:r>
            <a:r>
              <a:rPr lang="en" dirty="0" err="1"/>
              <a:t>elevar</a:t>
            </a:r>
            <a:r>
              <a:rPr lang="en" dirty="0"/>
              <a:t> a </a:t>
            </a:r>
            <a:r>
              <a:rPr lang="en" dirty="0" err="1"/>
              <a:t>eficiência</a:t>
            </a:r>
            <a:r>
              <a:rPr lang="en" dirty="0"/>
              <a:t> no </a:t>
            </a:r>
            <a:r>
              <a:rPr lang="en" dirty="0" err="1"/>
              <a:t>manuseio</a:t>
            </a:r>
            <a:r>
              <a:rPr lang="en" dirty="0"/>
              <a:t> dos dados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Funcionam</a:t>
            </a:r>
            <a:r>
              <a:rPr lang="en" dirty="0"/>
              <a:t> </a:t>
            </a:r>
            <a:r>
              <a:rPr lang="en" dirty="0" err="1"/>
              <a:t>separados</a:t>
            </a:r>
            <a:r>
              <a:rPr lang="en" dirty="0"/>
              <a:t> da </a:t>
            </a:r>
            <a:r>
              <a:rPr lang="en" dirty="0" err="1"/>
              <a:t>aplicação</a:t>
            </a:r>
            <a:endParaRPr dirty="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00" y="2585950"/>
            <a:ext cx="1617050" cy="8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047" y="2444972"/>
            <a:ext cx="1174525" cy="9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375" y="2630762"/>
            <a:ext cx="1393674" cy="71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5499" y="3892062"/>
            <a:ext cx="1892099" cy="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9649" y="3860724"/>
            <a:ext cx="2142876" cy="71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5150" y="2536338"/>
            <a:ext cx="2142875" cy="9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1898" y="3575775"/>
            <a:ext cx="1692850" cy="1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882</Words>
  <Application>Microsoft Macintosh PowerPoint</Application>
  <PresentationFormat>Apresentação na tela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Introdução a Bancos de Dados</vt:lpstr>
      <vt:lpstr>BD MySQL, Fundamentos - Apresentação</vt:lpstr>
      <vt:lpstr>BD MySQL, Fundamentos - Apresentação</vt:lpstr>
      <vt:lpstr>BD MySQL, Fundamentos - Apresentação</vt:lpstr>
      <vt:lpstr>Dado e Informação</vt:lpstr>
      <vt:lpstr>Dado e Informação</vt:lpstr>
      <vt:lpstr>Sistemas gerenciadores de banco de dados (SGBD)</vt:lpstr>
      <vt:lpstr>Alguns modelos de bancos de dados</vt:lpstr>
      <vt:lpstr>Em resumo</vt:lpstr>
      <vt:lpstr>Dado estruturado e não estruturado</vt:lpstr>
      <vt:lpstr>Principais características SQL e NoSQL</vt:lpstr>
      <vt:lpstr>Modelo Entidade e Relacionamento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Bancos de Dados</dc:title>
  <cp:lastModifiedBy>Eduardo Mendes da Costa</cp:lastModifiedBy>
  <cp:revision>13</cp:revision>
  <cp:lastPrinted>2019-05-04T04:32:25Z</cp:lastPrinted>
  <dcterms:modified xsi:type="dcterms:W3CDTF">2023-07-21T14:00:23Z</dcterms:modified>
</cp:coreProperties>
</file>