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76" r:id="rId4"/>
    <p:sldId id="282" r:id="rId5"/>
    <p:sldId id="283" r:id="rId6"/>
    <p:sldId id="284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77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476AD-6700-4929-8998-3519FE960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346E16-AB90-4713-BCA0-BC061D5B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529E7-D390-4425-AD2B-DF6C3AC4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2231-8CF4-41E2-AB96-7DE2B5CEBAD3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716534-405B-4817-8469-7602FB07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32D4E-C95C-40B8-AB7F-65A975F8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1DB2-FA76-4076-B7DE-946988AAA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91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C0F63-1A42-4ABA-9B66-CF5F32F2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9F94DD-7450-4931-ABB0-B28FFEA40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D461B4-854B-44C1-9432-11A22A5A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2231-8CF4-41E2-AB96-7DE2B5CEBAD3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51971B-18CA-4625-9247-1D96940D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0149E8-A67D-44A3-B92A-A0E51499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1DB2-FA76-4076-B7DE-946988AAA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78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681F43-B2EC-4AE1-B082-B5E7C1BAD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45C33C-67C0-4C11-952B-D5199630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3514F9-7208-4315-AD68-62B1BEE0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2231-8CF4-41E2-AB96-7DE2B5CEBAD3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EE2060-5D79-4024-80B3-8C1C7F0E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792AC2-092C-4E66-8098-4F2848A7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1DB2-FA76-4076-B7DE-946988AAA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622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3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1" cy="938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443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1241" y="618640"/>
            <a:ext cx="9589519" cy="569258"/>
          </a:xfrm>
        </p:spPr>
        <p:txBody>
          <a:bodyPr lIns="0" tIns="0" rIns="0" bIns="0"/>
          <a:lstStyle>
            <a:lvl1pPr>
              <a:defRPr sz="3699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0541" y="1440306"/>
            <a:ext cx="6249652" cy="223907"/>
          </a:xfrm>
        </p:spPr>
        <p:txBody>
          <a:bodyPr lIns="0" tIns="0" rIns="0" bIns="0"/>
          <a:lstStyle>
            <a:lvl1pPr>
              <a:defRPr sz="1455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787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000" y="0"/>
            <a:ext cx="6096000" cy="6762504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17" name="bg object 17"/>
          <p:cNvSpPr/>
          <p:nvPr/>
        </p:nvSpPr>
        <p:spPr>
          <a:xfrm>
            <a:off x="635038" y="5651103"/>
            <a:ext cx="2239693" cy="571821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18" name="bg object 18"/>
          <p:cNvSpPr/>
          <p:nvPr/>
        </p:nvSpPr>
        <p:spPr>
          <a:xfrm>
            <a:off x="634992" y="5724189"/>
            <a:ext cx="2239693" cy="424726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19" name="bg object 19"/>
          <p:cNvSpPr/>
          <p:nvPr/>
        </p:nvSpPr>
        <p:spPr>
          <a:xfrm>
            <a:off x="0" y="6762275"/>
            <a:ext cx="12192000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6695" y="641045"/>
            <a:ext cx="1968500" cy="165087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6695" y="2609400"/>
            <a:ext cx="1968500" cy="165088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6695" y="4577762"/>
            <a:ext cx="1968500" cy="16508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1241" y="618640"/>
            <a:ext cx="9589519" cy="569258"/>
          </a:xfrm>
        </p:spPr>
        <p:txBody>
          <a:bodyPr lIns="0" tIns="0" rIns="0" bIns="0"/>
          <a:lstStyle>
            <a:lvl1pPr>
              <a:defRPr sz="3699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45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762504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1241" y="618640"/>
            <a:ext cx="9589519" cy="569258"/>
          </a:xfrm>
        </p:spPr>
        <p:txBody>
          <a:bodyPr lIns="0" tIns="0" rIns="0" bIns="0"/>
          <a:lstStyle>
            <a:lvl1pPr>
              <a:defRPr sz="3699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9496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29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AD1F0-19AA-4E5E-BE2A-CC6F06B5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8DB42-D99C-4AE2-AF29-AB561AF3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AF7CC2-4531-4A20-B141-401B38B5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2231-8CF4-41E2-AB96-7DE2B5CEBAD3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CEC909-B4A0-44A7-9322-7CFE2A72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CE04C6-EA64-45A9-BA21-0D11A007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1DB2-FA76-4076-B7DE-946988AAA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28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D37A0-12ED-40C6-A055-720E0304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6F1F99-B595-4618-93A4-923A3CF7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FD6E86-1A95-4507-8254-79033855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2231-8CF4-41E2-AB96-7DE2B5CEBAD3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9A09C8-0ACE-46BE-98F3-DE2547D9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04E0F7-24D9-41C7-94F4-86A8DC25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1DB2-FA76-4076-B7DE-946988AAA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4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77AE1-9774-4CF0-8AB7-48E99597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F40418-09BA-4F45-8162-498CAFF77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3FE447-2F66-452C-B351-861D4A63D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776EE-A50F-410C-A48F-68168B53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2231-8CF4-41E2-AB96-7DE2B5CEBAD3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76E12-7359-46E5-8989-D5E2A525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3DC8CA-3690-44E5-AE3B-AF68D7BE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1DB2-FA76-4076-B7DE-946988AAA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64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750CB-C9E2-4BA5-BDC5-A8EDC33B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2823D1-D0F3-433D-BB6C-1DC329961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009135-74B1-496E-AD84-B0938653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F55CA8-64E3-4BAD-9581-4C613A6E5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E916A9-E21E-45ED-98DF-A294F8CE8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35599B-0AB2-449E-88A5-DFA91CC3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2231-8CF4-41E2-AB96-7DE2B5CEBAD3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D0E549-73C2-4397-98BE-4759DA62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B725C09-A7E7-4CEB-82CB-41D6BAF1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1DB2-FA76-4076-B7DE-946988AAA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11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613C8-CB2D-4B03-A831-0B7A4912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C9DC90-8C83-429E-91AC-1AE5E80B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2231-8CF4-41E2-AB96-7DE2B5CEBAD3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5830C3-40B7-4C89-B01F-FB4A1BFF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DC0EEC-FF19-4412-BA9B-1619EF6D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1DB2-FA76-4076-B7DE-946988AAA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18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AD135B-194A-4805-A4EA-717D4EA8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2231-8CF4-41E2-AB96-7DE2B5CEBAD3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337339-73FE-43AE-8E01-E588CA78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1B4552-89C2-454C-AE14-262276AB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1DB2-FA76-4076-B7DE-946988AAA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72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26480-1547-4A43-9655-62D9F7DD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68F3C3-A19B-4A7F-AB1D-48F0E699E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51D4EA-2257-45A7-B9E3-87492B587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3A74F5-9237-43DC-9648-5BDDEE7D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2231-8CF4-41E2-AB96-7DE2B5CEBAD3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D8C362-3F81-44FF-A919-B7894E82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5CB596-19D5-4236-BBD0-B72D49EB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1DB2-FA76-4076-B7DE-946988AAA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36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146E3-0D2F-4810-934A-48424D50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5BF063-89BF-4B86-B565-FAB7705B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4FEA36-3FBA-41DC-8E23-1C7C6A05D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7C275A-B816-4E53-B9EB-DD5F0D50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2231-8CF4-41E2-AB96-7DE2B5CEBAD3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26B36C-0A46-44B3-8992-656E2D00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0EA0CB-929C-4377-8662-2A3C9685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1DB2-FA76-4076-B7DE-946988AAA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70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C331DA-9981-49D9-8727-7C4DFB36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BC170E-D818-499A-BF08-9F05F920C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EA5961-6F53-4B6A-85CF-35C208FB4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92231-8CF4-41E2-AB96-7DE2B5CEBAD3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9BAF89-6FD1-4183-A9F1-DC5C08F3C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17890D-5CBD-4FEC-AD7C-8FC95FD9B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1DB2-FA76-4076-B7DE-946988AAA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94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1241" y="618640"/>
            <a:ext cx="9589519" cy="938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0541" y="1440306"/>
            <a:ext cx="624965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131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12191144" cy="6857771"/>
            <a:chOff x="0" y="0"/>
            <a:chExt cx="20104100" cy="1130897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" y="6762275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9317173" y="634955"/>
            <a:ext cx="2239574" cy="571821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915527" y="597032"/>
            <a:ext cx="7213612" cy="93071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7701" defTabSz="554492">
              <a:lnSpc>
                <a:spcPts val="3602"/>
              </a:lnSpc>
              <a:spcBef>
                <a:spcPts val="58"/>
              </a:spcBef>
            </a:pPr>
            <a:r>
              <a:rPr lang="pt-BR" sz="3002" b="1" kern="0" spc="-9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DE SOFTWARE</a:t>
            </a:r>
            <a:endParaRPr lang="pt-BR" sz="3002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7701" defTabSz="554492">
              <a:lnSpc>
                <a:spcPts val="3602"/>
              </a:lnSpc>
            </a:pPr>
            <a:r>
              <a:rPr lang="pt-BR" sz="3002" kern="0" spc="-15" dirty="0">
                <a:solidFill>
                  <a:srgbClr val="000000"/>
                </a:solidFill>
                <a:latin typeface="Montserrat"/>
                <a:cs typeface="Montserrat"/>
              </a:rPr>
              <a:t>REQUISITOS</a:t>
            </a:r>
            <a:endParaRPr lang="pt-BR" sz="3002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915527" y="1857937"/>
            <a:ext cx="9154340" cy="52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01" defTabSz="554492">
              <a:lnSpc>
                <a:spcPts val="3602"/>
              </a:lnSpc>
            </a:pPr>
            <a:r>
              <a:rPr lang="pt-BR" sz="2426" b="1" kern="0" spc="-15" dirty="0">
                <a:solidFill>
                  <a:srgbClr val="FF0000"/>
                </a:solidFill>
                <a:latin typeface="Montserrat"/>
                <a:cs typeface="Montserrat"/>
              </a:rPr>
              <a:t>3 – Rastreabilidade de Requisitos</a:t>
            </a:r>
            <a:endParaRPr lang="pt-BR" sz="2426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915526" y="2696602"/>
            <a:ext cx="10641182" cy="3282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060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183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Processos:</a:t>
            </a:r>
          </a:p>
          <a:p>
            <a:pPr marL="807801" lvl="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183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Matriz de Rastreabilidade: </a:t>
            </a:r>
            <a:r>
              <a:rPr lang="pt-BR" sz="2183" kern="0" spc="-15" dirty="0">
                <a:solidFill>
                  <a:srgbClr val="000000"/>
                </a:solidFill>
                <a:latin typeface="Montserrat"/>
                <a:cs typeface="Montserrat"/>
              </a:rPr>
              <a:t>Criar uma tabela que relaciona cada requisito com a sua implementação no código fonte e os testes realizados para validar o requisito.</a:t>
            </a:r>
          </a:p>
          <a:p>
            <a:pPr marL="1265001" lvl="2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183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Exemplo: </a:t>
            </a:r>
            <a:r>
              <a:rPr lang="pt-BR" sz="2183" kern="0" spc="-15" dirty="0">
                <a:solidFill>
                  <a:srgbClr val="000000"/>
                </a:solidFill>
                <a:latin typeface="Montserrat"/>
                <a:cs typeface="Montserrat"/>
              </a:rPr>
              <a:t>No sistema de estoque online, o requisito "O sistema deve permitir que o usuário visualize o estoque" pode ser rastreado até a função de consulta de estoque no código, e os testes realizados para verificar se a função está funcionando corretamente.</a:t>
            </a:r>
          </a:p>
        </p:txBody>
      </p:sp>
    </p:spTree>
    <p:extLst>
      <p:ext uri="{BB962C8B-B14F-4D97-AF65-F5344CB8AC3E}">
        <p14:creationId xmlns:p14="http://schemas.microsoft.com/office/powerpoint/2010/main" val="286605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" y="6762275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9317173" y="634955"/>
            <a:ext cx="2239574" cy="571821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915527" y="597032"/>
            <a:ext cx="7213612" cy="93071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7701" defTabSz="554492">
              <a:lnSpc>
                <a:spcPts val="3602"/>
              </a:lnSpc>
              <a:spcBef>
                <a:spcPts val="58"/>
              </a:spcBef>
            </a:pPr>
            <a:r>
              <a:rPr lang="pt-BR" sz="3002" b="1" kern="0" spc="-9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DE SOFTWARE</a:t>
            </a:r>
            <a:endParaRPr lang="pt-BR" sz="3002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7701" defTabSz="554492">
              <a:lnSpc>
                <a:spcPts val="3602"/>
              </a:lnSpc>
            </a:pPr>
            <a:r>
              <a:rPr lang="pt-BR" sz="3002" kern="0" spc="-15" dirty="0">
                <a:solidFill>
                  <a:srgbClr val="000000"/>
                </a:solidFill>
                <a:latin typeface="Montserrat"/>
                <a:cs typeface="Montserrat"/>
              </a:rPr>
              <a:t>REQUISITOS</a:t>
            </a:r>
            <a:endParaRPr lang="pt-BR" sz="3002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915527" y="1857937"/>
            <a:ext cx="9154340" cy="52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01" defTabSz="554492">
              <a:lnSpc>
                <a:spcPts val="3602"/>
              </a:lnSpc>
            </a:pPr>
            <a:r>
              <a:rPr lang="pt-BR" sz="2426" b="1" kern="0" spc="-15" dirty="0">
                <a:solidFill>
                  <a:srgbClr val="FF0000"/>
                </a:solidFill>
                <a:latin typeface="Montserrat"/>
                <a:cs typeface="Montserrat"/>
              </a:rPr>
              <a:t>3 – Rastreabilidade de Requisitos</a:t>
            </a:r>
            <a:endParaRPr lang="pt-BR" sz="2426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915526" y="2696602"/>
            <a:ext cx="10641182" cy="282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060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183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Processos:</a:t>
            </a:r>
          </a:p>
          <a:p>
            <a:pPr marL="807801" lvl="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183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Ferramentas de Gestão de Requisitos: </a:t>
            </a:r>
            <a:r>
              <a:rPr lang="pt-BR" sz="2183" kern="0" spc="-15" dirty="0">
                <a:solidFill>
                  <a:srgbClr val="000000"/>
                </a:solidFill>
                <a:latin typeface="Montserrat"/>
                <a:cs typeface="Montserrat"/>
              </a:rPr>
              <a:t>Utilizar ferramentas específicas para gerenciar e rastrear os requisitos, facilitando a atualização e o controle das informações.</a:t>
            </a:r>
          </a:p>
          <a:p>
            <a:pPr marL="1265001" lvl="2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183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Exemplo: </a:t>
            </a:r>
            <a:r>
              <a:rPr lang="pt-BR" sz="2183" kern="0" spc="-15" dirty="0">
                <a:solidFill>
                  <a:srgbClr val="000000"/>
                </a:solidFill>
                <a:latin typeface="Montserrat"/>
                <a:cs typeface="Montserrat"/>
              </a:rPr>
              <a:t>Ferramentas como Jira e Azure DevOps permitem a criação e o gerenciamento de requisitos, facilitando a rastreabilidade e o controle das mudanças.</a:t>
            </a:r>
          </a:p>
        </p:txBody>
      </p:sp>
    </p:spTree>
    <p:extLst>
      <p:ext uri="{BB962C8B-B14F-4D97-AF65-F5344CB8AC3E}">
        <p14:creationId xmlns:p14="http://schemas.microsoft.com/office/powerpoint/2010/main" val="339365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" y="6762275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9317173" y="634955"/>
            <a:ext cx="2239574" cy="571821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915527" y="597032"/>
            <a:ext cx="7213612" cy="93071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7701" defTabSz="554492">
              <a:lnSpc>
                <a:spcPts val="3602"/>
              </a:lnSpc>
              <a:spcBef>
                <a:spcPts val="58"/>
              </a:spcBef>
            </a:pPr>
            <a:r>
              <a:rPr lang="pt-BR" sz="3002" b="1" kern="0" spc="-9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DE SOFTWARE</a:t>
            </a:r>
            <a:endParaRPr lang="pt-BR" sz="3002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7701" defTabSz="554492">
              <a:lnSpc>
                <a:spcPts val="3602"/>
              </a:lnSpc>
            </a:pPr>
            <a:r>
              <a:rPr lang="pt-BR" sz="3002" kern="0" spc="-15" dirty="0">
                <a:solidFill>
                  <a:srgbClr val="000000"/>
                </a:solidFill>
                <a:latin typeface="Montserrat"/>
                <a:cs typeface="Montserrat"/>
              </a:rPr>
              <a:t>REQUISITOS</a:t>
            </a:r>
            <a:endParaRPr lang="pt-BR" sz="3002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915527" y="1857937"/>
            <a:ext cx="9154340" cy="52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01" defTabSz="554492">
              <a:lnSpc>
                <a:spcPts val="3602"/>
              </a:lnSpc>
            </a:pPr>
            <a:r>
              <a:rPr lang="pt-BR" sz="2426" b="1" kern="0" spc="-15" dirty="0">
                <a:solidFill>
                  <a:srgbClr val="FF0000"/>
                </a:solidFill>
                <a:latin typeface="Montserrat"/>
                <a:cs typeface="Montserrat"/>
              </a:rPr>
              <a:t>4 – Validação de Requisitos</a:t>
            </a:r>
            <a:endParaRPr lang="pt-BR" sz="2426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915526" y="2696602"/>
            <a:ext cx="10641182" cy="1435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060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400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Validação de Requisitos: </a:t>
            </a:r>
            <a:r>
              <a:rPr lang="pt-BR" sz="2400" kern="0" spc="-15" dirty="0">
                <a:solidFill>
                  <a:srgbClr val="000000"/>
                </a:solidFill>
                <a:latin typeface="Montserrat"/>
                <a:cs typeface="Montserrat"/>
              </a:rPr>
              <a:t>Tem como objetivo verificar se os requisitos são completos, consistentes, claros, realistas e verificáveis, garantindo a qualidade da documentação e do sistema final.</a:t>
            </a:r>
          </a:p>
        </p:txBody>
      </p:sp>
    </p:spTree>
    <p:extLst>
      <p:ext uri="{BB962C8B-B14F-4D97-AF65-F5344CB8AC3E}">
        <p14:creationId xmlns:p14="http://schemas.microsoft.com/office/powerpoint/2010/main" val="335272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" y="6762275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9317173" y="634955"/>
            <a:ext cx="2239574" cy="571821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915527" y="597032"/>
            <a:ext cx="7213612" cy="93071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7701" defTabSz="554492">
              <a:lnSpc>
                <a:spcPts val="3602"/>
              </a:lnSpc>
              <a:spcBef>
                <a:spcPts val="58"/>
              </a:spcBef>
            </a:pPr>
            <a:r>
              <a:rPr lang="pt-BR" sz="3002" b="1" kern="0" spc="-9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DE SOFTWARE</a:t>
            </a:r>
            <a:endParaRPr lang="pt-BR" sz="3002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7701" defTabSz="554492">
              <a:lnSpc>
                <a:spcPts val="3602"/>
              </a:lnSpc>
            </a:pPr>
            <a:r>
              <a:rPr lang="pt-BR" sz="3002" kern="0" spc="-15" dirty="0">
                <a:solidFill>
                  <a:srgbClr val="000000"/>
                </a:solidFill>
                <a:latin typeface="Montserrat"/>
                <a:cs typeface="Montserrat"/>
              </a:rPr>
              <a:t>REQUISITOS</a:t>
            </a:r>
            <a:endParaRPr lang="pt-BR" sz="3002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915527" y="1857937"/>
            <a:ext cx="9154340" cy="52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01" defTabSz="554492">
              <a:lnSpc>
                <a:spcPts val="3602"/>
              </a:lnSpc>
            </a:pPr>
            <a:r>
              <a:rPr lang="pt-BR" sz="2426" b="1" kern="0" spc="-15" dirty="0">
                <a:solidFill>
                  <a:srgbClr val="FF0000"/>
                </a:solidFill>
                <a:latin typeface="Montserrat"/>
                <a:cs typeface="Montserrat"/>
              </a:rPr>
              <a:t>4 – Validação de Requisitos</a:t>
            </a:r>
            <a:endParaRPr lang="pt-BR" sz="2426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915526" y="2696602"/>
            <a:ext cx="10641182" cy="3289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060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400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Técnicas: </a:t>
            </a:r>
          </a:p>
          <a:p>
            <a:pPr marL="807801" lvl="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400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Revisão por Pares: </a:t>
            </a:r>
            <a:r>
              <a:rPr lang="pt-BR" sz="2400" kern="0" spc="-15" dirty="0">
                <a:solidFill>
                  <a:srgbClr val="000000"/>
                </a:solidFill>
                <a:latin typeface="Montserrat"/>
                <a:cs typeface="Montserrat"/>
              </a:rPr>
              <a:t>Submeter a documentação de requisitos a uma revisão por outros membros da equipe ou stakeholders, buscando feedback e identificação de falhas.</a:t>
            </a:r>
          </a:p>
          <a:p>
            <a:pPr marL="1265001" lvl="2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400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Exemplo</a:t>
            </a:r>
            <a:r>
              <a:rPr lang="pt-BR" sz="2400" kern="0" spc="-15" dirty="0">
                <a:solidFill>
                  <a:srgbClr val="000000"/>
                </a:solidFill>
                <a:latin typeface="Montserrat"/>
                <a:cs typeface="Montserrat"/>
              </a:rPr>
              <a:t>: A equipe de desenvolvimento, o gerente de produto e o gerente de marketing podem revisar o documento de requisitos para verificar se ele está completo, claro e se atende às necessidades da empresa.</a:t>
            </a:r>
          </a:p>
        </p:txBody>
      </p:sp>
    </p:spTree>
    <p:extLst>
      <p:ext uri="{BB962C8B-B14F-4D97-AF65-F5344CB8AC3E}">
        <p14:creationId xmlns:p14="http://schemas.microsoft.com/office/powerpoint/2010/main" val="59156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" y="6762275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9317173" y="634955"/>
            <a:ext cx="2239574" cy="571821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915527" y="597032"/>
            <a:ext cx="7213612" cy="93071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7701" defTabSz="554492">
              <a:lnSpc>
                <a:spcPts val="3602"/>
              </a:lnSpc>
              <a:spcBef>
                <a:spcPts val="58"/>
              </a:spcBef>
            </a:pPr>
            <a:r>
              <a:rPr lang="pt-BR" sz="3002" b="1" kern="0" spc="-9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DE SOFTWARE</a:t>
            </a:r>
            <a:endParaRPr lang="pt-BR" sz="3002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7701" defTabSz="554492">
              <a:lnSpc>
                <a:spcPts val="3602"/>
              </a:lnSpc>
            </a:pPr>
            <a:r>
              <a:rPr lang="pt-BR" sz="3002" kern="0" spc="-15" dirty="0">
                <a:solidFill>
                  <a:srgbClr val="000000"/>
                </a:solidFill>
                <a:latin typeface="Montserrat"/>
                <a:cs typeface="Montserrat"/>
              </a:rPr>
              <a:t>REQUISITOS</a:t>
            </a:r>
            <a:endParaRPr lang="pt-BR" sz="3002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915527" y="1857937"/>
            <a:ext cx="9154340" cy="52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01" defTabSz="554492">
              <a:lnSpc>
                <a:spcPts val="3602"/>
              </a:lnSpc>
            </a:pPr>
            <a:r>
              <a:rPr lang="pt-BR" sz="2426" b="1" kern="0" spc="-15" dirty="0">
                <a:solidFill>
                  <a:srgbClr val="FF0000"/>
                </a:solidFill>
                <a:latin typeface="Montserrat"/>
                <a:cs typeface="Montserrat"/>
              </a:rPr>
              <a:t>4 – Validação de Requisitos</a:t>
            </a:r>
            <a:endParaRPr lang="pt-BR" sz="2426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915526" y="2696602"/>
            <a:ext cx="10641182" cy="3289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060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400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Técnicas: </a:t>
            </a:r>
          </a:p>
          <a:p>
            <a:pPr marL="807801" lvl="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400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Análise de Completude: </a:t>
            </a:r>
            <a:r>
              <a:rPr lang="pt-BR" sz="2400" kern="0" spc="-15" dirty="0">
                <a:solidFill>
                  <a:srgbClr val="000000"/>
                </a:solidFill>
                <a:latin typeface="Montserrat"/>
                <a:cs typeface="Montserrat"/>
              </a:rPr>
              <a:t>Verificar se todos os requisitos essenciais foram incluídos e se a documentação é completa.</a:t>
            </a:r>
          </a:p>
          <a:p>
            <a:pPr marL="1265001" lvl="2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400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Exemplo: </a:t>
            </a:r>
            <a:r>
              <a:rPr lang="pt-BR" sz="2400" kern="0" spc="-15" dirty="0">
                <a:solidFill>
                  <a:srgbClr val="000000"/>
                </a:solidFill>
                <a:latin typeface="Montserrat"/>
                <a:cs typeface="Montserrat"/>
              </a:rPr>
              <a:t>No documento de requisitos do sistema de estoque online, é preciso verificar se todos os tipos de relatórios de estoque foram mencionados, se as informações sobre a interface do usuário são detalhadas, etc.</a:t>
            </a:r>
          </a:p>
        </p:txBody>
      </p:sp>
    </p:spTree>
    <p:extLst>
      <p:ext uri="{BB962C8B-B14F-4D97-AF65-F5344CB8AC3E}">
        <p14:creationId xmlns:p14="http://schemas.microsoft.com/office/powerpoint/2010/main" val="41952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" y="6762275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9317173" y="634955"/>
            <a:ext cx="2239574" cy="571821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915527" y="597032"/>
            <a:ext cx="7213612" cy="93071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7701" defTabSz="554492">
              <a:lnSpc>
                <a:spcPts val="3602"/>
              </a:lnSpc>
              <a:spcBef>
                <a:spcPts val="58"/>
              </a:spcBef>
            </a:pPr>
            <a:r>
              <a:rPr lang="pt-BR" sz="3002" b="1" kern="0" spc="-9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DE SOFTWARE</a:t>
            </a:r>
            <a:endParaRPr lang="pt-BR" sz="3002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7701" defTabSz="554492">
              <a:lnSpc>
                <a:spcPts val="3602"/>
              </a:lnSpc>
            </a:pPr>
            <a:r>
              <a:rPr lang="pt-BR" sz="3002" kern="0" spc="-15" dirty="0">
                <a:solidFill>
                  <a:srgbClr val="000000"/>
                </a:solidFill>
                <a:latin typeface="Montserrat"/>
                <a:cs typeface="Montserrat"/>
              </a:rPr>
              <a:t>REQUISITOS</a:t>
            </a:r>
            <a:endParaRPr lang="pt-BR" sz="3002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915527" y="1857937"/>
            <a:ext cx="9154340" cy="52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01" defTabSz="554492">
              <a:lnSpc>
                <a:spcPts val="3602"/>
              </a:lnSpc>
            </a:pPr>
            <a:r>
              <a:rPr lang="pt-BR" sz="2426" b="1" kern="0" spc="-15" dirty="0">
                <a:solidFill>
                  <a:srgbClr val="FF0000"/>
                </a:solidFill>
                <a:latin typeface="Montserrat"/>
                <a:cs typeface="Montserrat"/>
              </a:rPr>
              <a:t>4 – Validação de Requisitos</a:t>
            </a:r>
            <a:endParaRPr lang="pt-BR" sz="2426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915526" y="2696602"/>
            <a:ext cx="10641182" cy="282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060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400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Técnicas: </a:t>
            </a:r>
          </a:p>
          <a:p>
            <a:pPr marL="807801" lvl="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400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Análise de Consistência: </a:t>
            </a:r>
            <a:r>
              <a:rPr lang="pt-BR" sz="2400" kern="0" spc="-15" dirty="0">
                <a:solidFill>
                  <a:srgbClr val="000000"/>
                </a:solidFill>
                <a:latin typeface="Montserrat"/>
                <a:cs typeface="Montserrat"/>
              </a:rPr>
              <a:t>Verificar se os requisitos não são contraditórios ou redundantes.</a:t>
            </a:r>
          </a:p>
          <a:p>
            <a:pPr marL="1265001" lvl="2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400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Exemplo: </a:t>
            </a:r>
            <a:r>
              <a:rPr lang="pt-BR" sz="2400" kern="0" spc="-15" dirty="0">
                <a:solidFill>
                  <a:srgbClr val="000000"/>
                </a:solidFill>
                <a:latin typeface="Montserrat"/>
                <a:cs typeface="Montserrat"/>
              </a:rPr>
              <a:t>O documento de requisitos não pode especificar que o sistema deve permitir "visualizar o estoque" e, ao mesmo tempo, "o usuário não pode ver o estoque".</a:t>
            </a:r>
          </a:p>
        </p:txBody>
      </p:sp>
    </p:spTree>
    <p:extLst>
      <p:ext uri="{BB962C8B-B14F-4D97-AF65-F5344CB8AC3E}">
        <p14:creationId xmlns:p14="http://schemas.microsoft.com/office/powerpoint/2010/main" val="862293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" y="6762275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9317173" y="634955"/>
            <a:ext cx="2239574" cy="571821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915527" y="597032"/>
            <a:ext cx="7213612" cy="93071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7701" defTabSz="554492">
              <a:lnSpc>
                <a:spcPts val="3602"/>
              </a:lnSpc>
              <a:spcBef>
                <a:spcPts val="58"/>
              </a:spcBef>
            </a:pPr>
            <a:r>
              <a:rPr lang="pt-BR" sz="3002" b="1" kern="0" spc="-9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DE SOFTWARE</a:t>
            </a:r>
            <a:endParaRPr lang="pt-BR" sz="3002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7701" defTabSz="554492">
              <a:lnSpc>
                <a:spcPts val="3602"/>
              </a:lnSpc>
            </a:pPr>
            <a:r>
              <a:rPr lang="pt-BR" sz="3002" kern="0" spc="-15" dirty="0">
                <a:solidFill>
                  <a:srgbClr val="000000"/>
                </a:solidFill>
                <a:latin typeface="Montserrat"/>
                <a:cs typeface="Montserrat"/>
              </a:rPr>
              <a:t>REQUISITOS</a:t>
            </a:r>
            <a:endParaRPr lang="pt-BR" sz="3002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915527" y="1857937"/>
            <a:ext cx="9154340" cy="52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01" defTabSz="554492">
              <a:lnSpc>
                <a:spcPts val="3602"/>
              </a:lnSpc>
            </a:pPr>
            <a:r>
              <a:rPr lang="pt-BR" sz="2426" b="1" kern="0" spc="-15" dirty="0">
                <a:solidFill>
                  <a:srgbClr val="FF0000"/>
                </a:solidFill>
                <a:latin typeface="Montserrat"/>
                <a:cs typeface="Montserrat"/>
              </a:rPr>
              <a:t>4 – Validação de Requisitos</a:t>
            </a:r>
            <a:endParaRPr lang="pt-BR" sz="2426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915526" y="2696602"/>
            <a:ext cx="10641182" cy="2366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060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400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Técnicas: </a:t>
            </a:r>
          </a:p>
          <a:p>
            <a:pPr marL="807801" lvl="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400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Análise de Clareza: </a:t>
            </a:r>
            <a:r>
              <a:rPr lang="pt-BR" sz="2400" kern="0" spc="-15" dirty="0">
                <a:solidFill>
                  <a:srgbClr val="000000"/>
                </a:solidFill>
                <a:latin typeface="Montserrat"/>
                <a:cs typeface="Montserrat"/>
              </a:rPr>
              <a:t>Verificar se os requisitos são escritos de forma clara, objetiva e sem ambiguidades.</a:t>
            </a:r>
          </a:p>
          <a:p>
            <a:pPr marL="1265001" lvl="2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400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Exemplo: </a:t>
            </a:r>
            <a:r>
              <a:rPr lang="pt-BR" sz="2400" kern="0" spc="-15" dirty="0">
                <a:solidFill>
                  <a:srgbClr val="000000"/>
                </a:solidFill>
                <a:latin typeface="Montserrat"/>
                <a:cs typeface="Montserrat"/>
              </a:rPr>
              <a:t>A frase "O sistema deve permitir que o usuário visualize o estoque" é mais clara do que "O usuário deve ser capaz de ver o estoque".</a:t>
            </a:r>
          </a:p>
        </p:txBody>
      </p:sp>
    </p:spTree>
    <p:extLst>
      <p:ext uri="{BB962C8B-B14F-4D97-AF65-F5344CB8AC3E}">
        <p14:creationId xmlns:p14="http://schemas.microsoft.com/office/powerpoint/2010/main" val="108070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" y="6762275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9317173" y="634955"/>
            <a:ext cx="2239574" cy="571821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915527" y="597032"/>
            <a:ext cx="7213612" cy="93071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7701" defTabSz="554492">
              <a:lnSpc>
                <a:spcPts val="3602"/>
              </a:lnSpc>
              <a:spcBef>
                <a:spcPts val="58"/>
              </a:spcBef>
            </a:pPr>
            <a:r>
              <a:rPr lang="pt-BR" sz="3002" b="1" kern="0" spc="-9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DE SOFTWARE</a:t>
            </a:r>
            <a:endParaRPr lang="pt-BR" sz="3002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7701" defTabSz="554492">
              <a:lnSpc>
                <a:spcPts val="3602"/>
              </a:lnSpc>
            </a:pPr>
            <a:r>
              <a:rPr lang="pt-BR" sz="3002" kern="0" spc="-15" dirty="0">
                <a:solidFill>
                  <a:srgbClr val="000000"/>
                </a:solidFill>
                <a:latin typeface="Montserrat"/>
                <a:cs typeface="Montserrat"/>
              </a:rPr>
              <a:t>REQUISITOS</a:t>
            </a:r>
            <a:endParaRPr lang="pt-BR" sz="3002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915527" y="1857937"/>
            <a:ext cx="9154340" cy="52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01" defTabSz="554492">
              <a:lnSpc>
                <a:spcPts val="3602"/>
              </a:lnSpc>
            </a:pPr>
            <a:r>
              <a:rPr lang="pt-BR" sz="2426" b="1" kern="0" spc="-15" dirty="0">
                <a:solidFill>
                  <a:srgbClr val="FF0000"/>
                </a:solidFill>
                <a:latin typeface="Montserrat"/>
                <a:cs typeface="Montserrat"/>
              </a:rPr>
              <a:t>4 – Validação de Requisitos</a:t>
            </a:r>
            <a:endParaRPr lang="pt-BR" sz="2426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915526" y="2696602"/>
            <a:ext cx="10641182" cy="282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060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400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Técnicas: </a:t>
            </a:r>
          </a:p>
          <a:p>
            <a:pPr marL="807801" lvl="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400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Análise de Realismo: </a:t>
            </a:r>
            <a:r>
              <a:rPr lang="pt-BR" sz="2400" kern="0" spc="-15" dirty="0">
                <a:solidFill>
                  <a:srgbClr val="000000"/>
                </a:solidFill>
                <a:latin typeface="Montserrat"/>
                <a:cs typeface="Montserrat"/>
              </a:rPr>
              <a:t>Verificar se os requisitos são realistas, considerando os recursos disponíveis e as restrições do sistema.</a:t>
            </a:r>
          </a:p>
          <a:p>
            <a:pPr marL="1265001" lvl="2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400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Exemplo: </a:t>
            </a:r>
            <a:r>
              <a:rPr lang="pt-BR" sz="2400" kern="0" spc="-15" dirty="0">
                <a:solidFill>
                  <a:srgbClr val="000000"/>
                </a:solidFill>
                <a:latin typeface="Montserrat"/>
                <a:cs typeface="Montserrat"/>
              </a:rPr>
              <a:t>Se a empresa não possui um sistema de pagamento online, o requisito "O sistema deve permitir que o usuário efetue compras online" não é realista.</a:t>
            </a:r>
          </a:p>
        </p:txBody>
      </p:sp>
    </p:spTree>
    <p:extLst>
      <p:ext uri="{BB962C8B-B14F-4D97-AF65-F5344CB8AC3E}">
        <p14:creationId xmlns:p14="http://schemas.microsoft.com/office/powerpoint/2010/main" val="2533808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" y="6762275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9317173" y="634955"/>
            <a:ext cx="2239574" cy="571821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915527" y="597032"/>
            <a:ext cx="7213612" cy="93071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7701" defTabSz="554492">
              <a:lnSpc>
                <a:spcPts val="3602"/>
              </a:lnSpc>
              <a:spcBef>
                <a:spcPts val="58"/>
              </a:spcBef>
            </a:pPr>
            <a:r>
              <a:rPr lang="pt-BR" sz="3002" b="1" kern="0" spc="-9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DE SOFTWARE</a:t>
            </a:r>
            <a:endParaRPr lang="pt-BR" sz="3002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7701" defTabSz="554492">
              <a:lnSpc>
                <a:spcPts val="3602"/>
              </a:lnSpc>
            </a:pPr>
            <a:r>
              <a:rPr lang="pt-BR" sz="3002" kern="0" spc="-15" dirty="0">
                <a:solidFill>
                  <a:srgbClr val="000000"/>
                </a:solidFill>
                <a:latin typeface="Montserrat"/>
                <a:cs typeface="Montserrat"/>
              </a:rPr>
              <a:t>REQUISITOS</a:t>
            </a:r>
            <a:endParaRPr lang="pt-BR" sz="3002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915527" y="1857937"/>
            <a:ext cx="9154340" cy="52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01" defTabSz="554492">
              <a:lnSpc>
                <a:spcPts val="3602"/>
              </a:lnSpc>
            </a:pPr>
            <a:r>
              <a:rPr lang="pt-BR" sz="2426" b="1" kern="0" spc="-15" dirty="0">
                <a:solidFill>
                  <a:srgbClr val="FF0000"/>
                </a:solidFill>
                <a:latin typeface="Montserrat"/>
                <a:cs typeface="Montserrat"/>
              </a:rPr>
              <a:t>4 – Validação de Requisitos</a:t>
            </a:r>
            <a:endParaRPr lang="pt-BR" sz="2426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915526" y="2696602"/>
            <a:ext cx="10641182" cy="282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060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400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Técnicas: </a:t>
            </a:r>
          </a:p>
          <a:p>
            <a:pPr marL="807801" lvl="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400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Análise de Verificabilidade: </a:t>
            </a:r>
            <a:r>
              <a:rPr lang="pt-BR" sz="2400" kern="0" spc="-15" dirty="0">
                <a:solidFill>
                  <a:srgbClr val="000000"/>
                </a:solidFill>
                <a:latin typeface="Montserrat"/>
                <a:cs typeface="Montserrat"/>
              </a:rPr>
              <a:t>Verificar se os requisitos podem ser testados e se há métodos para determinar se o sistema atende aos requisitos.</a:t>
            </a:r>
          </a:p>
          <a:p>
            <a:pPr marL="1265001" lvl="2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400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Exemplo: </a:t>
            </a:r>
            <a:r>
              <a:rPr lang="pt-BR" sz="2400" kern="0" spc="-15" dirty="0">
                <a:solidFill>
                  <a:srgbClr val="000000"/>
                </a:solidFill>
                <a:latin typeface="Montserrat"/>
                <a:cs typeface="Montserrat"/>
              </a:rPr>
              <a:t>O requisito "O sistema deve permitir que o usuário visualize o estoque" pode ser verificado através de testes que simulem a consulta de estoque no sistema.</a:t>
            </a:r>
          </a:p>
        </p:txBody>
      </p:sp>
    </p:spTree>
    <p:extLst>
      <p:ext uri="{BB962C8B-B14F-4D97-AF65-F5344CB8AC3E}">
        <p14:creationId xmlns:p14="http://schemas.microsoft.com/office/powerpoint/2010/main" val="2353885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12191144" cy="6857519"/>
            <a:chOff x="0" y="0"/>
            <a:chExt cx="20104100" cy="1130855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07291" y="2813977"/>
            <a:ext cx="3101695" cy="269066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1698" spc="-15" dirty="0">
                <a:solidFill>
                  <a:srgbClr val="FFFFFF"/>
                </a:solidFill>
              </a:rPr>
              <a:t>DEPARTAMENTO</a:t>
            </a:r>
            <a:r>
              <a:rPr sz="1698" spc="-33" dirty="0">
                <a:solidFill>
                  <a:srgbClr val="FFFFFF"/>
                </a:solidFill>
              </a:rPr>
              <a:t> </a:t>
            </a:r>
            <a:r>
              <a:rPr sz="1698" dirty="0">
                <a:solidFill>
                  <a:srgbClr val="FFFFFF"/>
                </a:solidFill>
              </a:rPr>
              <a:t>REGIONAL</a:t>
            </a:r>
            <a:endParaRPr sz="1698" dirty="0"/>
          </a:p>
        </p:txBody>
      </p:sp>
      <p:sp>
        <p:nvSpPr>
          <p:cNvPr id="7" name="object 7"/>
          <p:cNvSpPr txBox="1"/>
          <p:nvPr/>
        </p:nvSpPr>
        <p:spPr>
          <a:xfrm>
            <a:off x="6204638" y="3097065"/>
            <a:ext cx="4229164" cy="89263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10012">
              <a:lnSpc>
                <a:spcPts val="1983"/>
              </a:lnSpc>
              <a:spcBef>
                <a:spcPts val="61"/>
              </a:spcBef>
            </a:pPr>
            <a:r>
              <a:rPr sz="1698" b="1" dirty="0">
                <a:solidFill>
                  <a:srgbClr val="FFFFFF"/>
                </a:solidFill>
                <a:latin typeface="Montserrat ExtraBold"/>
                <a:cs typeface="Montserrat ExtraBold"/>
              </a:rPr>
              <a:t>DE</a:t>
            </a:r>
            <a:r>
              <a:rPr sz="1698" b="1" spc="-18" dirty="0">
                <a:solidFill>
                  <a:srgbClr val="FFFFFF"/>
                </a:solidFill>
                <a:latin typeface="Montserrat ExtraBold"/>
                <a:cs typeface="Montserrat ExtraBold"/>
              </a:rPr>
              <a:t> </a:t>
            </a:r>
            <a:r>
              <a:rPr sz="1698" b="1" spc="-6" dirty="0">
                <a:solidFill>
                  <a:srgbClr val="FFFFFF"/>
                </a:solidFill>
                <a:latin typeface="Montserrat ExtraBold"/>
                <a:cs typeface="Montserrat ExtraBold"/>
              </a:rPr>
              <a:t>SÃO</a:t>
            </a:r>
            <a:r>
              <a:rPr sz="1698" b="1" spc="-15" dirty="0">
                <a:solidFill>
                  <a:srgbClr val="FFFFFF"/>
                </a:solidFill>
                <a:latin typeface="Montserrat ExtraBold"/>
                <a:cs typeface="Montserrat ExtraBold"/>
              </a:rPr>
              <a:t> </a:t>
            </a:r>
            <a:r>
              <a:rPr sz="1698" b="1" spc="-24" dirty="0">
                <a:solidFill>
                  <a:srgbClr val="FFFFFF"/>
                </a:solidFill>
                <a:latin typeface="Montserrat ExtraBold"/>
                <a:cs typeface="Montserrat ExtraBold"/>
              </a:rPr>
              <a:t>PAULO</a:t>
            </a:r>
            <a:endParaRPr sz="1698" dirty="0">
              <a:latin typeface="Montserrat ExtraBold"/>
              <a:cs typeface="Montserrat ExtraBold"/>
            </a:endParaRPr>
          </a:p>
          <a:p>
            <a:pPr marL="7701">
              <a:lnSpc>
                <a:spcPts val="4857"/>
              </a:lnSpc>
            </a:pPr>
            <a:r>
              <a:rPr sz="4093" spc="-1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4093" spc="-133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4093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4093" spc="-61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4093" spc="3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4093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8" y="2519035"/>
            <a:ext cx="12191144" cy="4338523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144" cy="6989887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grpSp>
        <p:nvGrpSpPr>
          <p:cNvPr id="3" name="object 3"/>
          <p:cNvGrpSpPr/>
          <p:nvPr/>
        </p:nvGrpSpPr>
        <p:grpSpPr>
          <a:xfrm>
            <a:off x="330622" y="2250038"/>
            <a:ext cx="5765378" cy="1591162"/>
            <a:chOff x="10366176" y="5204030"/>
            <a:chExt cx="9476151" cy="5842753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66176" y="5204030"/>
              <a:ext cx="9476151" cy="34553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66176" y="7601862"/>
              <a:ext cx="9476151" cy="3444921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1207391" y="15873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11366131" y="15873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11524869" y="15873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11683608" y="15873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11842347" y="15873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12001086" y="15873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11207391" y="317478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11366131" y="317478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11524869" y="317478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11683608" y="317478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/>
          <p:nvPr/>
        </p:nvSpPr>
        <p:spPr>
          <a:xfrm>
            <a:off x="11842347" y="317478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/>
          <p:nvPr/>
        </p:nvSpPr>
        <p:spPr>
          <a:xfrm>
            <a:off x="12001086" y="317478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/>
          <p:nvPr/>
        </p:nvSpPr>
        <p:spPr>
          <a:xfrm>
            <a:off x="11207391" y="4762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3"/>
          <p:cNvSpPr/>
          <p:nvPr/>
        </p:nvSpPr>
        <p:spPr>
          <a:xfrm>
            <a:off x="11366131" y="4762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/>
          <p:nvPr/>
        </p:nvSpPr>
        <p:spPr>
          <a:xfrm>
            <a:off x="11524869" y="4762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25"/>
          <p:cNvSpPr/>
          <p:nvPr/>
        </p:nvSpPr>
        <p:spPr>
          <a:xfrm>
            <a:off x="11683608" y="4762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6"/>
          <p:cNvSpPr/>
          <p:nvPr/>
        </p:nvSpPr>
        <p:spPr>
          <a:xfrm>
            <a:off x="11842347" y="4762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7"/>
          <p:cNvSpPr/>
          <p:nvPr/>
        </p:nvSpPr>
        <p:spPr>
          <a:xfrm>
            <a:off x="12001086" y="4762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8"/>
          <p:cNvSpPr/>
          <p:nvPr/>
        </p:nvSpPr>
        <p:spPr>
          <a:xfrm>
            <a:off x="11207391" y="6349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9"/>
          <p:cNvSpPr/>
          <p:nvPr/>
        </p:nvSpPr>
        <p:spPr>
          <a:xfrm>
            <a:off x="11366131" y="6349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/>
          <p:nvPr/>
        </p:nvSpPr>
        <p:spPr>
          <a:xfrm>
            <a:off x="11524869" y="6349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31"/>
          <p:cNvSpPr/>
          <p:nvPr/>
        </p:nvSpPr>
        <p:spPr>
          <a:xfrm>
            <a:off x="11683608" y="6349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2"/>
          <p:cNvSpPr/>
          <p:nvPr/>
        </p:nvSpPr>
        <p:spPr>
          <a:xfrm>
            <a:off x="11842347" y="6349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3"/>
          <p:cNvSpPr/>
          <p:nvPr/>
        </p:nvSpPr>
        <p:spPr>
          <a:xfrm>
            <a:off x="12001086" y="6349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34"/>
          <p:cNvSpPr/>
          <p:nvPr/>
        </p:nvSpPr>
        <p:spPr>
          <a:xfrm>
            <a:off x="11207391" y="7936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5"/>
          <p:cNvSpPr/>
          <p:nvPr/>
        </p:nvSpPr>
        <p:spPr>
          <a:xfrm>
            <a:off x="11366131" y="7936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6"/>
          <p:cNvSpPr/>
          <p:nvPr/>
        </p:nvSpPr>
        <p:spPr>
          <a:xfrm>
            <a:off x="11524869" y="7936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7"/>
          <p:cNvSpPr/>
          <p:nvPr/>
        </p:nvSpPr>
        <p:spPr>
          <a:xfrm>
            <a:off x="11683608" y="7936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8"/>
          <p:cNvSpPr/>
          <p:nvPr/>
        </p:nvSpPr>
        <p:spPr>
          <a:xfrm>
            <a:off x="11842347" y="7936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9"/>
          <p:cNvSpPr/>
          <p:nvPr/>
        </p:nvSpPr>
        <p:spPr>
          <a:xfrm>
            <a:off x="12001086" y="7936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40"/>
          <p:cNvSpPr/>
          <p:nvPr/>
        </p:nvSpPr>
        <p:spPr>
          <a:xfrm>
            <a:off x="11207391" y="9524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41"/>
          <p:cNvSpPr/>
          <p:nvPr/>
        </p:nvSpPr>
        <p:spPr>
          <a:xfrm>
            <a:off x="11366131" y="9524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42"/>
          <p:cNvSpPr/>
          <p:nvPr/>
        </p:nvSpPr>
        <p:spPr>
          <a:xfrm>
            <a:off x="11524869" y="9524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43"/>
          <p:cNvSpPr/>
          <p:nvPr/>
        </p:nvSpPr>
        <p:spPr>
          <a:xfrm>
            <a:off x="11683608" y="9524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44"/>
          <p:cNvSpPr/>
          <p:nvPr/>
        </p:nvSpPr>
        <p:spPr>
          <a:xfrm>
            <a:off x="11842347" y="9524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45"/>
          <p:cNvSpPr/>
          <p:nvPr/>
        </p:nvSpPr>
        <p:spPr>
          <a:xfrm>
            <a:off x="12001086" y="9524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791327" y="322088"/>
            <a:ext cx="4167169" cy="2078762"/>
          </a:xfrm>
          <a:prstGeom prst="rect">
            <a:avLst/>
          </a:prstGeom>
        </p:spPr>
        <p:txBody>
          <a:bodyPr vert="horz" wrap="square" lIns="0" tIns="46978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370"/>
              </a:spcBef>
            </a:pPr>
            <a:r>
              <a:rPr lang="pt-BR" b="1" spc="-9" dirty="0">
                <a:latin typeface="Montserrat ExtraBold"/>
                <a:cs typeface="Montserrat ExtraBold"/>
              </a:rPr>
              <a:t>REQUISITOS E MODELAGEM DE SOFTWARE</a:t>
            </a:r>
            <a:endParaRPr spc="-24" dirty="0"/>
          </a:p>
        </p:txBody>
      </p:sp>
      <p:sp>
        <p:nvSpPr>
          <p:cNvPr id="69" name="object 5">
            <a:extLst>
              <a:ext uri="{FF2B5EF4-FFF2-40B4-BE49-F238E27FC236}">
                <a16:creationId xmlns:a16="http://schemas.microsoft.com/office/drawing/2014/main" id="{BA830A6A-2434-4A65-8CA9-5EBABDB6AE45}"/>
              </a:ext>
            </a:extLst>
          </p:cNvPr>
          <p:cNvSpPr/>
          <p:nvPr/>
        </p:nvSpPr>
        <p:spPr>
          <a:xfrm>
            <a:off x="791327" y="2742265"/>
            <a:ext cx="4792899" cy="585273"/>
          </a:xfrm>
          <a:custGeom>
            <a:avLst/>
            <a:gdLst/>
            <a:ahLst/>
            <a:cxnLst/>
            <a:rect l="l" t="t" r="r" b="b"/>
            <a:pathLst>
              <a:path w="7903844" h="1870710">
                <a:moveTo>
                  <a:pt x="7903633" y="0"/>
                </a:moveTo>
                <a:lnTo>
                  <a:pt x="0" y="0"/>
                </a:lnTo>
                <a:lnTo>
                  <a:pt x="0" y="1870162"/>
                </a:lnTo>
                <a:lnTo>
                  <a:pt x="7903633" y="1870162"/>
                </a:lnTo>
                <a:lnTo>
                  <a:pt x="7903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70" name="object 50">
            <a:extLst>
              <a:ext uri="{FF2B5EF4-FFF2-40B4-BE49-F238E27FC236}">
                <a16:creationId xmlns:a16="http://schemas.microsoft.com/office/drawing/2014/main" id="{54C1E654-F5C9-4377-9384-386CD972A821}"/>
              </a:ext>
            </a:extLst>
          </p:cNvPr>
          <p:cNvSpPr txBox="1"/>
          <p:nvPr/>
        </p:nvSpPr>
        <p:spPr>
          <a:xfrm>
            <a:off x="1092872" y="2748624"/>
            <a:ext cx="624221" cy="57703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>
              <a:spcBef>
                <a:spcPts val="61"/>
              </a:spcBef>
            </a:pPr>
            <a:r>
              <a:rPr lang="pt-BR" sz="3699" spc="-6" dirty="0">
                <a:solidFill>
                  <a:srgbClr val="C1272C"/>
                </a:solidFill>
                <a:latin typeface="Montserrat Light"/>
                <a:cs typeface="Montserrat Light"/>
              </a:rPr>
              <a:t>01</a:t>
            </a:r>
            <a:endParaRPr sz="3699" dirty="0">
              <a:latin typeface="Montserrat Light"/>
              <a:cs typeface="Montserrat Light"/>
            </a:endParaRPr>
          </a:p>
        </p:txBody>
      </p:sp>
      <p:sp>
        <p:nvSpPr>
          <p:cNvPr id="71" name="object 51">
            <a:extLst>
              <a:ext uri="{FF2B5EF4-FFF2-40B4-BE49-F238E27FC236}">
                <a16:creationId xmlns:a16="http://schemas.microsoft.com/office/drawing/2014/main" id="{91309C32-3A3E-4D50-9AAD-BFB7597F29B8}"/>
              </a:ext>
            </a:extLst>
          </p:cNvPr>
          <p:cNvSpPr txBox="1"/>
          <p:nvPr/>
        </p:nvSpPr>
        <p:spPr>
          <a:xfrm>
            <a:off x="1827585" y="2921256"/>
            <a:ext cx="3275359" cy="233173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 marR="3081">
              <a:lnSpc>
                <a:spcPts val="1740"/>
              </a:lnSpc>
              <a:spcBef>
                <a:spcPts val="118"/>
              </a:spcBef>
            </a:pP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GERENCIAMENTO DE REQUISITOS</a:t>
            </a:r>
            <a:endParaRPr sz="1455" dirty="0">
              <a:latin typeface="Montserrat"/>
              <a:cs typeface="Montserrat"/>
            </a:endParaRPr>
          </a:p>
        </p:txBody>
      </p:sp>
      <p:grpSp>
        <p:nvGrpSpPr>
          <p:cNvPr id="73" name="object 3">
            <a:extLst>
              <a:ext uri="{FF2B5EF4-FFF2-40B4-BE49-F238E27FC236}">
                <a16:creationId xmlns:a16="http://schemas.microsoft.com/office/drawing/2014/main" id="{E8F48140-5C86-4ADA-B78F-5BB3ADF0F1DB}"/>
              </a:ext>
            </a:extLst>
          </p:cNvPr>
          <p:cNvGrpSpPr/>
          <p:nvPr/>
        </p:nvGrpSpPr>
        <p:grpSpPr>
          <a:xfrm>
            <a:off x="9317173" y="634955"/>
            <a:ext cx="2239574" cy="571821"/>
            <a:chOff x="15364003" y="1047088"/>
            <a:chExt cx="3693223" cy="942975"/>
          </a:xfrm>
        </p:grpSpPr>
        <p:sp>
          <p:nvSpPr>
            <p:cNvPr id="74" name="object 4">
              <a:extLst>
                <a:ext uri="{FF2B5EF4-FFF2-40B4-BE49-F238E27FC236}">
                  <a16:creationId xmlns:a16="http://schemas.microsoft.com/office/drawing/2014/main" id="{85E17D90-1FDD-467D-A2C4-17E06D228F86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75" name="object 5">
              <a:extLst>
                <a:ext uri="{FF2B5EF4-FFF2-40B4-BE49-F238E27FC236}">
                  <a16:creationId xmlns:a16="http://schemas.microsoft.com/office/drawing/2014/main" id="{B16A2893-202C-4722-8657-EDC559B6E81E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50" name="object 5">
            <a:extLst>
              <a:ext uri="{FF2B5EF4-FFF2-40B4-BE49-F238E27FC236}">
                <a16:creationId xmlns:a16="http://schemas.microsoft.com/office/drawing/2014/main" id="{E0EE4F25-13BD-4595-9F63-3E06B50D87E9}"/>
              </a:ext>
            </a:extLst>
          </p:cNvPr>
          <p:cNvSpPr/>
          <p:nvPr/>
        </p:nvSpPr>
        <p:spPr>
          <a:xfrm>
            <a:off x="791327" y="3480077"/>
            <a:ext cx="4792899" cy="585273"/>
          </a:xfrm>
          <a:custGeom>
            <a:avLst/>
            <a:gdLst/>
            <a:ahLst/>
            <a:cxnLst/>
            <a:rect l="l" t="t" r="r" b="b"/>
            <a:pathLst>
              <a:path w="7903844" h="1870710">
                <a:moveTo>
                  <a:pt x="7903633" y="0"/>
                </a:moveTo>
                <a:lnTo>
                  <a:pt x="0" y="0"/>
                </a:lnTo>
                <a:lnTo>
                  <a:pt x="0" y="1870162"/>
                </a:lnTo>
                <a:lnTo>
                  <a:pt x="7903633" y="1870162"/>
                </a:lnTo>
                <a:lnTo>
                  <a:pt x="7903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CCF283B8-AC6D-447D-9945-39C8FC347D48}"/>
              </a:ext>
            </a:extLst>
          </p:cNvPr>
          <p:cNvSpPr txBox="1"/>
          <p:nvPr/>
        </p:nvSpPr>
        <p:spPr>
          <a:xfrm>
            <a:off x="1092872" y="3486436"/>
            <a:ext cx="624221" cy="57703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>
              <a:spcBef>
                <a:spcPts val="61"/>
              </a:spcBef>
            </a:pPr>
            <a:r>
              <a:rPr lang="pt-BR" sz="3699" spc="-6" dirty="0">
                <a:solidFill>
                  <a:srgbClr val="C1272C"/>
                </a:solidFill>
                <a:latin typeface="Montserrat Light"/>
                <a:cs typeface="Montserrat Light"/>
              </a:rPr>
              <a:t>02</a:t>
            </a:r>
            <a:endParaRPr sz="3699" dirty="0">
              <a:latin typeface="Montserrat Light"/>
              <a:cs typeface="Montserrat Light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42EA34D8-3EA1-498A-ADEF-E41B7542E4ED}"/>
              </a:ext>
            </a:extLst>
          </p:cNvPr>
          <p:cNvSpPr txBox="1"/>
          <p:nvPr/>
        </p:nvSpPr>
        <p:spPr>
          <a:xfrm>
            <a:off x="1827585" y="3659068"/>
            <a:ext cx="3275359" cy="233173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 marR="3081">
              <a:lnSpc>
                <a:spcPts val="1740"/>
              </a:lnSpc>
              <a:spcBef>
                <a:spcPts val="118"/>
              </a:spcBef>
            </a:pP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GESTÃO DE MUDANÇAS	</a:t>
            </a:r>
            <a:endParaRPr sz="1455" dirty="0">
              <a:latin typeface="Montserrat"/>
              <a:cs typeface="Montserrat"/>
            </a:endParaRPr>
          </a:p>
        </p:txBody>
      </p:sp>
      <p:sp>
        <p:nvSpPr>
          <p:cNvPr id="53" name="object 5">
            <a:extLst>
              <a:ext uri="{FF2B5EF4-FFF2-40B4-BE49-F238E27FC236}">
                <a16:creationId xmlns:a16="http://schemas.microsoft.com/office/drawing/2014/main" id="{CF4E0CF9-CFA1-4ECD-9D96-95DC9CD2430D}"/>
              </a:ext>
            </a:extLst>
          </p:cNvPr>
          <p:cNvSpPr/>
          <p:nvPr/>
        </p:nvSpPr>
        <p:spPr>
          <a:xfrm>
            <a:off x="791327" y="4216288"/>
            <a:ext cx="4792899" cy="585273"/>
          </a:xfrm>
          <a:custGeom>
            <a:avLst/>
            <a:gdLst/>
            <a:ahLst/>
            <a:cxnLst/>
            <a:rect l="l" t="t" r="r" b="b"/>
            <a:pathLst>
              <a:path w="7903844" h="1870710">
                <a:moveTo>
                  <a:pt x="7903633" y="0"/>
                </a:moveTo>
                <a:lnTo>
                  <a:pt x="0" y="0"/>
                </a:lnTo>
                <a:lnTo>
                  <a:pt x="0" y="1870162"/>
                </a:lnTo>
                <a:lnTo>
                  <a:pt x="7903633" y="1870162"/>
                </a:lnTo>
                <a:lnTo>
                  <a:pt x="7903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4" name="object 50">
            <a:extLst>
              <a:ext uri="{FF2B5EF4-FFF2-40B4-BE49-F238E27FC236}">
                <a16:creationId xmlns:a16="http://schemas.microsoft.com/office/drawing/2014/main" id="{82154EDC-6EC9-4C19-A55E-00CE3CDE0C64}"/>
              </a:ext>
            </a:extLst>
          </p:cNvPr>
          <p:cNvSpPr txBox="1"/>
          <p:nvPr/>
        </p:nvSpPr>
        <p:spPr>
          <a:xfrm>
            <a:off x="1092872" y="4222647"/>
            <a:ext cx="624221" cy="57703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>
              <a:spcBef>
                <a:spcPts val="61"/>
              </a:spcBef>
            </a:pPr>
            <a:r>
              <a:rPr lang="pt-BR" sz="3699" spc="-6" dirty="0">
                <a:solidFill>
                  <a:srgbClr val="C1272C"/>
                </a:solidFill>
                <a:latin typeface="Montserrat Light"/>
                <a:cs typeface="Montserrat Light"/>
              </a:rPr>
              <a:t>03</a:t>
            </a:r>
            <a:endParaRPr sz="3699" dirty="0">
              <a:latin typeface="Montserrat Light"/>
              <a:cs typeface="Montserrat Light"/>
            </a:endParaRPr>
          </a:p>
        </p:txBody>
      </p:sp>
      <p:sp>
        <p:nvSpPr>
          <p:cNvPr id="55" name="object 51">
            <a:extLst>
              <a:ext uri="{FF2B5EF4-FFF2-40B4-BE49-F238E27FC236}">
                <a16:creationId xmlns:a16="http://schemas.microsoft.com/office/drawing/2014/main" id="{A9709F76-A6B1-4139-A3A6-BE6810BBC836}"/>
              </a:ext>
            </a:extLst>
          </p:cNvPr>
          <p:cNvSpPr txBox="1"/>
          <p:nvPr/>
        </p:nvSpPr>
        <p:spPr>
          <a:xfrm>
            <a:off x="1827585" y="4395279"/>
            <a:ext cx="3275359" cy="233173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 marR="3081">
              <a:lnSpc>
                <a:spcPts val="1740"/>
              </a:lnSpc>
              <a:spcBef>
                <a:spcPts val="118"/>
              </a:spcBef>
            </a:pP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RASTREABILIDADE DE REQUISITOS</a:t>
            </a:r>
            <a:endParaRPr sz="1455" dirty="0">
              <a:latin typeface="Montserrat"/>
              <a:cs typeface="Montserrat"/>
            </a:endParaRPr>
          </a:p>
        </p:txBody>
      </p:sp>
      <p:sp>
        <p:nvSpPr>
          <p:cNvPr id="60" name="object 5">
            <a:extLst>
              <a:ext uri="{FF2B5EF4-FFF2-40B4-BE49-F238E27FC236}">
                <a16:creationId xmlns:a16="http://schemas.microsoft.com/office/drawing/2014/main" id="{6CC8196E-2431-4438-BAE9-824D990E8136}"/>
              </a:ext>
            </a:extLst>
          </p:cNvPr>
          <p:cNvSpPr/>
          <p:nvPr/>
        </p:nvSpPr>
        <p:spPr>
          <a:xfrm>
            <a:off x="791327" y="4952499"/>
            <a:ext cx="4792899" cy="585273"/>
          </a:xfrm>
          <a:custGeom>
            <a:avLst/>
            <a:gdLst/>
            <a:ahLst/>
            <a:cxnLst/>
            <a:rect l="l" t="t" r="r" b="b"/>
            <a:pathLst>
              <a:path w="7903844" h="1870710">
                <a:moveTo>
                  <a:pt x="7903633" y="0"/>
                </a:moveTo>
                <a:lnTo>
                  <a:pt x="0" y="0"/>
                </a:lnTo>
                <a:lnTo>
                  <a:pt x="0" y="1870162"/>
                </a:lnTo>
                <a:lnTo>
                  <a:pt x="7903633" y="1870162"/>
                </a:lnTo>
                <a:lnTo>
                  <a:pt x="7903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61" name="object 50">
            <a:extLst>
              <a:ext uri="{FF2B5EF4-FFF2-40B4-BE49-F238E27FC236}">
                <a16:creationId xmlns:a16="http://schemas.microsoft.com/office/drawing/2014/main" id="{6C8C84CE-6F42-4A9C-8916-813615CE1C74}"/>
              </a:ext>
            </a:extLst>
          </p:cNvPr>
          <p:cNvSpPr txBox="1"/>
          <p:nvPr/>
        </p:nvSpPr>
        <p:spPr>
          <a:xfrm>
            <a:off x="1092872" y="4958858"/>
            <a:ext cx="624221" cy="57703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>
              <a:spcBef>
                <a:spcPts val="61"/>
              </a:spcBef>
            </a:pPr>
            <a:r>
              <a:rPr lang="pt-BR" sz="3699" spc="-6" dirty="0">
                <a:solidFill>
                  <a:srgbClr val="C1272C"/>
                </a:solidFill>
                <a:latin typeface="Montserrat Light"/>
                <a:cs typeface="Montserrat Light"/>
              </a:rPr>
              <a:t>04</a:t>
            </a:r>
            <a:endParaRPr sz="3699" dirty="0">
              <a:latin typeface="Montserrat Light"/>
              <a:cs typeface="Montserrat Light"/>
            </a:endParaRPr>
          </a:p>
        </p:txBody>
      </p:sp>
      <p:sp>
        <p:nvSpPr>
          <p:cNvPr id="62" name="object 51">
            <a:extLst>
              <a:ext uri="{FF2B5EF4-FFF2-40B4-BE49-F238E27FC236}">
                <a16:creationId xmlns:a16="http://schemas.microsoft.com/office/drawing/2014/main" id="{991C6287-B00B-4081-B787-5C3CFC93C13F}"/>
              </a:ext>
            </a:extLst>
          </p:cNvPr>
          <p:cNvSpPr txBox="1"/>
          <p:nvPr/>
        </p:nvSpPr>
        <p:spPr>
          <a:xfrm>
            <a:off x="1827585" y="5131490"/>
            <a:ext cx="3275359" cy="233173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 marR="3081">
              <a:lnSpc>
                <a:spcPts val="1740"/>
              </a:lnSpc>
              <a:spcBef>
                <a:spcPts val="118"/>
              </a:spcBef>
            </a:pPr>
            <a:r>
              <a:rPr lang="pt-BR" sz="1455" spc="-12" dirty="0">
                <a:solidFill>
                  <a:srgbClr val="4D4D4D"/>
                </a:solidFill>
                <a:latin typeface="Montserrat"/>
                <a:cs typeface="Montserrat"/>
              </a:rPr>
              <a:t>VALIDAÇÃO DE REQUISITOS</a:t>
            </a:r>
            <a:endParaRPr sz="1455" dirty="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" y="6762275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9317173" y="634955"/>
            <a:ext cx="2239574" cy="571821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915527" y="597032"/>
            <a:ext cx="7213612" cy="93071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7701" defTabSz="554492">
              <a:lnSpc>
                <a:spcPts val="3602"/>
              </a:lnSpc>
              <a:spcBef>
                <a:spcPts val="58"/>
              </a:spcBef>
            </a:pPr>
            <a:r>
              <a:rPr lang="pt-BR" sz="3002" b="1" kern="0" spc="-9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DE SOFTWARE</a:t>
            </a:r>
            <a:endParaRPr lang="pt-BR" sz="3002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7701" defTabSz="554492">
              <a:lnSpc>
                <a:spcPts val="3602"/>
              </a:lnSpc>
            </a:pPr>
            <a:r>
              <a:rPr lang="pt-BR" sz="3002" kern="0" spc="-15" dirty="0">
                <a:solidFill>
                  <a:srgbClr val="000000"/>
                </a:solidFill>
                <a:latin typeface="Montserrat"/>
                <a:cs typeface="Montserrat"/>
              </a:rPr>
              <a:t>REQUISITOS</a:t>
            </a:r>
            <a:endParaRPr lang="pt-BR" sz="3002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915527" y="1857937"/>
            <a:ext cx="9154340" cy="52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01" defTabSz="554492">
              <a:lnSpc>
                <a:spcPts val="3602"/>
              </a:lnSpc>
            </a:pPr>
            <a:r>
              <a:rPr lang="pt-BR" sz="2426" b="1" kern="0" spc="-15" dirty="0">
                <a:solidFill>
                  <a:srgbClr val="FF0000"/>
                </a:solidFill>
                <a:latin typeface="Montserrat"/>
                <a:cs typeface="Montserrat"/>
              </a:rPr>
              <a:t>1 - Gerenciamento de Requisitos</a:t>
            </a:r>
            <a:endParaRPr lang="pt-BR" sz="2426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915526" y="2696602"/>
            <a:ext cx="10641182" cy="3282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259" indent="-346558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183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Definição: </a:t>
            </a:r>
            <a:r>
              <a:rPr lang="pt-BR" sz="2183" kern="0" spc="-15" dirty="0">
                <a:solidFill>
                  <a:srgbClr val="000000"/>
                </a:solidFill>
                <a:latin typeface="Montserrat"/>
                <a:cs typeface="Montserrat"/>
              </a:rPr>
              <a:t>Processo contínuo que visa capturar, analisar, documentar, validar, controlar e gerenciar as necessidades e expectativas dos stakeholders (usuários, clientes, desenvolvedores, etc.) para um determinado sistema de software.</a:t>
            </a:r>
          </a:p>
          <a:p>
            <a:pPr marL="7701" defTabSz="554492">
              <a:lnSpc>
                <a:spcPts val="3602"/>
              </a:lnSpc>
            </a:pPr>
            <a:r>
              <a:rPr lang="pt-BR" sz="2183" kern="0" spc="-15" dirty="0">
                <a:solidFill>
                  <a:srgbClr val="000000"/>
                </a:solidFill>
                <a:latin typeface="Montserrat"/>
                <a:cs typeface="Montserrat"/>
              </a:rPr>
              <a:t>	O gerenciamento de requisitos garante que:</a:t>
            </a:r>
          </a:p>
          <a:p>
            <a:pPr marL="811459" lvl="1" indent="-346558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183" kern="0" spc="-15" dirty="0">
                <a:solidFill>
                  <a:srgbClr val="000000"/>
                </a:solidFill>
                <a:latin typeface="Montserrat"/>
                <a:cs typeface="Montserrat"/>
              </a:rPr>
              <a:t>As necessidades do sistema sejam claramente definidas e compreendidas por todos os envolvidos.</a:t>
            </a:r>
          </a:p>
          <a:p>
            <a:pPr marL="811459" lvl="1" indent="-346558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183" kern="0" spc="-15" dirty="0">
                <a:solidFill>
                  <a:srgbClr val="000000"/>
                </a:solidFill>
                <a:latin typeface="Montserrat"/>
                <a:cs typeface="Montserrat"/>
              </a:rPr>
              <a:t>As mudanças nos requisitos sejam gerenciadas de forma organizada e eficiente.</a:t>
            </a:r>
          </a:p>
        </p:txBody>
      </p:sp>
    </p:spTree>
    <p:extLst>
      <p:ext uri="{BB962C8B-B14F-4D97-AF65-F5344CB8AC3E}">
        <p14:creationId xmlns:p14="http://schemas.microsoft.com/office/powerpoint/2010/main" val="50365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" y="6762275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9317173" y="634955"/>
            <a:ext cx="2239574" cy="571821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915527" y="597032"/>
            <a:ext cx="7213612" cy="93071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7701" defTabSz="554492">
              <a:lnSpc>
                <a:spcPts val="3602"/>
              </a:lnSpc>
              <a:spcBef>
                <a:spcPts val="58"/>
              </a:spcBef>
            </a:pPr>
            <a:r>
              <a:rPr lang="pt-BR" sz="3002" b="1" kern="0" spc="-9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DE SOFTWARE</a:t>
            </a:r>
            <a:endParaRPr lang="pt-BR" sz="3002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7701" defTabSz="554492">
              <a:lnSpc>
                <a:spcPts val="3602"/>
              </a:lnSpc>
            </a:pPr>
            <a:r>
              <a:rPr lang="pt-BR" sz="3002" kern="0" spc="-15" dirty="0">
                <a:solidFill>
                  <a:srgbClr val="000000"/>
                </a:solidFill>
                <a:latin typeface="Montserrat"/>
                <a:cs typeface="Montserrat"/>
              </a:rPr>
              <a:t>REQUISITOS</a:t>
            </a:r>
            <a:endParaRPr lang="pt-BR" sz="3002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915527" y="1857937"/>
            <a:ext cx="9154340" cy="52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01" defTabSz="554492">
              <a:lnSpc>
                <a:spcPts val="3602"/>
              </a:lnSpc>
            </a:pPr>
            <a:r>
              <a:rPr lang="pt-BR" sz="2426" b="1" kern="0" spc="-15" dirty="0">
                <a:solidFill>
                  <a:srgbClr val="FF0000"/>
                </a:solidFill>
                <a:latin typeface="Montserrat"/>
                <a:cs typeface="Montserrat"/>
              </a:rPr>
              <a:t>Gerenciamento de Requisitos</a:t>
            </a:r>
            <a:endParaRPr lang="pt-BR" sz="2426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915526" y="2696602"/>
            <a:ext cx="10641182" cy="1897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1459" lvl="1" indent="-346558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183" kern="0" spc="-15" dirty="0">
                <a:solidFill>
                  <a:srgbClr val="000000"/>
                </a:solidFill>
                <a:latin typeface="Montserrat"/>
                <a:cs typeface="Montserrat"/>
              </a:rPr>
              <a:t>Os </a:t>
            </a:r>
            <a:r>
              <a:rPr lang="pt-BR" sz="2183" kern="0" spc="-15" dirty="0">
                <a:solidFill>
                  <a:srgbClr val="000000"/>
                </a:solidFill>
                <a:latin typeface="Montserrat"/>
              </a:rPr>
              <a:t>requisitos</a:t>
            </a:r>
            <a:r>
              <a:rPr lang="pt-BR" sz="2183" kern="0" spc="-15" dirty="0">
                <a:solidFill>
                  <a:srgbClr val="000000"/>
                </a:solidFill>
                <a:latin typeface="Montserrat"/>
                <a:cs typeface="Montserrat"/>
              </a:rPr>
              <a:t> sejam rastreáveis desde sua concepção até a implementação no código fonte.</a:t>
            </a:r>
          </a:p>
          <a:p>
            <a:pPr marL="811459" lvl="1" indent="-346558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183" kern="0" spc="-15" dirty="0">
                <a:solidFill>
                  <a:srgbClr val="000000"/>
                </a:solidFill>
                <a:latin typeface="Montserrat"/>
                <a:cs typeface="Montserrat"/>
              </a:rPr>
              <a:t>Os requisitos sejam validados para garantir que sejam completos, consistentes, claros, realistas e verificáveis.</a:t>
            </a:r>
          </a:p>
        </p:txBody>
      </p:sp>
    </p:spTree>
    <p:extLst>
      <p:ext uri="{BB962C8B-B14F-4D97-AF65-F5344CB8AC3E}">
        <p14:creationId xmlns:p14="http://schemas.microsoft.com/office/powerpoint/2010/main" val="379533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" y="6762275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9317173" y="634955"/>
            <a:ext cx="2239574" cy="571821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915527" y="597032"/>
            <a:ext cx="7213612" cy="93071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7701" defTabSz="554492">
              <a:lnSpc>
                <a:spcPts val="3602"/>
              </a:lnSpc>
              <a:spcBef>
                <a:spcPts val="58"/>
              </a:spcBef>
            </a:pPr>
            <a:r>
              <a:rPr lang="pt-BR" sz="3002" b="1" kern="0" spc="-9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DE SOFTWARE</a:t>
            </a:r>
            <a:endParaRPr lang="pt-BR" sz="3002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7701" defTabSz="554492">
              <a:lnSpc>
                <a:spcPts val="3602"/>
              </a:lnSpc>
            </a:pPr>
            <a:r>
              <a:rPr lang="pt-BR" sz="3002" kern="0" spc="-15" dirty="0">
                <a:solidFill>
                  <a:srgbClr val="000000"/>
                </a:solidFill>
                <a:latin typeface="Montserrat"/>
                <a:cs typeface="Montserrat"/>
              </a:rPr>
              <a:t>REQUISITOS</a:t>
            </a:r>
            <a:endParaRPr lang="pt-BR" sz="3002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915527" y="1857937"/>
            <a:ext cx="9154340" cy="52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01" defTabSz="554492">
              <a:lnSpc>
                <a:spcPts val="3602"/>
              </a:lnSpc>
            </a:pPr>
            <a:r>
              <a:rPr lang="pt-BR" sz="2426" b="1" kern="0" spc="-15" dirty="0">
                <a:solidFill>
                  <a:srgbClr val="FF0000"/>
                </a:solidFill>
                <a:latin typeface="Montserrat"/>
                <a:cs typeface="Montserrat"/>
              </a:rPr>
              <a:t>2 – Gestão de Mudanças</a:t>
            </a:r>
            <a:endParaRPr lang="pt-BR" sz="2426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915526" y="2696602"/>
            <a:ext cx="10641182" cy="1435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060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183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Gestão de Mudanças: </a:t>
            </a:r>
            <a:r>
              <a:rPr lang="pt-BR" sz="2180" kern="0" spc="-15" dirty="0">
                <a:solidFill>
                  <a:srgbClr val="000000"/>
                </a:solidFill>
                <a:latin typeface="Montserrat"/>
                <a:cs typeface="Montserrat"/>
              </a:rPr>
              <a:t>Tem como objetivo m</a:t>
            </a:r>
            <a:r>
              <a:rPr lang="pt-BR" sz="2180" dirty="0">
                <a:latin typeface="Montserrat"/>
              </a:rPr>
              <a:t>anter a documentação dos requisitos atualizada, garantir que todas as partes interessadas (stakeholders) estejam cientes das alterações e minimizar o impacto das mudanças no sistema.</a:t>
            </a:r>
            <a:r>
              <a:rPr lang="pt-BR" sz="2180" kern="0" spc="-15" dirty="0">
                <a:solidFill>
                  <a:srgbClr val="000000"/>
                </a:solidFill>
                <a:latin typeface="Montserrat"/>
                <a:cs typeface="Montserr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00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" y="6762275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9317173" y="634955"/>
            <a:ext cx="2239574" cy="571821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915527" y="597032"/>
            <a:ext cx="7213612" cy="93071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7701" defTabSz="554492">
              <a:lnSpc>
                <a:spcPts val="3602"/>
              </a:lnSpc>
              <a:spcBef>
                <a:spcPts val="58"/>
              </a:spcBef>
            </a:pPr>
            <a:r>
              <a:rPr lang="pt-BR" sz="3002" b="1" kern="0" spc="-9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DE SOFTWARE</a:t>
            </a:r>
            <a:endParaRPr lang="pt-BR" sz="3002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7701" defTabSz="554492">
              <a:lnSpc>
                <a:spcPts val="3602"/>
              </a:lnSpc>
            </a:pPr>
            <a:r>
              <a:rPr lang="pt-BR" sz="3002" kern="0" spc="-15" dirty="0">
                <a:solidFill>
                  <a:srgbClr val="000000"/>
                </a:solidFill>
                <a:latin typeface="Montserrat"/>
                <a:cs typeface="Montserrat"/>
              </a:rPr>
              <a:t>REQUISITOS</a:t>
            </a:r>
            <a:endParaRPr lang="pt-BR" sz="3002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915527" y="1857937"/>
            <a:ext cx="9154340" cy="52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01" defTabSz="554492">
              <a:lnSpc>
                <a:spcPts val="3602"/>
              </a:lnSpc>
            </a:pPr>
            <a:r>
              <a:rPr lang="pt-BR" sz="2426" b="1" kern="0" spc="-15" dirty="0">
                <a:solidFill>
                  <a:srgbClr val="FF0000"/>
                </a:solidFill>
                <a:latin typeface="Montserrat"/>
                <a:cs typeface="Montserrat"/>
              </a:rPr>
              <a:t>2 – Gestão de Mudanças</a:t>
            </a:r>
            <a:endParaRPr lang="pt-BR" sz="2426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915526" y="2696602"/>
            <a:ext cx="10641182" cy="3744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060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183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Processos:</a:t>
            </a:r>
          </a:p>
          <a:p>
            <a:pPr marL="807801" lvl="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183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Controle de Versões: </a:t>
            </a:r>
            <a:r>
              <a:rPr lang="pt-BR" sz="2183" kern="0" spc="-15" dirty="0">
                <a:solidFill>
                  <a:srgbClr val="000000"/>
                </a:solidFill>
                <a:latin typeface="Montserrat"/>
                <a:cs typeface="Montserrat"/>
              </a:rPr>
              <a:t>Utilizar ferramentas como Git para rastrear as mudanças e permitir o acesso a versões anteriores do documento de requisitos.</a:t>
            </a:r>
          </a:p>
          <a:p>
            <a:pPr marL="1265001" lvl="2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183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Exemplo: </a:t>
            </a:r>
            <a:r>
              <a:rPr lang="pt-BR" sz="2183" kern="0" spc="-15" dirty="0">
                <a:solidFill>
                  <a:srgbClr val="000000"/>
                </a:solidFill>
                <a:latin typeface="Montserrat"/>
                <a:cs typeface="Montserrat"/>
              </a:rPr>
              <a:t>Imagine um sistema de gerenciamento de estoque de uma loja online. Inicialmente, o requisito era que o sistema permitisse apenas a visualização do estoque. Depois, a empresa decide implementar uma funcionalidade de compra online. O Git permite que a equipe acompanhe as alterações no documento de requisitos, revertendo para versões anteriores se necessário.</a:t>
            </a:r>
          </a:p>
        </p:txBody>
      </p:sp>
    </p:spTree>
    <p:extLst>
      <p:ext uri="{BB962C8B-B14F-4D97-AF65-F5344CB8AC3E}">
        <p14:creationId xmlns:p14="http://schemas.microsoft.com/office/powerpoint/2010/main" val="27478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" y="6762275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9317173" y="634955"/>
            <a:ext cx="2239574" cy="571821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915527" y="597032"/>
            <a:ext cx="7213612" cy="93071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7701" defTabSz="554492">
              <a:lnSpc>
                <a:spcPts val="3602"/>
              </a:lnSpc>
              <a:spcBef>
                <a:spcPts val="58"/>
              </a:spcBef>
            </a:pPr>
            <a:r>
              <a:rPr lang="pt-BR" sz="3002" b="1" kern="0" spc="-9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DE SOFTWARE</a:t>
            </a:r>
            <a:endParaRPr lang="pt-BR" sz="3002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7701" defTabSz="554492">
              <a:lnSpc>
                <a:spcPts val="3602"/>
              </a:lnSpc>
            </a:pPr>
            <a:r>
              <a:rPr lang="pt-BR" sz="3002" kern="0" spc="-15" dirty="0">
                <a:solidFill>
                  <a:srgbClr val="000000"/>
                </a:solidFill>
                <a:latin typeface="Montserrat"/>
                <a:cs typeface="Montserrat"/>
              </a:rPr>
              <a:t>REQUISITOS</a:t>
            </a:r>
            <a:endParaRPr lang="pt-BR" sz="3002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915527" y="1857937"/>
            <a:ext cx="9154340" cy="52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01" defTabSz="554492">
              <a:lnSpc>
                <a:spcPts val="3602"/>
              </a:lnSpc>
            </a:pPr>
            <a:r>
              <a:rPr lang="pt-BR" sz="2426" b="1" kern="0" spc="-15" dirty="0">
                <a:solidFill>
                  <a:srgbClr val="FF0000"/>
                </a:solidFill>
                <a:latin typeface="Montserrat"/>
                <a:cs typeface="Montserrat"/>
              </a:rPr>
              <a:t>2 – Gestão de Mudanças</a:t>
            </a:r>
            <a:endParaRPr lang="pt-BR" sz="2426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915526" y="2696602"/>
            <a:ext cx="10641182" cy="3282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060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183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Processos:</a:t>
            </a:r>
          </a:p>
          <a:p>
            <a:pPr marL="807801" lvl="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183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Comunicação: </a:t>
            </a:r>
            <a:r>
              <a:rPr lang="pt-BR" sz="2183" kern="0" spc="-15" dirty="0">
                <a:solidFill>
                  <a:srgbClr val="000000"/>
                </a:solidFill>
                <a:latin typeface="Montserrat"/>
                <a:cs typeface="Montserrat"/>
              </a:rPr>
              <a:t>Notificar os stakeholders sobre as alterações, explicando o motivo e o impacto das mudanças.</a:t>
            </a:r>
          </a:p>
          <a:p>
            <a:pPr marL="1265001" lvl="2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183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Exemplo: </a:t>
            </a:r>
            <a:r>
              <a:rPr lang="pt-BR" sz="2183" kern="0" spc="-15" dirty="0">
                <a:solidFill>
                  <a:srgbClr val="000000"/>
                </a:solidFill>
                <a:latin typeface="Montserrat"/>
                <a:cs typeface="Montserrat"/>
              </a:rPr>
              <a:t>Após a mudança de visualização para compra online, a equipe precisa comunicar ao gerente de estoque, ao gerente de marketing e ao gerente de tecnologia a mudança no sistema, explicando os novos recursos e como isso afeta o fluxo de trabalho.</a:t>
            </a:r>
          </a:p>
        </p:txBody>
      </p:sp>
    </p:spTree>
    <p:extLst>
      <p:ext uri="{BB962C8B-B14F-4D97-AF65-F5344CB8AC3E}">
        <p14:creationId xmlns:p14="http://schemas.microsoft.com/office/powerpoint/2010/main" val="147135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" y="6762275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9317173" y="634955"/>
            <a:ext cx="2239574" cy="571821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915527" y="597032"/>
            <a:ext cx="7213612" cy="93071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7701" defTabSz="554492">
              <a:lnSpc>
                <a:spcPts val="3602"/>
              </a:lnSpc>
              <a:spcBef>
                <a:spcPts val="58"/>
              </a:spcBef>
            </a:pPr>
            <a:r>
              <a:rPr lang="pt-BR" sz="3002" b="1" kern="0" spc="-9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DE SOFTWARE</a:t>
            </a:r>
            <a:endParaRPr lang="pt-BR" sz="3002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7701" defTabSz="554492">
              <a:lnSpc>
                <a:spcPts val="3602"/>
              </a:lnSpc>
            </a:pPr>
            <a:r>
              <a:rPr lang="pt-BR" sz="3002" kern="0" spc="-15" dirty="0">
                <a:solidFill>
                  <a:srgbClr val="000000"/>
                </a:solidFill>
                <a:latin typeface="Montserrat"/>
                <a:cs typeface="Montserrat"/>
              </a:rPr>
              <a:t>REQUISITOS</a:t>
            </a:r>
            <a:endParaRPr lang="pt-BR" sz="3002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915527" y="1857937"/>
            <a:ext cx="9154340" cy="52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01" defTabSz="554492">
              <a:lnSpc>
                <a:spcPts val="3602"/>
              </a:lnSpc>
            </a:pPr>
            <a:r>
              <a:rPr lang="pt-BR" sz="2426" b="1" kern="0" spc="-15" dirty="0">
                <a:solidFill>
                  <a:srgbClr val="FF0000"/>
                </a:solidFill>
                <a:latin typeface="Montserrat"/>
                <a:cs typeface="Montserrat"/>
              </a:rPr>
              <a:t>2 – Gestão de Mudanças</a:t>
            </a:r>
            <a:endParaRPr lang="pt-BR" sz="2426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915526" y="2696602"/>
            <a:ext cx="10641182" cy="3282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060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183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Processos:</a:t>
            </a:r>
          </a:p>
          <a:p>
            <a:pPr marL="807801" lvl="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183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Análise de Impacto: </a:t>
            </a:r>
            <a:r>
              <a:rPr lang="pt-BR" sz="2183" kern="0" spc="-15" dirty="0">
                <a:solidFill>
                  <a:srgbClr val="000000"/>
                </a:solidFill>
                <a:latin typeface="Montserrat"/>
                <a:cs typeface="Montserrat"/>
              </a:rPr>
              <a:t>Avaliar como as mudanças afetam os outros requisitos e componentes do sistema, para garantir que o sistema ainda funcione como esperado.</a:t>
            </a:r>
          </a:p>
          <a:p>
            <a:pPr marL="1265001" lvl="2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183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Exemplo: </a:t>
            </a:r>
            <a:r>
              <a:rPr lang="pt-BR" sz="2183" kern="0" spc="-15" dirty="0">
                <a:solidFill>
                  <a:srgbClr val="000000"/>
                </a:solidFill>
                <a:latin typeface="Montserrat"/>
                <a:cs typeface="Montserrat"/>
              </a:rPr>
              <a:t>A mudança para compra online pode impactar a interface do usuário, a integração com o sistema de pagamento, a logística de entrega, a atualização de estoque, etc. A análise de impacto garante que a equipe considere e resolva essas interdependências antes de implementar a mudança.</a:t>
            </a:r>
          </a:p>
        </p:txBody>
      </p:sp>
    </p:spTree>
    <p:extLst>
      <p:ext uri="{BB962C8B-B14F-4D97-AF65-F5344CB8AC3E}">
        <p14:creationId xmlns:p14="http://schemas.microsoft.com/office/powerpoint/2010/main" val="221679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3" y="634955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" y="6762275"/>
            <a:ext cx="12191144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89914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48652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0739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66131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24869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83608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42347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001086" y="5460617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89914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48652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20739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66131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24869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83608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42347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01086" y="5619356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889914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48652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0739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366131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24869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683608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842347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001086" y="5778094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889914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048652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20739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366131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524869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683608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842347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001086" y="593683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889914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048652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20739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366131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24869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683608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842347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001086" y="6095573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889914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048652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20739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366131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524869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683608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842347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2001086" y="6254311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889914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048652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20739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366131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524869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683608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842347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001086" y="6413050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889914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048652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20739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366131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524869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683608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842347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2001086" y="6571789"/>
            <a:ext cx="31960" cy="31960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0BCB4BF7-1C02-4670-98EB-A548B299ADD0}"/>
              </a:ext>
            </a:extLst>
          </p:cNvPr>
          <p:cNvGrpSpPr/>
          <p:nvPr/>
        </p:nvGrpSpPr>
        <p:grpSpPr>
          <a:xfrm>
            <a:off x="9317173" y="634955"/>
            <a:ext cx="2239574" cy="571821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3868AD09-AF0B-4F1D-A41F-9DCB2B2C40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B3F5ED2F-B76A-41C2-8455-631EDC27211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1A8410D5-09A9-4E9A-8324-AE05DD12526F}"/>
              </a:ext>
            </a:extLst>
          </p:cNvPr>
          <p:cNvSpPr txBox="1">
            <a:spLocks/>
          </p:cNvSpPr>
          <p:nvPr/>
        </p:nvSpPr>
        <p:spPr>
          <a:xfrm>
            <a:off x="915527" y="597032"/>
            <a:ext cx="7213612" cy="93071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marL="7701" defTabSz="554492">
              <a:lnSpc>
                <a:spcPts val="3602"/>
              </a:lnSpc>
              <a:spcBef>
                <a:spcPts val="58"/>
              </a:spcBef>
            </a:pPr>
            <a:r>
              <a:rPr lang="pt-BR" sz="3002" b="1" kern="0" spc="-9" dirty="0">
                <a:solidFill>
                  <a:srgbClr val="000000"/>
                </a:solidFill>
                <a:latin typeface="Montserrat ExtraBold"/>
                <a:cs typeface="Montserrat ExtraBold"/>
              </a:rPr>
              <a:t>REQUISITOS DE SOFTWARE</a:t>
            </a:r>
            <a:endParaRPr lang="pt-BR" sz="3002" kern="0" dirty="0">
              <a:solidFill>
                <a:srgbClr val="000000"/>
              </a:solidFill>
              <a:latin typeface="Montserrat ExtraBold"/>
              <a:cs typeface="Montserrat ExtraBold"/>
            </a:endParaRPr>
          </a:p>
          <a:p>
            <a:pPr marL="7701" defTabSz="554492">
              <a:lnSpc>
                <a:spcPts val="3602"/>
              </a:lnSpc>
            </a:pPr>
            <a:r>
              <a:rPr lang="pt-BR" sz="3002" kern="0" spc="-15" dirty="0">
                <a:solidFill>
                  <a:srgbClr val="000000"/>
                </a:solidFill>
                <a:latin typeface="Montserrat"/>
                <a:cs typeface="Montserrat"/>
              </a:rPr>
              <a:t>REQUISITOS</a:t>
            </a:r>
            <a:endParaRPr lang="pt-BR" sz="3002" kern="0" dirty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BD1D9C-64FB-41EF-B1C4-040E56C8629D}"/>
              </a:ext>
            </a:extLst>
          </p:cNvPr>
          <p:cNvSpPr/>
          <p:nvPr/>
        </p:nvSpPr>
        <p:spPr>
          <a:xfrm>
            <a:off x="915527" y="1857937"/>
            <a:ext cx="9154340" cy="52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01" defTabSz="554492">
              <a:lnSpc>
                <a:spcPts val="3602"/>
              </a:lnSpc>
            </a:pPr>
            <a:r>
              <a:rPr lang="pt-BR" sz="2426" b="1" kern="0" spc="-15" dirty="0">
                <a:solidFill>
                  <a:srgbClr val="FF0000"/>
                </a:solidFill>
                <a:latin typeface="Montserrat"/>
                <a:cs typeface="Montserrat"/>
              </a:rPr>
              <a:t>3 – Rastreabilidade de Requisitos</a:t>
            </a:r>
            <a:endParaRPr lang="pt-BR" sz="2426" b="1" kern="0" dirty="0">
              <a:solidFill>
                <a:srgbClr val="FF0000"/>
              </a:solidFill>
              <a:latin typeface="Montserrat"/>
              <a:cs typeface="Montserrat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6AABC68-74EA-4F81-8248-313E2D2EDD89}"/>
              </a:ext>
            </a:extLst>
          </p:cNvPr>
          <p:cNvSpPr/>
          <p:nvPr/>
        </p:nvSpPr>
        <p:spPr>
          <a:xfrm>
            <a:off x="915526" y="2696602"/>
            <a:ext cx="10641182" cy="1435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0601" indent="-342900" defTabSz="554492">
              <a:lnSpc>
                <a:spcPts val="3602"/>
              </a:lnSpc>
              <a:buFont typeface="Arial" panose="020B0604020202020204" pitchFamily="34" charset="0"/>
              <a:buChar char="•"/>
            </a:pPr>
            <a:r>
              <a:rPr lang="pt-BR" sz="2400" b="1" kern="0" spc="-15" dirty="0">
                <a:solidFill>
                  <a:srgbClr val="000000"/>
                </a:solidFill>
                <a:latin typeface="Montserrat"/>
                <a:cs typeface="Montserrat"/>
              </a:rPr>
              <a:t>Rastreabilidade de Requisitos: </a:t>
            </a:r>
            <a:r>
              <a:rPr lang="pt-BR" sz="2400" kern="0" spc="-15" dirty="0">
                <a:solidFill>
                  <a:srgbClr val="000000"/>
                </a:solidFill>
                <a:latin typeface="Montserrat"/>
                <a:cs typeface="Montserrat"/>
              </a:rPr>
              <a:t>Tem como objetivo criar um vínculo entre os requisitos, os componentes do sistema e os testes realizados, facilitando a manutenção, o controle e o entendimento do sistema.</a:t>
            </a:r>
          </a:p>
        </p:txBody>
      </p:sp>
    </p:spTree>
    <p:extLst>
      <p:ext uri="{BB962C8B-B14F-4D97-AF65-F5344CB8AC3E}">
        <p14:creationId xmlns:p14="http://schemas.microsoft.com/office/powerpoint/2010/main" val="1600555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1092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Montserrat</vt:lpstr>
      <vt:lpstr>Montserrat ExtraBold</vt:lpstr>
      <vt:lpstr>Montserrat Light</vt:lpstr>
      <vt:lpstr>Tema do Office</vt:lpstr>
      <vt:lpstr>Office Theme</vt:lpstr>
      <vt:lpstr>Apresentação do PowerPoint</vt:lpstr>
      <vt:lpstr>REQUISITOS E MODELAGEM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DEPARTAMENTO REGIONAL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Augusto Roque</dc:creator>
  <cp:lastModifiedBy>Carlos Augusto Roque</cp:lastModifiedBy>
  <cp:revision>12</cp:revision>
  <dcterms:created xsi:type="dcterms:W3CDTF">2024-07-18T17:24:58Z</dcterms:created>
  <dcterms:modified xsi:type="dcterms:W3CDTF">2024-07-19T18:33:29Z</dcterms:modified>
</cp:coreProperties>
</file>