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76" r:id="rId6"/>
    <p:sldId id="278" r:id="rId7"/>
    <p:sldId id="288" r:id="rId8"/>
    <p:sldId id="289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277" r:id="rId17"/>
  </p:sldIdLst>
  <p:sldSz cx="20104100" cy="11309350"/>
  <p:notesSz cx="20104100" cy="1130935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Montserrat ExtraBold" panose="020B0604020202020204" charset="0"/>
      <p:bold r:id="rId26"/>
      <p:boldItalic r:id="rId27"/>
    </p:embeddedFont>
    <p:embeddedFont>
      <p:font typeface="Montserrat Light" panose="020B0604020202020204" charset="0"/>
      <p:regular r:id="rId28"/>
      <p:italic r:id="rId2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531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Técnicas de Levantamento de requisitos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Workshops: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Você organiza um workshop com stakeholders (usuários, designers, desenvolvedores) para discutir as necessidades de um sistema de gestão de projetos. O objetivo é: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Definir as funcionalidades principais do sistema.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Estabelecer as etapas do fluxo de trabalho para cada projeto.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Identificar os papéis e responsabilidades de cada usuário no sistema.</a:t>
            </a:r>
          </a:p>
        </p:txBody>
      </p:sp>
    </p:spTree>
    <p:extLst>
      <p:ext uri="{BB962C8B-B14F-4D97-AF65-F5344CB8AC3E}">
        <p14:creationId xmlns:p14="http://schemas.microsoft.com/office/powerpoint/2010/main" val="264339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4" y="4446896"/>
            <a:ext cx="18071841" cy="6070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Técnicas de Levantamento de requisitos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Prototipagem: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Você cria um protótipo de um site de e-commerce para testar a usabilidade com usuários. O objetivo é: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Validar o design do site e garantir que seja intuitivo e fácil de usar.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Identificar possíveis problemas de navegação e realizar ajustes no design.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Coletar feedback sobre a experiência do usuário e ajustar 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24239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4" y="4446896"/>
            <a:ext cx="18071841" cy="682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Fases do Levantamento de requisitos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Coleta: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Você coletou informações de entrevistas, questionários e observações sobre o sistema de gestão de estoque de uma loja.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Análise: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Você analisa os dados coletados, identifica padrões e necessidades, e classifica os requisitos em funcionais e não funcionais.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Registro: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Você documenta os requisitos em um documento formal, utilizando uma linguagem clara e precisa, com descrição detalhada de cada funcionalidade e restrição.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endParaRPr lang="pt-BR" sz="3600" kern="0" spc="-25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5860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5576" y="4635933"/>
            <a:ext cx="5114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</a:rPr>
              <a:t>DEPARTAMENTO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REGIONAL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10231201" y="5107290"/>
            <a:ext cx="697420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ts val="327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Montserrat ExtraBold"/>
                <a:cs typeface="Montserrat ExtraBold"/>
              </a:rPr>
              <a:t>DE</a:t>
            </a:r>
            <a:r>
              <a:rPr sz="2800" b="1" spc="-30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Montserrat ExtraBold"/>
                <a:cs typeface="Montserrat ExtraBold"/>
              </a:rPr>
              <a:t>SÃO</a:t>
            </a:r>
            <a:r>
              <a:rPr sz="2800" b="1" spc="-25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Montserrat ExtraBold"/>
                <a:cs typeface="Montserrat ExtraBold"/>
              </a:rPr>
              <a:t>PAULO</a:t>
            </a:r>
            <a:endParaRPr sz="2800" dirty="0">
              <a:latin typeface="Montserrat ExtraBold"/>
              <a:cs typeface="Montserrat ExtraBold"/>
            </a:endParaRPr>
          </a:p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385" y="-217492"/>
            <a:ext cx="20104100" cy="11526841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543273" y="2604892"/>
            <a:ext cx="9476151" cy="8230115"/>
            <a:chOff x="10366176" y="2816668"/>
            <a:chExt cx="9476151" cy="8230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6176" y="2816668"/>
              <a:ext cx="9476151" cy="3444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6176" y="5204030"/>
              <a:ext cx="9476151" cy="34553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6176" y="7601862"/>
              <a:ext cx="9476151" cy="344492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8481112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42885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04657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66428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28201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9973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81112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42885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04657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66428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28201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89973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81112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742885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04657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66428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528201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789973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481112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42885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04657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66428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28201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89973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481112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742885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04657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266428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528201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89973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81112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742885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04657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266428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528201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789973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304251" y="797973"/>
            <a:ext cx="6871970" cy="2894382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pt-BR" b="1" spc="-15" dirty="0">
                <a:latin typeface="Montserrat ExtraBold"/>
                <a:cs typeface="Montserrat ExtraBold"/>
              </a:rPr>
              <a:t>REQUISITOS E MODELAGEM DE SOFTWARE</a:t>
            </a:r>
            <a:endParaRPr spc="-40" dirty="0"/>
          </a:p>
        </p:txBody>
      </p:sp>
      <p:sp>
        <p:nvSpPr>
          <p:cNvPr id="58" name="object 5">
            <a:extLst>
              <a:ext uri="{FF2B5EF4-FFF2-40B4-BE49-F238E27FC236}">
                <a16:creationId xmlns:a16="http://schemas.microsoft.com/office/drawing/2014/main" id="{7BC353A8-445B-4AE9-8CDA-925199528E11}"/>
              </a:ext>
            </a:extLst>
          </p:cNvPr>
          <p:cNvSpPr/>
          <p:nvPr/>
        </p:nvSpPr>
        <p:spPr>
          <a:xfrm>
            <a:off x="1334006" y="5757920"/>
            <a:ext cx="7903845" cy="965158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6240F320-D3C0-4431-85C5-207D196FF7AC}"/>
              </a:ext>
            </a:extLst>
          </p:cNvPr>
          <p:cNvSpPr txBox="1"/>
          <p:nvPr/>
        </p:nvSpPr>
        <p:spPr>
          <a:xfrm>
            <a:off x="1831275" y="5768407"/>
            <a:ext cx="102938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z="6100" b="0" spc="-10" dirty="0">
                <a:solidFill>
                  <a:srgbClr val="C1272C"/>
                </a:solidFill>
                <a:latin typeface="Montserrat Light"/>
                <a:cs typeface="Montserrat Light"/>
              </a:rPr>
              <a:t>02</a:t>
            </a:r>
            <a:endParaRPr sz="6100" dirty="0">
              <a:latin typeface="Montserrat Light"/>
              <a:cs typeface="Montserrat Light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57E30EAB-4B79-4DE7-B754-4852EBE48312}"/>
              </a:ext>
            </a:extLst>
          </p:cNvPr>
          <p:cNvSpPr txBox="1"/>
          <p:nvPr/>
        </p:nvSpPr>
        <p:spPr>
          <a:xfrm>
            <a:off x="3039534" y="5864563"/>
            <a:ext cx="6018578" cy="751872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2870"/>
              </a:lnSpc>
              <a:spcBef>
                <a:spcPts val="195"/>
              </a:spcBef>
            </a:pPr>
            <a:r>
              <a:rPr lang="pt-BR" sz="2400" spc="-20" dirty="0">
                <a:solidFill>
                  <a:srgbClr val="4D4D4D"/>
                </a:solidFill>
                <a:latin typeface="Montserrat"/>
                <a:cs typeface="Montserrat"/>
              </a:rPr>
              <a:t>TÉCNICAS DE LEVANTAMENTAMENTO DE REQUISITOS</a:t>
            </a:r>
            <a:endParaRPr sz="2400" dirty="0">
              <a:latin typeface="Montserrat"/>
              <a:cs typeface="Montserrat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DB7B8390-6B2C-4D95-B486-8978BD5B0F28}"/>
              </a:ext>
            </a:extLst>
          </p:cNvPr>
          <p:cNvSpPr/>
          <p:nvPr/>
        </p:nvSpPr>
        <p:spPr>
          <a:xfrm>
            <a:off x="1330668" y="7031785"/>
            <a:ext cx="7903845" cy="965158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50">
            <a:extLst>
              <a:ext uri="{FF2B5EF4-FFF2-40B4-BE49-F238E27FC236}">
                <a16:creationId xmlns:a16="http://schemas.microsoft.com/office/drawing/2014/main" id="{9E254512-5F13-4FB9-B26C-69B43C93BBAD}"/>
              </a:ext>
            </a:extLst>
          </p:cNvPr>
          <p:cNvSpPr txBox="1"/>
          <p:nvPr/>
        </p:nvSpPr>
        <p:spPr>
          <a:xfrm>
            <a:off x="1827937" y="7042272"/>
            <a:ext cx="102938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z="6100" b="0" spc="-10" dirty="0">
                <a:solidFill>
                  <a:srgbClr val="C1272C"/>
                </a:solidFill>
                <a:latin typeface="Montserrat Light"/>
                <a:cs typeface="Montserrat Light"/>
              </a:rPr>
              <a:t>03</a:t>
            </a:r>
            <a:endParaRPr sz="6100" dirty="0">
              <a:latin typeface="Montserrat Light"/>
              <a:cs typeface="Montserrat Light"/>
            </a:endParaRPr>
          </a:p>
        </p:txBody>
      </p:sp>
      <p:sp>
        <p:nvSpPr>
          <p:cNvPr id="63" name="object 51">
            <a:extLst>
              <a:ext uri="{FF2B5EF4-FFF2-40B4-BE49-F238E27FC236}">
                <a16:creationId xmlns:a16="http://schemas.microsoft.com/office/drawing/2014/main" id="{2432D1CD-4229-4A55-AB15-FD8DAB0F2C06}"/>
              </a:ext>
            </a:extLst>
          </p:cNvPr>
          <p:cNvSpPr txBox="1"/>
          <p:nvPr/>
        </p:nvSpPr>
        <p:spPr>
          <a:xfrm>
            <a:off x="3039534" y="7138428"/>
            <a:ext cx="5401310" cy="751872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2870"/>
              </a:lnSpc>
              <a:spcBef>
                <a:spcPts val="195"/>
              </a:spcBef>
            </a:pPr>
            <a:r>
              <a:rPr lang="pt-BR" sz="2400" spc="-20" dirty="0">
                <a:solidFill>
                  <a:srgbClr val="4D4D4D"/>
                </a:solidFill>
                <a:latin typeface="Montserrat"/>
                <a:cs typeface="Montserrat"/>
              </a:rPr>
              <a:t>FASES DO LEVANTAMENTAMENTO DE REQUISITOS </a:t>
            </a:r>
            <a:endParaRPr sz="2400" dirty="0">
              <a:latin typeface="Montserrat"/>
              <a:cs typeface="Montserrat"/>
            </a:endParaRPr>
          </a:p>
        </p:txBody>
      </p:sp>
      <p:sp>
        <p:nvSpPr>
          <p:cNvPr id="69" name="object 5">
            <a:extLst>
              <a:ext uri="{FF2B5EF4-FFF2-40B4-BE49-F238E27FC236}">
                <a16:creationId xmlns:a16="http://schemas.microsoft.com/office/drawing/2014/main" id="{BA830A6A-2434-4A65-8CA9-5EBABDB6AE45}"/>
              </a:ext>
            </a:extLst>
          </p:cNvPr>
          <p:cNvSpPr/>
          <p:nvPr/>
        </p:nvSpPr>
        <p:spPr>
          <a:xfrm>
            <a:off x="1304251" y="4522198"/>
            <a:ext cx="7903845" cy="965158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50">
            <a:extLst>
              <a:ext uri="{FF2B5EF4-FFF2-40B4-BE49-F238E27FC236}">
                <a16:creationId xmlns:a16="http://schemas.microsoft.com/office/drawing/2014/main" id="{54C1E654-F5C9-4377-9384-386CD972A821}"/>
              </a:ext>
            </a:extLst>
          </p:cNvPr>
          <p:cNvSpPr txBox="1"/>
          <p:nvPr/>
        </p:nvSpPr>
        <p:spPr>
          <a:xfrm>
            <a:off x="1801520" y="4532685"/>
            <a:ext cx="102938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z="6100" b="0" spc="-10" dirty="0">
                <a:solidFill>
                  <a:srgbClr val="C1272C"/>
                </a:solidFill>
                <a:latin typeface="Montserrat Light"/>
                <a:cs typeface="Montserrat Light"/>
              </a:rPr>
              <a:t>01</a:t>
            </a:r>
            <a:endParaRPr sz="6100" dirty="0">
              <a:latin typeface="Montserrat Light"/>
              <a:cs typeface="Montserrat Light"/>
            </a:endParaRPr>
          </a:p>
        </p:txBody>
      </p:sp>
      <p:sp>
        <p:nvSpPr>
          <p:cNvPr id="71" name="object 51">
            <a:extLst>
              <a:ext uri="{FF2B5EF4-FFF2-40B4-BE49-F238E27FC236}">
                <a16:creationId xmlns:a16="http://schemas.microsoft.com/office/drawing/2014/main" id="{91309C32-3A3E-4D50-9AAD-BFB7597F29B8}"/>
              </a:ext>
            </a:extLst>
          </p:cNvPr>
          <p:cNvSpPr txBox="1"/>
          <p:nvPr/>
        </p:nvSpPr>
        <p:spPr>
          <a:xfrm>
            <a:off x="3013117" y="4817368"/>
            <a:ext cx="5401310" cy="37997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2870"/>
              </a:lnSpc>
              <a:spcBef>
                <a:spcPts val="195"/>
              </a:spcBef>
            </a:pPr>
            <a:r>
              <a:rPr lang="pt-BR" sz="2400" spc="-20" dirty="0">
                <a:solidFill>
                  <a:srgbClr val="4D4D4D"/>
                </a:solidFill>
                <a:latin typeface="Montserrat"/>
                <a:cs typeface="Montserrat"/>
              </a:rPr>
              <a:t>LEVANTAMENTO DE REQUISITOS</a:t>
            </a:r>
            <a:endParaRPr sz="2400" dirty="0">
              <a:latin typeface="Montserrat"/>
              <a:cs typeface="Montserrat"/>
            </a:endParaRPr>
          </a:p>
        </p:txBody>
      </p:sp>
      <p:grpSp>
        <p:nvGrpSpPr>
          <p:cNvPr id="73" name="object 3">
            <a:extLst>
              <a:ext uri="{FF2B5EF4-FFF2-40B4-BE49-F238E27FC236}">
                <a16:creationId xmlns:a16="http://schemas.microsoft.com/office/drawing/2014/main" id="{E8F48140-5C86-4ADA-B78F-5BB3ADF0F1DB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4" name="object 4">
              <a:extLst>
                <a:ext uri="{FF2B5EF4-FFF2-40B4-BE49-F238E27FC236}">
                  <a16:creationId xmlns:a16="http://schemas.microsoft.com/office/drawing/2014/main" id="{85E17D90-1FDD-467D-A2C4-17E06D228F86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5" name="object 5">
              <a:extLst>
                <a:ext uri="{FF2B5EF4-FFF2-40B4-BE49-F238E27FC236}">
                  <a16:creationId xmlns:a16="http://schemas.microsoft.com/office/drawing/2014/main" id="{B16A2893-202C-4722-8657-EDC559B6E81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531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Definição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Processo fundamental no desenvolvimento de software. É a fase em que se coleta, analisa e documenta as necessidades e expectativas dos usuários e stakeholders para um determinado sistema. Em outras palavras, é o processo de descobrir o que o sistema deve fazer e como deve se comportar para atender às necessidades dos usuários e do negócio.</a:t>
            </a: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	</a:t>
            </a:r>
            <a:endParaRPr lang="pt-BR" sz="3600" kern="0" spc="-25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1225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3043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Definição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O objetivo principal do Levantamento de Requisitos é garantir que o sistema desenvolvido atenda às expectativas dos stakeholders e seja útil para o propósito para o qual foi criado.</a:t>
            </a: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	</a:t>
            </a:r>
            <a:endParaRPr lang="pt-BR" sz="3600" kern="0" spc="-25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6979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4556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Técnicas de Levantamento de requisitos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Entrevistas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Observação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Questionários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Workshops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Prototipagem</a:t>
            </a:r>
          </a:p>
        </p:txBody>
      </p:sp>
    </p:spTree>
    <p:extLst>
      <p:ext uri="{BB962C8B-B14F-4D97-AF65-F5344CB8AC3E}">
        <p14:creationId xmlns:p14="http://schemas.microsoft.com/office/powerpoint/2010/main" val="389314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6070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Técnicas de Levantamento de requisitos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Entrevistas: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Imagine que você está desenvolvendo um sistema de agendamento de consultas médicas. Para coletar informações relevantes, você realiza entrevistas com: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Médicos: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Para entender suas necessidades em relação ao sistema, como agendamento de consultas, controle de pacientes, acesso a prontuários, etc.</a:t>
            </a:r>
          </a:p>
          <a:p>
            <a:pPr marL="469900" lvl="1">
              <a:lnSpc>
                <a:spcPts val="5940"/>
              </a:lnSpc>
            </a:pPr>
            <a:endParaRPr lang="pt-BR" sz="3600" kern="0" spc="-25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3270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531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Técnicas de Levantamento de requisitos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Pacientes: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Para compreender suas expectativas em relação ao sistema, como facilidade de agendamento, acesso a informações sobre médicos e serviços, etc.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Secretários: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Para saber como o sistema deve auxiliar na organização e gestão das consultas, como gerenciamento de agendas, emissão de recibos, etc.</a:t>
            </a:r>
          </a:p>
        </p:txBody>
      </p:sp>
    </p:spTree>
    <p:extLst>
      <p:ext uri="{BB962C8B-B14F-4D97-AF65-F5344CB8AC3E}">
        <p14:creationId xmlns:p14="http://schemas.microsoft.com/office/powerpoint/2010/main" val="44518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531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Técnicas de Levantamento de requisitos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Observação: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Você observa um grupo de alunos em uma biblioteca usando um sistema de pesquisa de livros. Você identifica que: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O sistema é lento para encontrar livros específicos.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A interface do sistema é confusa para alguns alunos.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A maioria dos alunos prefere buscar livros por autor e título, e não por assunto.</a:t>
            </a:r>
          </a:p>
        </p:txBody>
      </p:sp>
    </p:spTree>
    <p:extLst>
      <p:ext uri="{BB962C8B-B14F-4D97-AF65-F5344CB8AC3E}">
        <p14:creationId xmlns:p14="http://schemas.microsoft.com/office/powerpoint/2010/main" val="148395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Levantamento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531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Técnicas de Levantamento de requisitos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Questionários: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Você cria um questionário online para usuários de um aplicativo de delivery, com perguntas como: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Quais os tipos de restaurantes que você busca no aplicativo?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Com que frequência você utiliza o aplicativo?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Quais as funcionalidades que você considera importantes no aplicativo?</a:t>
            </a:r>
          </a:p>
        </p:txBody>
      </p:sp>
    </p:spTree>
    <p:extLst>
      <p:ext uri="{BB962C8B-B14F-4D97-AF65-F5344CB8AC3E}">
        <p14:creationId xmlns:p14="http://schemas.microsoft.com/office/powerpoint/2010/main" val="33482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1627ea-33f3-4494-b25a-8cd6aa0e35a2">
      <Terms xmlns="http://schemas.microsoft.com/office/infopath/2007/PartnerControls"/>
    </lcf76f155ced4ddcb4097134ff3c332f>
    <TaxCatchAll xmlns="ade1c57e-919b-452d-af71-40dd36d53e1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2C90BF6F131D448E527484C8CE1227" ma:contentTypeVersion="12" ma:contentTypeDescription="Criar um novo documento." ma:contentTypeScope="" ma:versionID="79e1083f8f7df6b098d9839833763852">
  <xsd:schema xmlns:xsd="http://www.w3.org/2001/XMLSchema" xmlns:xs="http://www.w3.org/2001/XMLSchema" xmlns:p="http://schemas.microsoft.com/office/2006/metadata/properties" xmlns:ns2="761627ea-33f3-4494-b25a-8cd6aa0e35a2" xmlns:ns3="ade1c57e-919b-452d-af71-40dd36d53e1d" targetNamespace="http://schemas.microsoft.com/office/2006/metadata/properties" ma:root="true" ma:fieldsID="83c64cabf66ecfd1fc12c79f45af82ee" ns2:_="" ns3:_="">
    <xsd:import namespace="761627ea-33f3-4494-b25a-8cd6aa0e35a2"/>
    <xsd:import namespace="ade1c57e-919b-452d-af71-40dd36d53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627ea-33f3-4494-b25a-8cd6aa0e3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3bb9e50e-ce22-4fee-9d7c-9dfda410bf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1c57e-919b-452d-af71-40dd36d53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c9146ae-5e5a-4b7a-b2bc-77258f2dac17}" ma:internalName="TaxCatchAll" ma:showField="CatchAllData" ma:web="ade1c57e-919b-452d-af71-40dd36d53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purl.org/dc/terms/"/>
    <ds:schemaRef ds:uri="http://schemas.microsoft.com/office/2006/documentManagement/types"/>
    <ds:schemaRef ds:uri="761627ea-33f3-4494-b25a-8cd6aa0e35a2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ade1c57e-919b-452d-af71-40dd36d53e1d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2B9129-1586-4AEC-9C2F-99214B8240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1627ea-33f3-4494-b25a-8cd6aa0e35a2"/>
    <ds:schemaRef ds:uri="ade1c57e-919b-452d-af71-40dd36d53e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656</Words>
  <Application>Microsoft Office PowerPoint</Application>
  <PresentationFormat>Personalizar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</vt:lpstr>
      <vt:lpstr>Arial</vt:lpstr>
      <vt:lpstr>Montserrat ExtraBold</vt:lpstr>
      <vt:lpstr>Montserrat Light</vt:lpstr>
      <vt:lpstr>Montserrat</vt:lpstr>
      <vt:lpstr>Office Theme</vt:lpstr>
      <vt:lpstr>Apresentação do PowerPoint</vt:lpstr>
      <vt:lpstr>REQUISITOS E MODELAGEM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DEPARTAMENTO REGIONAL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Carlos Augusto Roque</cp:lastModifiedBy>
  <cp:revision>112</cp:revision>
  <dcterms:created xsi:type="dcterms:W3CDTF">2021-08-24T16:20:14Z</dcterms:created>
  <dcterms:modified xsi:type="dcterms:W3CDTF">2024-08-02T11:51:12Z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0x010100682C90BF6F131D448E527484C8CE1227</vt:lpwstr>
  </property>
</Properties>
</file>