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76" r:id="rId6"/>
    <p:sldId id="278" r:id="rId7"/>
    <p:sldId id="279" r:id="rId8"/>
    <p:sldId id="280" r:id="rId9"/>
    <p:sldId id="281" r:id="rId10"/>
    <p:sldId id="285" r:id="rId11"/>
    <p:sldId id="287" r:id="rId12"/>
    <p:sldId id="277" r:id="rId13"/>
  </p:sldIdLst>
  <p:sldSz cx="20104100" cy="11309350"/>
  <p:notesSz cx="20104100" cy="1130935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Light" panose="020B0604020202020204" charset="0"/>
      <p:regular r:id="rId24"/>
      <p:italic r:id="rId2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385" y="-217492"/>
            <a:ext cx="20104100" cy="11526841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544514" y="2682875"/>
            <a:ext cx="9476151" cy="8230115"/>
            <a:chOff x="10366176" y="2816668"/>
            <a:chExt cx="9476151" cy="8230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6176" y="2816668"/>
              <a:ext cx="9476151" cy="3444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6176" y="5204030"/>
              <a:ext cx="9476151" cy="34553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6176" y="7601862"/>
              <a:ext cx="9476151" cy="344492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8481112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42885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04657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66428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28201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9973" y="2617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81112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42885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04657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66428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28201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89973" y="5235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81112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742885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04657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66428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528201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789973" y="78531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481112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42885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04657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66428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28201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89973" y="10470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481112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742885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04657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266428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528201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89973" y="130886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81112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742885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04657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266428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528201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789973" y="15706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304251" y="797973"/>
            <a:ext cx="6871970" cy="2894382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pt-BR" b="1" spc="-15" dirty="0">
                <a:latin typeface="Montserrat ExtraBold"/>
                <a:cs typeface="Montserrat ExtraBold"/>
              </a:rPr>
              <a:t>REQUISITOS E MODELAGEM DE SOFTWARE</a:t>
            </a:r>
            <a:endParaRPr spc="-40" dirty="0"/>
          </a:p>
        </p:txBody>
      </p:sp>
      <p:sp>
        <p:nvSpPr>
          <p:cNvPr id="58" name="object 5">
            <a:extLst>
              <a:ext uri="{FF2B5EF4-FFF2-40B4-BE49-F238E27FC236}">
                <a16:creationId xmlns:a16="http://schemas.microsoft.com/office/drawing/2014/main" id="{7BC353A8-445B-4AE9-8CDA-925199528E11}"/>
              </a:ext>
            </a:extLst>
          </p:cNvPr>
          <p:cNvSpPr/>
          <p:nvPr/>
        </p:nvSpPr>
        <p:spPr>
          <a:xfrm>
            <a:off x="1334006" y="5757920"/>
            <a:ext cx="7903845" cy="965158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6240F320-D3C0-4431-85C5-207D196FF7AC}"/>
              </a:ext>
            </a:extLst>
          </p:cNvPr>
          <p:cNvSpPr txBox="1"/>
          <p:nvPr/>
        </p:nvSpPr>
        <p:spPr>
          <a:xfrm>
            <a:off x="1831275" y="5768407"/>
            <a:ext cx="102938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z="6100" b="0" spc="-10" dirty="0">
                <a:solidFill>
                  <a:srgbClr val="C1272C"/>
                </a:solidFill>
                <a:latin typeface="Montserrat Light"/>
                <a:cs typeface="Montserrat Light"/>
              </a:rPr>
              <a:t>02</a:t>
            </a:r>
            <a:endParaRPr sz="6100" dirty="0">
              <a:latin typeface="Montserrat Light"/>
              <a:cs typeface="Montserrat Light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57E30EAB-4B79-4DE7-B754-4852EBE48312}"/>
              </a:ext>
            </a:extLst>
          </p:cNvPr>
          <p:cNvSpPr txBox="1"/>
          <p:nvPr/>
        </p:nvSpPr>
        <p:spPr>
          <a:xfrm>
            <a:off x="3042872" y="6053090"/>
            <a:ext cx="5401310" cy="37997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2870"/>
              </a:lnSpc>
              <a:spcBef>
                <a:spcPts val="195"/>
              </a:spcBef>
            </a:pPr>
            <a:r>
              <a:rPr lang="pt-BR" sz="2400" spc="-20" dirty="0">
                <a:solidFill>
                  <a:srgbClr val="4D4D4D"/>
                </a:solidFill>
                <a:latin typeface="Montserrat"/>
                <a:cs typeface="Montserrat"/>
              </a:rPr>
              <a:t>TIPOS DE REQUISITOS</a:t>
            </a:r>
            <a:endParaRPr sz="2400" dirty="0">
              <a:latin typeface="Montserrat"/>
              <a:cs typeface="Montserrat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DB7B8390-6B2C-4D95-B486-8978BD5B0F28}"/>
              </a:ext>
            </a:extLst>
          </p:cNvPr>
          <p:cNvSpPr/>
          <p:nvPr/>
        </p:nvSpPr>
        <p:spPr>
          <a:xfrm>
            <a:off x="1330668" y="7031785"/>
            <a:ext cx="7903845" cy="965158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50">
            <a:extLst>
              <a:ext uri="{FF2B5EF4-FFF2-40B4-BE49-F238E27FC236}">
                <a16:creationId xmlns:a16="http://schemas.microsoft.com/office/drawing/2014/main" id="{9E254512-5F13-4FB9-B26C-69B43C93BBAD}"/>
              </a:ext>
            </a:extLst>
          </p:cNvPr>
          <p:cNvSpPr txBox="1"/>
          <p:nvPr/>
        </p:nvSpPr>
        <p:spPr>
          <a:xfrm>
            <a:off x="1827937" y="7042272"/>
            <a:ext cx="102938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z="6100" b="0" spc="-10" dirty="0">
                <a:solidFill>
                  <a:srgbClr val="C1272C"/>
                </a:solidFill>
                <a:latin typeface="Montserrat Light"/>
                <a:cs typeface="Montserrat Light"/>
              </a:rPr>
              <a:t>03</a:t>
            </a:r>
            <a:endParaRPr sz="6100" dirty="0">
              <a:latin typeface="Montserrat Light"/>
              <a:cs typeface="Montserrat Light"/>
            </a:endParaRPr>
          </a:p>
        </p:txBody>
      </p:sp>
      <p:sp>
        <p:nvSpPr>
          <p:cNvPr id="63" name="object 51">
            <a:extLst>
              <a:ext uri="{FF2B5EF4-FFF2-40B4-BE49-F238E27FC236}">
                <a16:creationId xmlns:a16="http://schemas.microsoft.com/office/drawing/2014/main" id="{2432D1CD-4229-4A55-AB15-FD8DAB0F2C06}"/>
              </a:ext>
            </a:extLst>
          </p:cNvPr>
          <p:cNvSpPr txBox="1"/>
          <p:nvPr/>
        </p:nvSpPr>
        <p:spPr>
          <a:xfrm>
            <a:off x="3039534" y="7326955"/>
            <a:ext cx="5401310" cy="37997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2870"/>
              </a:lnSpc>
              <a:spcBef>
                <a:spcPts val="195"/>
              </a:spcBef>
            </a:pPr>
            <a:r>
              <a:rPr lang="pt-BR" sz="2400" spc="-20" dirty="0">
                <a:solidFill>
                  <a:srgbClr val="4D4D4D"/>
                </a:solidFill>
                <a:latin typeface="Montserrat"/>
                <a:cs typeface="Montserrat"/>
              </a:rPr>
              <a:t>REGRAS DE NEGÓCIO</a:t>
            </a:r>
            <a:endParaRPr sz="2400" dirty="0">
              <a:latin typeface="Montserrat"/>
              <a:cs typeface="Montserrat"/>
            </a:endParaRPr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12B27A80-C2AB-4BA4-8C53-1E99F1CE5079}"/>
              </a:ext>
            </a:extLst>
          </p:cNvPr>
          <p:cNvSpPr/>
          <p:nvPr/>
        </p:nvSpPr>
        <p:spPr>
          <a:xfrm>
            <a:off x="1309647" y="8270917"/>
            <a:ext cx="7903845" cy="965158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50">
            <a:extLst>
              <a:ext uri="{FF2B5EF4-FFF2-40B4-BE49-F238E27FC236}">
                <a16:creationId xmlns:a16="http://schemas.microsoft.com/office/drawing/2014/main" id="{464A4EF0-0BB9-4030-89AD-9869388177B3}"/>
              </a:ext>
            </a:extLst>
          </p:cNvPr>
          <p:cNvSpPr txBox="1"/>
          <p:nvPr/>
        </p:nvSpPr>
        <p:spPr>
          <a:xfrm>
            <a:off x="1806916" y="8281404"/>
            <a:ext cx="102938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z="6100" b="0" spc="-10" dirty="0">
                <a:solidFill>
                  <a:srgbClr val="C1272C"/>
                </a:solidFill>
                <a:latin typeface="Montserrat Light"/>
                <a:cs typeface="Montserrat Light"/>
              </a:rPr>
              <a:t>04</a:t>
            </a:r>
            <a:endParaRPr sz="6100" dirty="0">
              <a:latin typeface="Montserrat Light"/>
              <a:cs typeface="Montserrat Light"/>
            </a:endParaRPr>
          </a:p>
        </p:txBody>
      </p:sp>
      <p:sp>
        <p:nvSpPr>
          <p:cNvPr id="66" name="object 51">
            <a:extLst>
              <a:ext uri="{FF2B5EF4-FFF2-40B4-BE49-F238E27FC236}">
                <a16:creationId xmlns:a16="http://schemas.microsoft.com/office/drawing/2014/main" id="{81FC3050-18C5-4B51-A08C-845EBD0F540C}"/>
              </a:ext>
            </a:extLst>
          </p:cNvPr>
          <p:cNvSpPr txBox="1"/>
          <p:nvPr/>
        </p:nvSpPr>
        <p:spPr>
          <a:xfrm>
            <a:off x="3018513" y="8566087"/>
            <a:ext cx="5401310" cy="37997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2870"/>
              </a:lnSpc>
              <a:spcBef>
                <a:spcPts val="195"/>
              </a:spcBef>
            </a:pPr>
            <a:r>
              <a:rPr lang="pt-BR" sz="2400" spc="-20" dirty="0">
                <a:solidFill>
                  <a:srgbClr val="4D4D4D"/>
                </a:solidFill>
                <a:latin typeface="Montserrat"/>
                <a:cs typeface="Montserrat"/>
              </a:rPr>
              <a:t>RESTRIÇÕES</a:t>
            </a:r>
            <a:endParaRPr sz="2400" dirty="0">
              <a:latin typeface="Montserrat"/>
              <a:cs typeface="Montserrat"/>
            </a:endParaRPr>
          </a:p>
        </p:txBody>
      </p:sp>
      <p:sp>
        <p:nvSpPr>
          <p:cNvPr id="69" name="object 5">
            <a:extLst>
              <a:ext uri="{FF2B5EF4-FFF2-40B4-BE49-F238E27FC236}">
                <a16:creationId xmlns:a16="http://schemas.microsoft.com/office/drawing/2014/main" id="{BA830A6A-2434-4A65-8CA9-5EBABDB6AE45}"/>
              </a:ext>
            </a:extLst>
          </p:cNvPr>
          <p:cNvSpPr/>
          <p:nvPr/>
        </p:nvSpPr>
        <p:spPr>
          <a:xfrm>
            <a:off x="1304251" y="4522198"/>
            <a:ext cx="7903845" cy="965158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50">
            <a:extLst>
              <a:ext uri="{FF2B5EF4-FFF2-40B4-BE49-F238E27FC236}">
                <a16:creationId xmlns:a16="http://schemas.microsoft.com/office/drawing/2014/main" id="{54C1E654-F5C9-4377-9384-386CD972A821}"/>
              </a:ext>
            </a:extLst>
          </p:cNvPr>
          <p:cNvSpPr txBox="1"/>
          <p:nvPr/>
        </p:nvSpPr>
        <p:spPr>
          <a:xfrm>
            <a:off x="1801520" y="4532685"/>
            <a:ext cx="102938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z="6100" b="0" spc="-10" dirty="0">
                <a:solidFill>
                  <a:srgbClr val="C1272C"/>
                </a:solidFill>
                <a:latin typeface="Montserrat Light"/>
                <a:cs typeface="Montserrat Light"/>
              </a:rPr>
              <a:t>01</a:t>
            </a:r>
            <a:endParaRPr sz="6100" dirty="0">
              <a:latin typeface="Montserrat Light"/>
              <a:cs typeface="Montserrat Light"/>
            </a:endParaRPr>
          </a:p>
        </p:txBody>
      </p:sp>
      <p:sp>
        <p:nvSpPr>
          <p:cNvPr id="71" name="object 51">
            <a:extLst>
              <a:ext uri="{FF2B5EF4-FFF2-40B4-BE49-F238E27FC236}">
                <a16:creationId xmlns:a16="http://schemas.microsoft.com/office/drawing/2014/main" id="{91309C32-3A3E-4D50-9AAD-BFB7597F29B8}"/>
              </a:ext>
            </a:extLst>
          </p:cNvPr>
          <p:cNvSpPr txBox="1"/>
          <p:nvPr/>
        </p:nvSpPr>
        <p:spPr>
          <a:xfrm>
            <a:off x="3013117" y="4817368"/>
            <a:ext cx="5401310" cy="37997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2870"/>
              </a:lnSpc>
              <a:spcBef>
                <a:spcPts val="195"/>
              </a:spcBef>
            </a:pPr>
            <a:r>
              <a:rPr lang="pt-BR" sz="2400" spc="-20" dirty="0">
                <a:solidFill>
                  <a:srgbClr val="4D4D4D"/>
                </a:solidFill>
                <a:latin typeface="Montserrat"/>
                <a:cs typeface="Montserrat"/>
              </a:rPr>
              <a:t>REQUISITOS</a:t>
            </a:r>
            <a:endParaRPr sz="2400" dirty="0">
              <a:latin typeface="Montserrat"/>
              <a:cs typeface="Montserrat"/>
            </a:endParaRPr>
          </a:p>
        </p:txBody>
      </p:sp>
      <p:grpSp>
        <p:nvGrpSpPr>
          <p:cNvPr id="73" name="object 3">
            <a:extLst>
              <a:ext uri="{FF2B5EF4-FFF2-40B4-BE49-F238E27FC236}">
                <a16:creationId xmlns:a16="http://schemas.microsoft.com/office/drawing/2014/main" id="{E8F48140-5C86-4ADA-B78F-5BB3ADF0F1DB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4" name="object 4">
              <a:extLst>
                <a:ext uri="{FF2B5EF4-FFF2-40B4-BE49-F238E27FC236}">
                  <a16:creationId xmlns:a16="http://schemas.microsoft.com/office/drawing/2014/main" id="{85E17D90-1FDD-467D-A2C4-17E06D228F86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5" name="object 5">
              <a:extLst>
                <a:ext uri="{FF2B5EF4-FFF2-40B4-BE49-F238E27FC236}">
                  <a16:creationId xmlns:a16="http://schemas.microsoft.com/office/drawing/2014/main" id="{B16A2893-202C-4722-8657-EDC559B6E81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6070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Definição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Descrições detalhadas de como um sistema deve funcionar, incluindo as funcionalidades que ele oferece e os requisitos não funcionais que definem seus atributos.</a:t>
            </a:r>
          </a:p>
          <a:p>
            <a:pPr marL="58420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Exemplo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Um sistema de gerenciamento de estoque deve permitir a </a:t>
            </a: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entrada de novos produtos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, a </a:t>
            </a: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atualização do estoque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e a </a:t>
            </a: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geração de relatórios de venda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25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Tipos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6070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Requisitos Funcionais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Descrevem as funcionalidades que o sistema deve oferecer, ou seja, o que ele deve fazer.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Exemplo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O sistema de estoque deve permitir que o usuário: </a:t>
            </a:r>
          </a:p>
          <a:p>
            <a:pPr marL="1955800" lvl="3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Cadastre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 novos produtos com nome, descrição, código, preço e quantidade em estoque.</a:t>
            </a:r>
          </a:p>
          <a:p>
            <a:pPr marL="1955800" lvl="3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Gere relatórios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de venda por produto, período ou cliente.</a:t>
            </a:r>
          </a:p>
        </p:txBody>
      </p:sp>
    </p:spTree>
    <p:extLst>
      <p:ext uri="{BB962C8B-B14F-4D97-AF65-F5344CB8AC3E}">
        <p14:creationId xmlns:p14="http://schemas.microsoft.com/office/powerpoint/2010/main" val="122795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Tipos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682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Requisitos Não Funcionais 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Descrevem como o sistema deve funcionar, incluindo aspectos como performance, segurança, usabilidade, etc.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Exemplo</a:t>
            </a:r>
          </a:p>
          <a:p>
            <a:pPr marL="1498600" lvl="2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O sistema de estoque deve atender aos seguintes requisitos não funcionais:</a:t>
            </a:r>
          </a:p>
          <a:p>
            <a:pPr marL="1955800" lvl="3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Performance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: O tempo de resposta para cada operação do sistema deve ser inferior a 2 segundos.</a:t>
            </a:r>
          </a:p>
          <a:p>
            <a:pPr marL="1955800" lvl="3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endParaRPr lang="pt-BR" sz="3600" kern="0" spc="-25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5475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1895781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Tipos de Requisitos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3043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Segurança: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O acesso ao sistema deve ser restrito por login e senha, com diferentes níveis de acesso para cada usuário.</a:t>
            </a:r>
          </a:p>
          <a:p>
            <a:pPr marL="58420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Usabilidade: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A interface do sistema deve ser intuitiva e amigável, com menus e botões de fácil acesso.</a:t>
            </a:r>
          </a:p>
        </p:txBody>
      </p:sp>
    </p:spTree>
    <p:extLst>
      <p:ext uri="{BB962C8B-B14F-4D97-AF65-F5344CB8AC3E}">
        <p14:creationId xmlns:p14="http://schemas.microsoft.com/office/powerpoint/2010/main" val="290508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3572183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Regras de Negócio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3043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Definição: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Definem as regras que devem ser seguidas no sistema, como políticas de desconto, estoque mínimo, etc.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O sistema de estoque deve aplicar um desconto de 10% para compras acima de R$ 100.</a:t>
            </a:r>
          </a:p>
        </p:txBody>
      </p:sp>
    </p:spTree>
    <p:extLst>
      <p:ext uri="{BB962C8B-B14F-4D97-AF65-F5344CB8AC3E}">
        <p14:creationId xmlns:p14="http://schemas.microsoft.com/office/powerpoint/2010/main" val="87815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3572183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E MODELAGEM DE SOFTWARE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1509065" y="3063875"/>
            <a:ext cx="11743385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5940"/>
              </a:lnSpc>
            </a:pPr>
            <a:r>
              <a:rPr lang="pt-BR" sz="4000" b="1" kern="0" spc="-25" dirty="0">
                <a:solidFill>
                  <a:srgbClr val="FF0000"/>
                </a:solidFill>
                <a:latin typeface="Montserrat"/>
                <a:cs typeface="Montserrat"/>
              </a:rPr>
              <a:t>Restrições</a:t>
            </a:r>
            <a:endParaRPr lang="pt-BR" sz="4000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1509065" y="4446896"/>
            <a:ext cx="17548098" cy="3800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Definição: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Definidos por fatores externos, como limitações de hardware, segurança, legislação, etc.</a:t>
            </a:r>
          </a:p>
          <a:p>
            <a:pPr marL="1041400" lvl="1" indent="-571500">
              <a:lnSpc>
                <a:spcPts val="5940"/>
              </a:lnSpc>
              <a:buFont typeface="Arial" panose="020B0604020202020204" pitchFamily="34" charset="0"/>
              <a:buChar char="•"/>
            </a:pPr>
            <a:r>
              <a:rPr lang="pt-BR" sz="3600" b="1" kern="0" spc="-2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3600" kern="0" spc="-25" dirty="0">
                <a:solidFill>
                  <a:srgbClr val="000000"/>
                </a:solidFill>
                <a:latin typeface="Montserrat"/>
                <a:cs typeface="Montserrat"/>
              </a:rPr>
              <a:t>O sistema de estoque deve ser compatível com o sistema operacional Windows 10, atender aos requisitos de segurança da lei de proteção de dados e ter capacidade de armazenar 10.000 produtos.</a:t>
            </a:r>
          </a:p>
        </p:txBody>
      </p:sp>
    </p:spTree>
    <p:extLst>
      <p:ext uri="{BB962C8B-B14F-4D97-AF65-F5344CB8AC3E}">
        <p14:creationId xmlns:p14="http://schemas.microsoft.com/office/powerpoint/2010/main" val="25605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5576" y="4635933"/>
            <a:ext cx="5114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</a:rPr>
              <a:t>DEPARTAMENTO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REGIONAL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10231201" y="5107290"/>
            <a:ext cx="697420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ts val="327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Montserrat ExtraBold"/>
                <a:cs typeface="Montserrat ExtraBold"/>
              </a:rPr>
              <a:t>DE</a:t>
            </a:r>
            <a:r>
              <a:rPr sz="2800" b="1" spc="-30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Montserrat ExtraBold"/>
                <a:cs typeface="Montserrat ExtraBold"/>
              </a:rPr>
              <a:t>SÃO</a:t>
            </a:r>
            <a:r>
              <a:rPr sz="2800" b="1" spc="-25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Montserrat ExtraBold"/>
                <a:cs typeface="Montserrat ExtraBold"/>
              </a:rPr>
              <a:t>PAULO</a:t>
            </a:r>
            <a:endParaRPr sz="2800" dirty="0">
              <a:latin typeface="Montserrat ExtraBold"/>
              <a:cs typeface="Montserrat ExtraBold"/>
            </a:endParaRPr>
          </a:p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2C90BF6F131D448E527484C8CE1227" ma:contentTypeVersion="12" ma:contentTypeDescription="Criar um novo documento." ma:contentTypeScope="" ma:versionID="79e1083f8f7df6b098d9839833763852">
  <xsd:schema xmlns:xsd="http://www.w3.org/2001/XMLSchema" xmlns:xs="http://www.w3.org/2001/XMLSchema" xmlns:p="http://schemas.microsoft.com/office/2006/metadata/properties" xmlns:ns2="761627ea-33f3-4494-b25a-8cd6aa0e35a2" xmlns:ns3="ade1c57e-919b-452d-af71-40dd36d53e1d" targetNamespace="http://schemas.microsoft.com/office/2006/metadata/properties" ma:root="true" ma:fieldsID="83c64cabf66ecfd1fc12c79f45af82ee" ns2:_="" ns3:_="">
    <xsd:import namespace="761627ea-33f3-4494-b25a-8cd6aa0e35a2"/>
    <xsd:import namespace="ade1c57e-919b-452d-af71-40dd36d53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627ea-33f3-4494-b25a-8cd6aa0e3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3bb9e50e-ce22-4fee-9d7c-9dfda410bf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1c57e-919b-452d-af71-40dd36d53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c9146ae-5e5a-4b7a-b2bc-77258f2dac17}" ma:internalName="TaxCatchAll" ma:showField="CatchAllData" ma:web="ade1c57e-919b-452d-af71-40dd36d53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1627ea-33f3-4494-b25a-8cd6aa0e35a2">
      <Terms xmlns="http://schemas.microsoft.com/office/infopath/2007/PartnerControls"/>
    </lcf76f155ced4ddcb4097134ff3c332f>
    <TaxCatchAll xmlns="ade1c57e-919b-452d-af71-40dd36d53e1d" xsi:nil="true"/>
  </documentManagement>
</p:properties>
</file>

<file path=customXml/itemProps1.xml><?xml version="1.0" encoding="utf-8"?>
<ds:datastoreItem xmlns:ds="http://schemas.openxmlformats.org/officeDocument/2006/customXml" ds:itemID="{D02B9129-1586-4AEC-9C2F-99214B8240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1627ea-33f3-4494-b25a-8cd6aa0e35a2"/>
    <ds:schemaRef ds:uri="ade1c57e-919b-452d-af71-40dd36d53e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42D19-56A1-4D0B-AB84-67451006DC5A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761627ea-33f3-4494-b25a-8cd6aa0e35a2"/>
    <ds:schemaRef ds:uri="ade1c57e-919b-452d-af71-40dd36d53e1d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Words>375</Words>
  <Application>Microsoft Office PowerPoint</Application>
  <PresentationFormat>Personalizar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Montserrat Light</vt:lpstr>
      <vt:lpstr>Montserrat</vt:lpstr>
      <vt:lpstr>Montserrat ExtraBold</vt:lpstr>
      <vt:lpstr>Calibri</vt:lpstr>
      <vt:lpstr>Arial</vt:lpstr>
      <vt:lpstr>Office Theme</vt:lpstr>
      <vt:lpstr>Apresentação do PowerPoint</vt:lpstr>
      <vt:lpstr>REQUISITOS E MODELAGEM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DEPARTAMENTO REGIONAL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Carlos Augusto Roque</cp:lastModifiedBy>
  <cp:revision>105</cp:revision>
  <dcterms:created xsi:type="dcterms:W3CDTF">2021-08-24T16:20:14Z</dcterms:created>
  <dcterms:modified xsi:type="dcterms:W3CDTF">2024-07-18T17:27:09Z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0x010100682C90BF6F131D448E527484C8CE1227</vt:lpwstr>
  </property>
</Properties>
</file>