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p:restoredTop sz="94637"/>
  </p:normalViewPr>
  <p:slideViewPr>
    <p:cSldViewPr snapToGrid="0" snapToObjects="1">
      <p:cViewPr varScale="1">
        <p:scale>
          <a:sx n="84" d="100"/>
          <a:sy n="84" d="100"/>
        </p:scale>
        <p:origin x="184"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pt-BR"/>
              <a:t>Clique para editar o título Mestre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7EBA0EB-1092-6549-90F0-09B53F3C688A}" type="datetimeFigureOut">
              <a:rPr lang="pt-BR" smtClean="0"/>
              <a:t>20/04/2022</a:t>
            </a:fld>
            <a:endParaRPr lang="pt-B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pt-B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6FE0D52-C14B-414C-86BF-8BF34C00F1A5}" type="slidenum">
              <a:rPr lang="pt-BR" smtClean="0"/>
              <a:t>‹nº›</a:t>
            </a:fld>
            <a:endParaRPr lang="pt-B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7491099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7EBA0EB-1092-6549-90F0-09B53F3C688A}" type="datetimeFigureOut">
              <a:rPr lang="pt-BR" smtClean="0"/>
              <a:t>20/04/2022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6FE0D52-C14B-414C-86BF-8BF34C00F1A5}" type="slidenum">
              <a:rPr lang="pt-BR" smtClean="0"/>
              <a:t>‹nº›</a:t>
            </a:fld>
            <a:endParaRPr lang="pt-BR"/>
          </a:p>
        </p:txBody>
      </p:sp>
    </p:spTree>
    <p:extLst>
      <p:ext uri="{BB962C8B-B14F-4D97-AF65-F5344CB8AC3E}">
        <p14:creationId xmlns:p14="http://schemas.microsoft.com/office/powerpoint/2010/main" val="143311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7EBA0EB-1092-6549-90F0-09B53F3C688A}" type="datetimeFigureOut">
              <a:rPr lang="pt-BR" smtClean="0"/>
              <a:t>20/04/2022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6FE0D52-C14B-414C-86BF-8BF34C00F1A5}" type="slidenum">
              <a:rPr lang="pt-BR" smtClean="0"/>
              <a:t>‹nº›</a:t>
            </a:fld>
            <a:endParaRPr lang="pt-BR"/>
          </a:p>
        </p:txBody>
      </p:sp>
    </p:spTree>
    <p:extLst>
      <p:ext uri="{BB962C8B-B14F-4D97-AF65-F5344CB8AC3E}">
        <p14:creationId xmlns:p14="http://schemas.microsoft.com/office/powerpoint/2010/main" val="3935507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7EBA0EB-1092-6549-90F0-09B53F3C688A}" type="datetimeFigureOut">
              <a:rPr lang="pt-BR" smtClean="0"/>
              <a:t>20/04/2022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6FE0D52-C14B-414C-86BF-8BF34C00F1A5}" type="slidenum">
              <a:rPr lang="pt-BR" smtClean="0"/>
              <a:t>‹nº›</a:t>
            </a:fld>
            <a:endParaRPr lang="pt-BR"/>
          </a:p>
        </p:txBody>
      </p:sp>
    </p:spTree>
    <p:extLst>
      <p:ext uri="{BB962C8B-B14F-4D97-AF65-F5344CB8AC3E}">
        <p14:creationId xmlns:p14="http://schemas.microsoft.com/office/powerpoint/2010/main" val="3741247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7EBA0EB-1092-6549-90F0-09B53F3C688A}" type="datetimeFigureOut">
              <a:rPr lang="pt-BR" smtClean="0"/>
              <a:t>20/04/2022</a:t>
            </a:fld>
            <a:endParaRPr lang="pt-B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pt-B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6FE0D52-C14B-414C-86BF-8BF34C00F1A5}" type="slidenum">
              <a:rPr lang="pt-BR" smtClean="0"/>
              <a:t>‹nº›</a:t>
            </a:fld>
            <a:endParaRPr lang="pt-B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843483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pt-BR"/>
              <a:t>Clique para editar o título Mestre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17EBA0EB-1092-6549-90F0-09B53F3C688A}" type="datetimeFigureOut">
              <a:rPr lang="pt-BR" smtClean="0"/>
              <a:t>20/04/2022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6FE0D52-C14B-414C-86BF-8BF34C00F1A5}" type="slidenum">
              <a:rPr lang="pt-BR" smtClean="0"/>
              <a:t>‹nº›</a:t>
            </a:fld>
            <a:endParaRPr lang="pt-BR"/>
          </a:p>
        </p:txBody>
      </p:sp>
    </p:spTree>
    <p:extLst>
      <p:ext uri="{BB962C8B-B14F-4D97-AF65-F5344CB8AC3E}">
        <p14:creationId xmlns:p14="http://schemas.microsoft.com/office/powerpoint/2010/main" val="1084065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7EBA0EB-1092-6549-90F0-09B53F3C688A}" type="datetimeFigureOut">
              <a:rPr lang="pt-BR" smtClean="0"/>
              <a:t>20/04/2022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6FE0D52-C14B-414C-86BF-8BF34C00F1A5}" type="slidenum">
              <a:rPr lang="pt-BR" smtClean="0"/>
              <a:t>‹nº›</a:t>
            </a:fld>
            <a:endParaRPr lang="pt-BR"/>
          </a:p>
        </p:txBody>
      </p:sp>
    </p:spTree>
    <p:extLst>
      <p:ext uri="{BB962C8B-B14F-4D97-AF65-F5344CB8AC3E}">
        <p14:creationId xmlns:p14="http://schemas.microsoft.com/office/powerpoint/2010/main" val="1530437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17EBA0EB-1092-6549-90F0-09B53F3C688A}" type="datetimeFigureOut">
              <a:rPr lang="pt-BR" smtClean="0"/>
              <a:t>20/04/2022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6FE0D52-C14B-414C-86BF-8BF34C00F1A5}" type="slidenum">
              <a:rPr lang="pt-BR" smtClean="0"/>
              <a:t>‹nº›</a:t>
            </a:fld>
            <a:endParaRPr lang="pt-BR"/>
          </a:p>
        </p:txBody>
      </p:sp>
    </p:spTree>
    <p:extLst>
      <p:ext uri="{BB962C8B-B14F-4D97-AF65-F5344CB8AC3E}">
        <p14:creationId xmlns:p14="http://schemas.microsoft.com/office/powerpoint/2010/main" val="107814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EBA0EB-1092-6549-90F0-09B53F3C688A}" type="datetimeFigureOut">
              <a:rPr lang="pt-BR" smtClean="0"/>
              <a:t>20/04/2022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76FE0D52-C14B-414C-86BF-8BF34C00F1A5}" type="slidenum">
              <a:rPr lang="pt-BR" smtClean="0"/>
              <a:t>‹nº›</a:t>
            </a:fld>
            <a:endParaRPr lang="pt-BR"/>
          </a:p>
        </p:txBody>
      </p:sp>
    </p:spTree>
    <p:extLst>
      <p:ext uri="{BB962C8B-B14F-4D97-AF65-F5344CB8AC3E}">
        <p14:creationId xmlns:p14="http://schemas.microsoft.com/office/powerpoint/2010/main" val="759882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pt-BR"/>
              <a:t>Clique para editar o título Mestre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7EBA0EB-1092-6549-90F0-09B53F3C688A}" type="datetimeFigureOut">
              <a:rPr lang="pt-BR" smtClean="0"/>
              <a:t>20/04/2022</a:t>
            </a:fld>
            <a:endParaRPr lang="pt-B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pt-B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6FE0D52-C14B-414C-86BF-8BF34C00F1A5}" type="slidenum">
              <a:rPr lang="pt-BR" smtClean="0"/>
              <a:t>‹nº›</a:t>
            </a:fld>
            <a:endParaRPr lang="pt-B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25188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7EBA0EB-1092-6549-90F0-09B53F3C688A}" type="datetimeFigureOut">
              <a:rPr lang="pt-BR" smtClean="0"/>
              <a:t>20/04/2022</a:t>
            </a:fld>
            <a:endParaRPr lang="pt-B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pt-B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6FE0D52-C14B-414C-86BF-8BF34C00F1A5}" type="slidenum">
              <a:rPr lang="pt-BR" smtClean="0"/>
              <a:t>‹nº›</a:t>
            </a:fld>
            <a:endParaRPr lang="pt-B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2554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7EBA0EB-1092-6549-90F0-09B53F3C688A}" type="datetimeFigureOut">
              <a:rPr lang="pt-BR" smtClean="0"/>
              <a:t>20/04/2022</a:t>
            </a:fld>
            <a:endParaRPr lang="pt-B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pt-B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6FE0D52-C14B-414C-86BF-8BF34C00F1A5}" type="slidenum">
              <a:rPr lang="pt-BR" smtClean="0"/>
              <a:t>‹nº›</a:t>
            </a:fld>
            <a:endParaRPr lang="pt-B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935676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807223-DF88-4D6D-970E-08919E5E0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magem 4" descr="Computador em cima da mesa&#10;&#10;Descrição gerada automaticamente">
            <a:extLst>
              <a:ext uri="{FF2B5EF4-FFF2-40B4-BE49-F238E27FC236}">
                <a16:creationId xmlns:a16="http://schemas.microsoft.com/office/drawing/2014/main" id="{CD6E411B-324C-F781-2B52-EBA4794F0C6F}"/>
              </a:ext>
            </a:extLst>
          </p:cNvPr>
          <p:cNvPicPr>
            <a:picLocks noChangeAspect="1"/>
          </p:cNvPicPr>
          <p:nvPr/>
        </p:nvPicPr>
        <p:blipFill rotWithShape="1">
          <a:blip r:embed="rId2"/>
          <a:src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3CBA2BA5-DF4D-437C-9273-F945CF857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7948" y="1838152"/>
            <a:ext cx="5607908" cy="372444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754EA86-2D7A-4D51-B5F6-DA6349D5F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1087261" y="1405049"/>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chemeClr val="tx1">
              <a:alpha val="70000"/>
            </a:schemeClr>
          </a:solidFill>
          <a:ln w="0">
            <a:noFill/>
            <a:prstDash val="solid"/>
            <a:round/>
            <a:headEnd/>
            <a:tailEnd/>
          </a:ln>
        </p:spPr>
      </p:sp>
      <p:sp>
        <p:nvSpPr>
          <p:cNvPr id="2" name="Título 1">
            <a:extLst>
              <a:ext uri="{FF2B5EF4-FFF2-40B4-BE49-F238E27FC236}">
                <a16:creationId xmlns:a16="http://schemas.microsoft.com/office/drawing/2014/main" id="{84ADB7FF-806B-39B5-B53A-56B20B9B1409}"/>
              </a:ext>
            </a:extLst>
          </p:cNvPr>
          <p:cNvSpPr>
            <a:spLocks noGrp="1"/>
          </p:cNvSpPr>
          <p:nvPr>
            <p:ph type="ctrTitle"/>
          </p:nvPr>
        </p:nvSpPr>
        <p:spPr>
          <a:xfrm>
            <a:off x="1885959" y="2185352"/>
            <a:ext cx="4891887" cy="1025935"/>
          </a:xfrm>
        </p:spPr>
        <p:txBody>
          <a:bodyPr vert="horz" lIns="91440" tIns="45720" rIns="91440" bIns="45720" rtlCol="0" anchor="ctr">
            <a:normAutofit/>
          </a:bodyPr>
          <a:lstStyle/>
          <a:p>
            <a:pPr algn="l"/>
            <a:r>
              <a:rPr lang="en-US" sz="3300"/>
              <a:t>Pirâmides e golpes financeiros</a:t>
            </a:r>
          </a:p>
        </p:txBody>
      </p:sp>
      <p:sp>
        <p:nvSpPr>
          <p:cNvPr id="3" name="Subtítulo 2">
            <a:extLst>
              <a:ext uri="{FF2B5EF4-FFF2-40B4-BE49-F238E27FC236}">
                <a16:creationId xmlns:a16="http://schemas.microsoft.com/office/drawing/2014/main" id="{662312F7-E6ED-8533-10D6-36E811894B58}"/>
              </a:ext>
            </a:extLst>
          </p:cNvPr>
          <p:cNvSpPr>
            <a:spLocks noGrp="1"/>
          </p:cNvSpPr>
          <p:nvPr>
            <p:ph type="subTitle" idx="1"/>
          </p:nvPr>
        </p:nvSpPr>
        <p:spPr>
          <a:xfrm>
            <a:off x="1885959" y="3211287"/>
            <a:ext cx="4891887" cy="2068284"/>
          </a:xfrm>
        </p:spPr>
        <p:txBody>
          <a:bodyPr vert="horz" lIns="91440" tIns="45720" rIns="91440" bIns="45720" rtlCol="0">
            <a:normAutofit/>
          </a:bodyPr>
          <a:lstStyle/>
          <a:p>
            <a:pPr marL="384048" indent="-384048" algn="l">
              <a:lnSpc>
                <a:spcPct val="94000"/>
              </a:lnSpc>
              <a:spcAft>
                <a:spcPts val="200"/>
              </a:spcAft>
            </a:pPr>
            <a:r>
              <a:rPr lang="en-US"/>
              <a:t>Integrantes:</a:t>
            </a:r>
          </a:p>
          <a:p>
            <a:pPr marL="384048" indent="-384048" algn="l">
              <a:lnSpc>
                <a:spcPct val="94000"/>
              </a:lnSpc>
              <a:spcAft>
                <a:spcPts val="200"/>
              </a:spcAft>
            </a:pPr>
            <a:r>
              <a:rPr lang="en-US"/>
              <a:t>Gabriel</a:t>
            </a:r>
          </a:p>
          <a:p>
            <a:pPr marL="384048" indent="-384048" algn="l">
              <a:lnSpc>
                <a:spcPct val="94000"/>
              </a:lnSpc>
              <a:spcAft>
                <a:spcPts val="200"/>
              </a:spcAft>
            </a:pPr>
            <a:r>
              <a:rPr lang="en-US"/>
              <a:t>Guilherme Figueiredo</a:t>
            </a:r>
          </a:p>
          <a:p>
            <a:pPr marL="384048" indent="-384048" algn="l">
              <a:lnSpc>
                <a:spcPct val="94000"/>
              </a:lnSpc>
              <a:spcAft>
                <a:spcPts val="200"/>
              </a:spcAft>
            </a:pPr>
            <a:r>
              <a:rPr lang="en-US"/>
              <a:t>João Vitor</a:t>
            </a:r>
          </a:p>
          <a:p>
            <a:pPr marL="384048" indent="-384048" algn="l">
              <a:lnSpc>
                <a:spcPct val="94000"/>
              </a:lnSpc>
              <a:spcAft>
                <a:spcPts val="200"/>
              </a:spcAft>
            </a:pPr>
            <a:r>
              <a:rPr lang="en-US"/>
              <a:t>Lucas Araujo</a:t>
            </a:r>
          </a:p>
        </p:txBody>
      </p:sp>
    </p:spTree>
    <p:extLst>
      <p:ext uri="{BB962C8B-B14F-4D97-AF65-F5344CB8AC3E}">
        <p14:creationId xmlns:p14="http://schemas.microsoft.com/office/powerpoint/2010/main" val="101551910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C5E18C3-EF5D-0F45-322B-C17D7222BEFB}"/>
              </a:ext>
            </a:extLst>
          </p:cNvPr>
          <p:cNvSpPr>
            <a:spLocks noGrp="1"/>
          </p:cNvSpPr>
          <p:nvPr>
            <p:ph type="title"/>
          </p:nvPr>
        </p:nvSpPr>
        <p:spPr>
          <a:xfrm>
            <a:off x="5100824" y="685800"/>
            <a:ext cx="6176776" cy="1485900"/>
          </a:xfrm>
        </p:spPr>
        <p:txBody>
          <a:bodyPr>
            <a:normAutofit/>
          </a:bodyPr>
          <a:lstStyle/>
          <a:p>
            <a:r>
              <a:rPr lang="pt-BR" dirty="0"/>
              <a:t>O Problema  </a:t>
            </a:r>
          </a:p>
        </p:txBody>
      </p:sp>
      <p:pic>
        <p:nvPicPr>
          <p:cNvPr id="5" name="Imagem 4" descr="Desenho de personagem de desenho animado&#10;&#10;Descrição gerada automaticamente com confiança média">
            <a:extLst>
              <a:ext uri="{FF2B5EF4-FFF2-40B4-BE49-F238E27FC236}">
                <a16:creationId xmlns:a16="http://schemas.microsoft.com/office/drawing/2014/main" id="{5C3AFFCC-EEED-7672-4DC9-6B14CE0AC8E9}"/>
              </a:ext>
            </a:extLst>
          </p:cNvPr>
          <p:cNvPicPr>
            <a:picLocks noChangeAspect="1"/>
          </p:cNvPicPr>
          <p:nvPr/>
        </p:nvPicPr>
        <p:blipFill rotWithShape="1">
          <a:blip r:embed="rId2"/>
          <a:srcRect l="17165" r="19062"/>
          <a:stretch/>
        </p:blipFill>
        <p:spPr>
          <a:xfrm>
            <a:off x="-1" y="10"/>
            <a:ext cx="4373546" cy="6857990"/>
          </a:xfrm>
          <a:prstGeom prst="rect">
            <a:avLst/>
          </a:prstGeom>
        </p:spPr>
      </p:pic>
      <p:sp>
        <p:nvSpPr>
          <p:cNvPr id="12" name="Rectangle 11">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ço Reservado para Conteúdo 2">
            <a:extLst>
              <a:ext uri="{FF2B5EF4-FFF2-40B4-BE49-F238E27FC236}">
                <a16:creationId xmlns:a16="http://schemas.microsoft.com/office/drawing/2014/main" id="{236CD3F8-C7B5-5FAE-1295-55263BD889F3}"/>
              </a:ext>
            </a:extLst>
          </p:cNvPr>
          <p:cNvSpPr>
            <a:spLocks noGrp="1"/>
          </p:cNvSpPr>
          <p:nvPr>
            <p:ph idx="1"/>
          </p:nvPr>
        </p:nvSpPr>
        <p:spPr>
          <a:xfrm>
            <a:off x="5100824" y="2286000"/>
            <a:ext cx="6176776" cy="3581400"/>
          </a:xfrm>
        </p:spPr>
        <p:txBody>
          <a:bodyPr>
            <a:normAutofit/>
          </a:bodyPr>
          <a:lstStyle/>
          <a:p>
            <a:r>
              <a:rPr lang="pt-BR" sz="1900"/>
              <a:t>Os golpes virtuais, vem se tornando algo cada vez mais comum na sociedade atual, uma vez que o acesso à internet está sendo fácil para toda a população.</a:t>
            </a:r>
          </a:p>
          <a:p>
            <a:r>
              <a:rPr lang="pt-BR" sz="1900"/>
              <a:t>As principais vítimas são aquelas que não possuem tanta familiaridade com o ambiente online e acabam passando dados e informações pessoais para sites e números que não deviam, mas não se engane pois até mesmo as pessoas que usam da internet todos os dias e são acostumadas com mensagens e sites suspeitos podem cair em golpes também.</a:t>
            </a:r>
          </a:p>
        </p:txBody>
      </p:sp>
    </p:spTree>
    <p:extLst>
      <p:ext uri="{BB962C8B-B14F-4D97-AF65-F5344CB8AC3E}">
        <p14:creationId xmlns:p14="http://schemas.microsoft.com/office/powerpoint/2010/main" val="1595831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289BEE-EC70-58F8-90D4-7C0EF5066FE9}"/>
              </a:ext>
            </a:extLst>
          </p:cNvPr>
          <p:cNvSpPr>
            <a:spLocks noGrp="1"/>
          </p:cNvSpPr>
          <p:nvPr>
            <p:ph type="title"/>
          </p:nvPr>
        </p:nvSpPr>
        <p:spPr>
          <a:xfrm>
            <a:off x="1023562" y="685800"/>
            <a:ext cx="10493524" cy="762000"/>
          </a:xfrm>
        </p:spPr>
        <p:txBody>
          <a:bodyPr>
            <a:normAutofit/>
          </a:bodyPr>
          <a:lstStyle/>
          <a:p>
            <a:r>
              <a:rPr lang="pt-BR" dirty="0"/>
              <a:t>Tipos de Golpe</a:t>
            </a:r>
          </a:p>
        </p:txBody>
      </p:sp>
      <p:sp>
        <p:nvSpPr>
          <p:cNvPr id="12" name="Rectangle 9">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ço Reservado para Conteúdo 2">
            <a:extLst>
              <a:ext uri="{FF2B5EF4-FFF2-40B4-BE49-F238E27FC236}">
                <a16:creationId xmlns:a16="http://schemas.microsoft.com/office/drawing/2014/main" id="{95A7FE52-3A61-6ABB-7A37-E2B599EDB1BD}"/>
              </a:ext>
            </a:extLst>
          </p:cNvPr>
          <p:cNvSpPr>
            <a:spLocks noGrp="1"/>
          </p:cNvSpPr>
          <p:nvPr>
            <p:ph idx="1"/>
          </p:nvPr>
        </p:nvSpPr>
        <p:spPr>
          <a:xfrm>
            <a:off x="1023562" y="1447800"/>
            <a:ext cx="5072437" cy="4419600"/>
          </a:xfrm>
        </p:spPr>
        <p:txBody>
          <a:bodyPr>
            <a:normAutofit fontScale="62500" lnSpcReduction="20000"/>
          </a:bodyPr>
          <a:lstStyle/>
          <a:p>
            <a:r>
              <a:rPr lang="pt-BR" dirty="0"/>
              <a:t>Existem infelizmente muitos tipos de golpes que ocorrem de maneiras variadas e nem todos são feitos pela internet. Dessa forma é lógico pensar que na internet também há uma grande variedade de golpes, alguns dos mais famosos são:</a:t>
            </a:r>
          </a:p>
          <a:p>
            <a:r>
              <a:rPr lang="pt-BR" dirty="0"/>
              <a:t>Golpe do Boleto Falso: Os criminosos elaboram um boleto falso contendo todos os dados da vítima, onde se passam por uma empresa de cobrança real.</a:t>
            </a:r>
          </a:p>
          <a:p>
            <a:r>
              <a:rPr lang="pt-BR" dirty="0"/>
              <a:t>Golpe via SMS: Nas mensagens, eles pedem que a vítima atualize cadastros de bancos, enviando links que direcionam para páginas falsas. O objetivo final desse golpe é conseguir os dados pessoais para acessar os canais oficiais.</a:t>
            </a:r>
          </a:p>
          <a:p>
            <a:r>
              <a:rPr lang="pt-BR" dirty="0"/>
              <a:t>Golpe do Perfil Falso: Perfis falsos nas redes sociais, se passando por lojas ou pessoas falsas (</a:t>
            </a:r>
            <a:r>
              <a:rPr lang="pt-BR" dirty="0" err="1"/>
              <a:t>catfish</a:t>
            </a:r>
            <a:r>
              <a:rPr lang="pt-BR" dirty="0"/>
              <a:t>) para obter informações pessoais, pedir dinheiro e no caso das lojas vender produtos que não serão entregues nunca.</a:t>
            </a:r>
          </a:p>
          <a:p>
            <a:r>
              <a:rPr lang="pt-BR" dirty="0"/>
              <a:t>Golpe do Investimento: O fraudador promete retorno de investimentos em determinada criptomoeda. E claro, esse investimento não existe.</a:t>
            </a:r>
          </a:p>
          <a:p>
            <a:r>
              <a:rPr lang="pt-BR" dirty="0"/>
              <a:t>Golpe do </a:t>
            </a:r>
            <a:r>
              <a:rPr lang="pt-BR" dirty="0" err="1"/>
              <a:t>Whatsapp</a:t>
            </a:r>
            <a:r>
              <a:rPr lang="pt-BR" dirty="0"/>
              <a:t>: Os bandidos clonam seu WhatsApp, e mandam mensagens para seus contatos, como familiares ou amigos e solicitam um </a:t>
            </a:r>
            <a:r>
              <a:rPr lang="pt-BR" dirty="0" err="1"/>
              <a:t>Pix</a:t>
            </a:r>
            <a:r>
              <a:rPr lang="pt-BR" dirty="0"/>
              <a:t> com urgência, alegando que seu limite diário acabou</a:t>
            </a:r>
            <a:r>
              <a:rPr lang="pt-BR" sz="1000" dirty="0"/>
              <a:t>.</a:t>
            </a:r>
          </a:p>
        </p:txBody>
      </p:sp>
      <p:pic>
        <p:nvPicPr>
          <p:cNvPr id="5" name="Imagem 4" descr="Desenho de personagem de desenho animado&#10;&#10;Descrição gerada automaticamente com confiança média">
            <a:extLst>
              <a:ext uri="{FF2B5EF4-FFF2-40B4-BE49-F238E27FC236}">
                <a16:creationId xmlns:a16="http://schemas.microsoft.com/office/drawing/2014/main" id="{581AEB78-130E-ED68-5069-944F414AC4B3}"/>
              </a:ext>
            </a:extLst>
          </p:cNvPr>
          <p:cNvPicPr>
            <a:picLocks noChangeAspect="1"/>
          </p:cNvPicPr>
          <p:nvPr/>
        </p:nvPicPr>
        <p:blipFill>
          <a:blip r:embed="rId2"/>
          <a:stretch>
            <a:fillRect/>
          </a:stretch>
        </p:blipFill>
        <p:spPr>
          <a:xfrm>
            <a:off x="6412866" y="1967846"/>
            <a:ext cx="5105445" cy="2922308"/>
          </a:xfrm>
          <a:prstGeom prst="rect">
            <a:avLst/>
          </a:prstGeom>
        </p:spPr>
      </p:pic>
    </p:spTree>
    <p:extLst>
      <p:ext uri="{BB962C8B-B14F-4D97-AF65-F5344CB8AC3E}">
        <p14:creationId xmlns:p14="http://schemas.microsoft.com/office/powerpoint/2010/main" val="551200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00327E-9AE0-A074-25AE-752FBF42026F}"/>
              </a:ext>
            </a:extLst>
          </p:cNvPr>
          <p:cNvSpPr>
            <a:spLocks noGrp="1"/>
          </p:cNvSpPr>
          <p:nvPr>
            <p:ph type="title"/>
          </p:nvPr>
        </p:nvSpPr>
        <p:spPr/>
        <p:txBody>
          <a:bodyPr/>
          <a:lstStyle/>
          <a:p>
            <a:r>
              <a:rPr lang="pt-BR" dirty="0"/>
              <a:t>Exemplo 1 </a:t>
            </a:r>
          </a:p>
        </p:txBody>
      </p:sp>
      <p:sp>
        <p:nvSpPr>
          <p:cNvPr id="3" name="Espaço Reservado para Conteúdo 2">
            <a:extLst>
              <a:ext uri="{FF2B5EF4-FFF2-40B4-BE49-F238E27FC236}">
                <a16:creationId xmlns:a16="http://schemas.microsoft.com/office/drawing/2014/main" id="{F3398C5C-A8C5-1C85-FB38-B63AEF4F1041}"/>
              </a:ext>
            </a:extLst>
          </p:cNvPr>
          <p:cNvSpPr>
            <a:spLocks noGrp="1"/>
          </p:cNvSpPr>
          <p:nvPr>
            <p:ph idx="1"/>
          </p:nvPr>
        </p:nvSpPr>
        <p:spPr/>
        <p:txBody>
          <a:bodyPr/>
          <a:lstStyle/>
          <a:p>
            <a:r>
              <a:rPr lang="pt-BR" dirty="0"/>
              <a:t>Nome: Gisele Maria</a:t>
            </a:r>
          </a:p>
          <a:p>
            <a:r>
              <a:rPr lang="pt-BR" dirty="0"/>
              <a:t>Idade: 55 anos</a:t>
            </a:r>
          </a:p>
          <a:p>
            <a:r>
              <a:rPr lang="pt-BR" dirty="0"/>
              <a:t>Golpe Sofrido: Golpe do Perfil Falso</a:t>
            </a:r>
          </a:p>
          <a:p>
            <a:r>
              <a:rPr lang="pt-BR" dirty="0"/>
              <a:t>Contexto: Gisele Maria é uma cliente frequente do supermercado </a:t>
            </a:r>
            <a:r>
              <a:rPr lang="pt-BR" dirty="0" err="1"/>
              <a:t>SuperNosso</a:t>
            </a:r>
            <a:r>
              <a:rPr lang="pt-BR" dirty="0"/>
              <a:t> de Belo Horizonte, por esse motivo ela está sempre atenta e em busca de promoções e prêmios que o supermercado possa estar fazendo. Dessa forma, quando um perfil falso do </a:t>
            </a:r>
            <a:r>
              <a:rPr lang="pt-BR" dirty="0" err="1"/>
              <a:t>SuperNosso</a:t>
            </a:r>
            <a:r>
              <a:rPr lang="pt-BR" dirty="0"/>
              <a:t> entrou em contato com ela falando sobre novas promoções e um brinde que ela havia ganhado, ela não suspeitou de nada e passou todas as informações pessoas que a foram pedidas. Os bandidos então obtiveram de uma maneira fácil o acesso aos contatos, ao </a:t>
            </a:r>
            <a:r>
              <a:rPr lang="pt-BR" dirty="0" err="1"/>
              <a:t>whatsapp</a:t>
            </a:r>
            <a:r>
              <a:rPr lang="pt-BR" dirty="0"/>
              <a:t> e as contas bancárias de Gisele.</a:t>
            </a:r>
          </a:p>
        </p:txBody>
      </p:sp>
    </p:spTree>
    <p:extLst>
      <p:ext uri="{BB962C8B-B14F-4D97-AF65-F5344CB8AC3E}">
        <p14:creationId xmlns:p14="http://schemas.microsoft.com/office/powerpoint/2010/main" val="372756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F0236E-A2E7-1190-B276-B001439AFB24}"/>
              </a:ext>
            </a:extLst>
          </p:cNvPr>
          <p:cNvSpPr>
            <a:spLocks noGrp="1"/>
          </p:cNvSpPr>
          <p:nvPr>
            <p:ph type="title"/>
          </p:nvPr>
        </p:nvSpPr>
        <p:spPr/>
        <p:txBody>
          <a:bodyPr/>
          <a:lstStyle/>
          <a:p>
            <a:r>
              <a:rPr lang="pt-BR" dirty="0"/>
              <a:t>Exemplo 2</a:t>
            </a:r>
          </a:p>
        </p:txBody>
      </p:sp>
      <p:sp>
        <p:nvSpPr>
          <p:cNvPr id="3" name="Espaço Reservado para Conteúdo 2">
            <a:extLst>
              <a:ext uri="{FF2B5EF4-FFF2-40B4-BE49-F238E27FC236}">
                <a16:creationId xmlns:a16="http://schemas.microsoft.com/office/drawing/2014/main" id="{6F6706E6-82CD-52D0-4258-EA1CEF92D4A4}"/>
              </a:ext>
            </a:extLst>
          </p:cNvPr>
          <p:cNvSpPr>
            <a:spLocks noGrp="1"/>
          </p:cNvSpPr>
          <p:nvPr>
            <p:ph idx="1"/>
          </p:nvPr>
        </p:nvSpPr>
        <p:spPr/>
        <p:txBody>
          <a:bodyPr/>
          <a:lstStyle/>
          <a:p>
            <a:r>
              <a:rPr lang="pt-BR" dirty="0"/>
              <a:t>Nome: Fernando Melo</a:t>
            </a:r>
          </a:p>
          <a:p>
            <a:r>
              <a:rPr lang="pt-BR" dirty="0"/>
              <a:t>Idade: 82 anos</a:t>
            </a:r>
          </a:p>
          <a:p>
            <a:r>
              <a:rPr lang="pt-BR" dirty="0"/>
              <a:t>Golpe Sofrido: Golpe do Boleto Falso</a:t>
            </a:r>
          </a:p>
          <a:p>
            <a:r>
              <a:rPr lang="pt-BR" dirty="0"/>
              <a:t>Contexto: Um número desconhecido entrou em contato com o Senhor Fernando, alegando ser um de seus filhos com a história de que havia sido roubado e por isso o número novo e que precisava que o “pai” pagasse um boleto que estava para vencer e ele não havia dinheiro para pagar. O Senhor de idade, acreditou na história pois pensou que estava seguro na internet e fez o pagamento do boleto que ultrapassava o valor de 2.000 reais, dessa forma ele se tornou vítima de um golpe cibernético e saiu em um prejuízo grande.</a:t>
            </a:r>
          </a:p>
        </p:txBody>
      </p:sp>
    </p:spTree>
    <p:extLst>
      <p:ext uri="{BB962C8B-B14F-4D97-AF65-F5344CB8AC3E}">
        <p14:creationId xmlns:p14="http://schemas.microsoft.com/office/powerpoint/2010/main" val="1006851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F5B9942-B60D-7C68-95CA-C535910DF143}"/>
              </a:ext>
            </a:extLst>
          </p:cNvPr>
          <p:cNvSpPr>
            <a:spLocks noGrp="1"/>
          </p:cNvSpPr>
          <p:nvPr>
            <p:ph type="title"/>
          </p:nvPr>
        </p:nvSpPr>
        <p:spPr>
          <a:xfrm>
            <a:off x="967902" y="1194180"/>
            <a:ext cx="3523938" cy="5020353"/>
          </a:xfrm>
        </p:spPr>
        <p:txBody>
          <a:bodyPr>
            <a:normAutofit/>
          </a:bodyPr>
          <a:lstStyle/>
          <a:p>
            <a:pPr algn="ctr"/>
            <a:r>
              <a:rPr lang="pt-BR" dirty="0"/>
              <a:t>Nossa Solução</a:t>
            </a:r>
            <a:br>
              <a:rPr lang="pt-BR" dirty="0"/>
            </a:br>
            <a:endParaRPr lang="pt-BR" dirty="0"/>
          </a:p>
        </p:txBody>
      </p:sp>
      <p:sp>
        <p:nvSpPr>
          <p:cNvPr id="19" name="Rectangle 18">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ço Reservado para Conteúdo 2">
            <a:extLst>
              <a:ext uri="{FF2B5EF4-FFF2-40B4-BE49-F238E27FC236}">
                <a16:creationId xmlns:a16="http://schemas.microsoft.com/office/drawing/2014/main" id="{34B5CC5B-4EC2-7D0C-AE03-B1464390E1C9}"/>
              </a:ext>
            </a:extLst>
          </p:cNvPr>
          <p:cNvSpPr>
            <a:spLocks noGrp="1"/>
          </p:cNvSpPr>
          <p:nvPr>
            <p:ph idx="1"/>
          </p:nvPr>
        </p:nvSpPr>
        <p:spPr>
          <a:xfrm>
            <a:off x="5056541" y="1194179"/>
            <a:ext cx="6114847" cy="5020353"/>
          </a:xfrm>
        </p:spPr>
        <p:txBody>
          <a:bodyPr>
            <a:normAutofit/>
          </a:bodyPr>
          <a:lstStyle/>
          <a:p>
            <a:r>
              <a:rPr lang="pt-BR" sz="1700"/>
              <a:t>Nosso grupo teve diversas discussões e conversas, para chegar na ideia desse projeto. A melhor solução pensada por nós foi a criação de um site que funcionará como uma espécie de fórum, parecido com o reclame aqui, onde as pessoas poderão relatar suas histórias para que os usuários fiquem atentos aos golpes que estão acontecendo. Além disso, haverá no site sugestões feitas por nós com maneiras para se prevenir de cada golpe e também formas de denunciar. O site contará com um sistema de avaliação de usuários para que aqueles bem avaliados apareçam de maneira mais frequente para aqueles com dúvidas. </a:t>
            </a:r>
          </a:p>
          <a:p>
            <a:r>
              <a:rPr lang="pt-BR" sz="1700"/>
              <a:t>Infelizmente, não temos como estar presente com todas as pessoas que podem ser vítimas e ajuda-las o tempo inteiro portanto com esse site pretendemos atingir o maior número de pessoas possíveis para que todos estejam conscientes da existência dos golpes para que possam sempre se precaver para que tal prática acabe.</a:t>
            </a:r>
          </a:p>
          <a:p>
            <a:pPr marL="0" indent="0">
              <a:buNone/>
            </a:pPr>
            <a:endParaRPr lang="pt-BR" sz="1700"/>
          </a:p>
        </p:txBody>
      </p:sp>
      <p:pic>
        <p:nvPicPr>
          <p:cNvPr id="7" name="Imagem 6" descr="Imagem digital fictícia de personagem de desenho animado&#10;&#10;Descrição gerada automaticamente com confiança média">
            <a:extLst>
              <a:ext uri="{FF2B5EF4-FFF2-40B4-BE49-F238E27FC236}">
                <a16:creationId xmlns:a16="http://schemas.microsoft.com/office/drawing/2014/main" id="{09D879CB-36A6-FF69-3D9B-B172BF7FF579}"/>
              </a:ext>
            </a:extLst>
          </p:cNvPr>
          <p:cNvPicPr>
            <a:picLocks noChangeAspect="1"/>
          </p:cNvPicPr>
          <p:nvPr/>
        </p:nvPicPr>
        <p:blipFill>
          <a:blip r:embed="rId2"/>
          <a:stretch>
            <a:fillRect/>
          </a:stretch>
        </p:blipFill>
        <p:spPr>
          <a:xfrm>
            <a:off x="765468" y="2651948"/>
            <a:ext cx="4291073" cy="2804160"/>
          </a:xfrm>
          <a:prstGeom prst="rect">
            <a:avLst/>
          </a:prstGeom>
        </p:spPr>
      </p:pic>
    </p:spTree>
    <p:extLst>
      <p:ext uri="{BB962C8B-B14F-4D97-AF65-F5344CB8AC3E}">
        <p14:creationId xmlns:p14="http://schemas.microsoft.com/office/powerpoint/2010/main" val="2203377646"/>
      </p:ext>
    </p:extLst>
  </p:cSld>
  <p:clrMapOvr>
    <a:masterClrMapping/>
  </p:clrMapOvr>
</p:sld>
</file>

<file path=ppt/theme/theme1.xml><?xml version="1.0" encoding="utf-8"?>
<a:theme xmlns:a="http://schemas.openxmlformats.org/drawingml/2006/main" name="Cortar">
  <a:themeElements>
    <a:clrScheme name="Cortar">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ortar">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rtar">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{1970E568-3909-B545-9193-C239AD2EAAE1}tf10001072</Template>
  <TotalTime>70</TotalTime>
  <Words>717</Words>
  <Application>Microsoft Macintosh PowerPoint</Application>
  <PresentationFormat>Widescreen</PresentationFormat>
  <Paragraphs>29</Paragraphs>
  <Slides>6</Slides>
  <Notes>0</Notes>
  <HiddenSlides>0</HiddenSlides>
  <MMClips>0</MMClips>
  <ScaleCrop>false</ScaleCrop>
  <HeadingPairs>
    <vt:vector size="6" baseType="variant">
      <vt:variant>
        <vt:lpstr>Fontes usadas</vt:lpstr>
      </vt:variant>
      <vt:variant>
        <vt:i4>1</vt:i4>
      </vt:variant>
      <vt:variant>
        <vt:lpstr>Tema</vt:lpstr>
      </vt:variant>
      <vt:variant>
        <vt:i4>1</vt:i4>
      </vt:variant>
      <vt:variant>
        <vt:lpstr>Títulos de slides</vt:lpstr>
      </vt:variant>
      <vt:variant>
        <vt:i4>6</vt:i4>
      </vt:variant>
    </vt:vector>
  </HeadingPairs>
  <TitlesOfParts>
    <vt:vector size="8" baseType="lpstr">
      <vt:lpstr>Franklin Gothic Book</vt:lpstr>
      <vt:lpstr>Cortar</vt:lpstr>
      <vt:lpstr>Pirâmides e golpes financeiros</vt:lpstr>
      <vt:lpstr>O Problema  </vt:lpstr>
      <vt:lpstr>Tipos de Golpe</vt:lpstr>
      <vt:lpstr>Exemplo 1 </vt:lpstr>
      <vt:lpstr>Exemplo 2</vt:lpstr>
      <vt:lpstr>Nossa Solução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Pirâmides e golpes financeiros</dc:title>
  <dc:creator>Gui Figueiredo</dc:creator>
  <cp:lastModifiedBy>Gui Figueiredo</cp:lastModifiedBy>
  <cp:revision>1</cp:revision>
  <dcterms:created xsi:type="dcterms:W3CDTF">2022-04-20T14:45:17Z</dcterms:created>
  <dcterms:modified xsi:type="dcterms:W3CDTF">2022-04-20T15:56:09Z</dcterms:modified>
</cp:coreProperties>
</file>