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9" r:id="rId1"/>
  </p:sldMasterIdLst>
  <p:notesMasterIdLst>
    <p:notesMasterId r:id="rId15"/>
  </p:notesMasterIdLst>
  <p:sldIdLst>
    <p:sldId id="257" r:id="rId2"/>
    <p:sldId id="279" r:id="rId3"/>
    <p:sldId id="281" r:id="rId4"/>
    <p:sldId id="258" r:id="rId5"/>
    <p:sldId id="262" r:id="rId6"/>
    <p:sldId id="263" r:id="rId7"/>
    <p:sldId id="278" r:id="rId8"/>
    <p:sldId id="266" r:id="rId9"/>
    <p:sldId id="260" r:id="rId10"/>
    <p:sldId id="280" r:id="rId11"/>
    <p:sldId id="275" r:id="rId12"/>
    <p:sldId id="277" r:id="rId13"/>
    <p:sldId id="276" r:id="rId14"/>
  </p:sldIdLst>
  <p:sldSz cx="12192000" cy="6858000"/>
  <p:notesSz cx="6858000" cy="9715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8603FDC-E32A-4AB5-989C-0864C3EAD2B8}" styleName="Style à thème 2 - Accentuation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30" autoAdjust="0"/>
    <p:restoredTop sz="94360" autoAdjust="0"/>
  </p:normalViewPr>
  <p:slideViewPr>
    <p:cSldViewPr snapToGrid="0">
      <p:cViewPr varScale="1">
        <p:scale>
          <a:sx n="72" d="100"/>
          <a:sy n="72" d="100"/>
        </p:scale>
        <p:origin x="70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5CE6A8-BDAF-4215-84E8-25E82464F410}" type="datetimeFigureOut">
              <a:rPr lang="fr-FR"/>
              <a:t>15/10/2020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B30308-1A3A-4327-A485-C702A1DA470C}" type="slidenum">
              <a:rPr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187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SIMON</a:t>
            </a:r>
            <a:endParaRPr lang="en-US" dirty="0"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30308-1A3A-4327-A485-C702A1DA470C}" type="slidenum">
              <a:rPr lang="fr-FR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07261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SIMON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30308-1A3A-4327-A485-C702A1DA470C}" type="slidenum">
              <a:rPr lang="fr-FR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2929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LUCAS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30308-1A3A-4327-A485-C702A1DA470C}" type="slidenum">
              <a:rPr lang="fr-FR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47929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LUCAS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30308-1A3A-4327-A485-C702A1DA470C}" type="slidenum">
              <a:rPr lang="fr-FR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74619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LUCAS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30308-1A3A-4327-A485-C702A1DA470C}" type="slidenum">
              <a:rPr lang="fr-FR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5032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SIMON</a:t>
            </a:r>
            <a:endParaRPr lang="en-US" dirty="0"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30308-1A3A-4327-A485-C702A1DA470C}" type="slidenum">
              <a:rPr lang="fr-FR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8472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SIMON</a:t>
            </a:r>
            <a:endParaRPr lang="en-US" dirty="0"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30308-1A3A-4327-A485-C702A1DA470C}" type="slidenum">
              <a:rPr lang="fr-FR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21642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SIMON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30308-1A3A-4327-A485-C702A1DA470C}" type="slidenum">
              <a:rPr lang="fr-FR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8816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LUCAS</a:t>
            </a:r>
            <a:endParaRPr lang="en-US" dirty="0"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30308-1A3A-4327-A485-C702A1DA470C}" type="slidenum">
              <a:rPr lang="fr-FR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17808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SIMON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30308-1A3A-4327-A485-C702A1DA470C}" type="slidenum">
              <a:rPr lang="fr-FR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692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SIMON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30308-1A3A-4327-A485-C702A1DA470C}" type="slidenum">
              <a:rPr lang="fr-FR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10705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RNN : LUCAS</a:t>
            </a:r>
          </a:p>
          <a:p>
            <a:r>
              <a:rPr lang="en-US">
                <a:cs typeface="Calibri"/>
              </a:rPr>
              <a:t>Auto-Encoding : SIMON</a:t>
            </a:r>
          </a:p>
          <a:p>
            <a:r>
              <a:rPr lang="en-US"/>
              <a:t>CNN : LUCAS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30308-1A3A-4327-A485-C702A1DA470C}" type="slidenum">
              <a:rPr lang="fr-FR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40984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SIMON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30308-1A3A-4327-A485-C702A1DA470C}" type="slidenum">
              <a:rPr lang="fr-FR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1262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1A15F-0A0F-4AB2-8592-95CCB90E63D9}" type="datetime1">
              <a:rPr lang="en-US" smtClean="0"/>
              <a:t>10/15/2020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230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51540-582D-49C9-B671-7E381E91DF0B}" type="datetime1">
              <a:rPr lang="en-US" smtClean="0"/>
              <a:t>10/15/2020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89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62EF0-7AB8-421B-BCDA-6D67325BE6C0}" type="datetime1">
              <a:rPr lang="en-US" smtClean="0"/>
              <a:t>10/15/2020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520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AAF16-8C2C-4CFF-8EC4-C1529A068795}" type="datetime1">
              <a:rPr lang="en-US" smtClean="0"/>
              <a:t>10/15/2020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508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4C14-68F3-4D5E-948D-D0A84DEC3D73}" type="datetime1">
              <a:rPr lang="en-US" smtClean="0"/>
              <a:t>10/15/2020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989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D88A2-D07B-4A80-A4F4-1021AC518303}" type="datetime1">
              <a:rPr lang="en-US" smtClean="0"/>
              <a:t>10/15/2020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784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EE35-A08C-448E-9D2A-DA164E467BF7}" type="datetime1">
              <a:rPr lang="en-US" smtClean="0"/>
              <a:t>10/15/2020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329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5AF77-3ACC-4DC9-A656-593F3BE74422}" type="datetime1">
              <a:rPr lang="en-US" smtClean="0"/>
              <a:t>10/15/2020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191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BA05E-37D1-42A6-B56F-7807C626888A}" type="datetime1">
              <a:rPr lang="en-US" smtClean="0"/>
              <a:t>10/15/2020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542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B34D2862-236D-4300-971A-F3E4DAA08026}" type="datetime1">
              <a:rPr lang="en-US" smtClean="0"/>
              <a:t>10/15/2020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598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5E3F3-995F-42FF-8982-03BDB89F0C8C}" type="datetime1">
              <a:rPr lang="en-US" smtClean="0"/>
              <a:t>10/15/2020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834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ACDE4701-B979-4E17-A1F7-417E96B126B3}" type="datetime1">
              <a:rPr lang="en-US" smtClean="0"/>
              <a:t>10/15/2020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26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2" r:id="rId6"/>
    <p:sldLayoutId id="2147483728" r:id="rId7"/>
    <p:sldLayoutId id="2147483729" r:id="rId8"/>
    <p:sldLayoutId id="2147483730" r:id="rId9"/>
    <p:sldLayoutId id="2147483731" r:id="rId10"/>
    <p:sldLayoutId id="2147483733" r:id="rId11"/>
  </p:sldLayoutIdLst>
  <p:hf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7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9EEF3097-EEFD-4639-9399-B0FB3A1B52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096500" y="54784"/>
            <a:ext cx="2014442" cy="1092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2EBAB243-5EAF-401F-AAF8-AF4885CDA881}"/>
              </a:ext>
            </a:extLst>
          </p:cNvPr>
          <p:cNvSpPr txBox="1">
            <a:spLocks/>
          </p:cNvSpPr>
          <p:nvPr/>
        </p:nvSpPr>
        <p:spPr>
          <a:xfrm>
            <a:off x="725178" y="740255"/>
            <a:ext cx="3511233" cy="23702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2800" dirty="0">
                <a:solidFill>
                  <a:srgbClr val="FFFFFF"/>
                </a:solidFill>
              </a:rPr>
              <a:t>Reconnaissance d'émotion par l'expression faciale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925E6132-B43E-4342-83B1-E0D10FF3B55B}"/>
              </a:ext>
            </a:extLst>
          </p:cNvPr>
          <p:cNvSpPr txBox="1">
            <a:spLocks/>
          </p:cNvSpPr>
          <p:nvPr/>
        </p:nvSpPr>
        <p:spPr>
          <a:xfrm>
            <a:off x="638621" y="3489682"/>
            <a:ext cx="3511233" cy="26601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>
                <a:solidFill>
                  <a:srgbClr val="FFFFFF"/>
                </a:solidFill>
              </a:rPr>
              <a:t>Equipe : </a:t>
            </a:r>
            <a:endParaRPr lang="fr-FR" dirty="0">
              <a:solidFill>
                <a:srgbClr val="7DA9B1"/>
              </a:solidFill>
            </a:endParaRPr>
          </a:p>
          <a:p>
            <a:pPr marL="342900" indent="-342900">
              <a:buFont typeface="Arial" panose="05020102010507070707" pitchFamily="18" charset="2"/>
              <a:buChar char="•"/>
            </a:pPr>
            <a:r>
              <a:rPr lang="fr-FR" sz="2000" dirty="0">
                <a:solidFill>
                  <a:srgbClr val="FFFFFF"/>
                </a:solidFill>
              </a:rPr>
              <a:t>Lucas Barrot</a:t>
            </a:r>
            <a:endParaRPr lang="fr-FR" dirty="0"/>
          </a:p>
          <a:p>
            <a:pPr marL="342900" indent="-342900">
              <a:buFont typeface="Arial" panose="05020102010507070707" pitchFamily="18" charset="2"/>
              <a:buChar char="•"/>
            </a:pPr>
            <a:r>
              <a:rPr lang="fr-FR" sz="2000" dirty="0">
                <a:solidFill>
                  <a:srgbClr val="FFFFFF"/>
                </a:solidFill>
              </a:rPr>
              <a:t>Simon </a:t>
            </a:r>
            <a:r>
              <a:rPr lang="fr-FR" sz="2000" dirty="0" err="1">
                <a:solidFill>
                  <a:srgbClr val="FFFFFF"/>
                </a:solidFill>
              </a:rPr>
              <a:t>Garras</a:t>
            </a:r>
            <a:endParaRPr lang="fr-FR" sz="2000" dirty="0">
              <a:solidFill>
                <a:srgbClr val="FFFFFF"/>
              </a:solidFill>
            </a:endParaRPr>
          </a:p>
          <a:p>
            <a:r>
              <a:rPr lang="fr-FR" sz="2000" dirty="0">
                <a:solidFill>
                  <a:srgbClr val="FFFFFF"/>
                </a:solidFill>
              </a:rPr>
              <a:t>Professeur Référent :</a:t>
            </a:r>
          </a:p>
          <a:p>
            <a:pPr marL="342900" indent="-342900">
              <a:buFont typeface="Arial" panose="05020102010507070707" pitchFamily="18" charset="2"/>
              <a:buChar char="•"/>
            </a:pPr>
            <a:r>
              <a:rPr lang="fr-FR" sz="2000" dirty="0">
                <a:solidFill>
                  <a:srgbClr val="FFFFFF"/>
                </a:solidFill>
              </a:rPr>
              <a:t>M. Larbi </a:t>
            </a:r>
            <a:r>
              <a:rPr lang="fr-FR" sz="2000" dirty="0" err="1">
                <a:solidFill>
                  <a:srgbClr val="FFFFFF"/>
                </a:solidFill>
              </a:rPr>
              <a:t>Boubchir</a:t>
            </a:r>
            <a:endParaRPr lang="fr-FR" sz="2000" dirty="0">
              <a:solidFill>
                <a:srgbClr val="FFFFFF">
                  <a:alpha val="75000"/>
                </a:srgbClr>
              </a:solidFill>
            </a:endParaRPr>
          </a:p>
        </p:txBody>
      </p:sp>
      <p:pic>
        <p:nvPicPr>
          <p:cNvPr id="19" name="Picture 3">
            <a:extLst>
              <a:ext uri="{FF2B5EF4-FFF2-40B4-BE49-F238E27FC236}">
                <a16:creationId xmlns:a16="http://schemas.microsoft.com/office/drawing/2014/main" id="{2A5CED7A-4516-4459-A794-68055C3F04C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6744" r="-2" b="-2"/>
          <a:stretch/>
        </p:blipFill>
        <p:spPr>
          <a:xfrm>
            <a:off x="5346841" y="1242844"/>
            <a:ext cx="6163642" cy="5131606"/>
          </a:xfrm>
          <a:prstGeom prst="rect">
            <a:avLst/>
          </a:prstGeom>
        </p:spPr>
      </p:pic>
      <p:pic>
        <p:nvPicPr>
          <p:cNvPr id="20" name="Image 4" descr="Une image contenant homme, portant&#10;&#10;Description générée automatiquement">
            <a:extLst>
              <a:ext uri="{FF2B5EF4-FFF2-40B4-BE49-F238E27FC236}">
                <a16:creationId xmlns:a16="http://schemas.microsoft.com/office/drawing/2014/main" id="{3B080F0F-5E00-4375-855D-F046601E1BB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5081" r="20649" b="193"/>
          <a:stretch/>
        </p:blipFill>
        <p:spPr>
          <a:xfrm>
            <a:off x="5880388" y="1483351"/>
            <a:ext cx="2019894" cy="2115992"/>
          </a:xfrm>
          <a:prstGeom prst="rect">
            <a:avLst/>
          </a:prstGeom>
        </p:spPr>
      </p:pic>
      <p:pic>
        <p:nvPicPr>
          <p:cNvPr id="26" name="Image 6" descr="Une image contenant bleu, portant, regardant, chaîne&#10;&#10;Description générée automatiquement">
            <a:extLst>
              <a:ext uri="{FF2B5EF4-FFF2-40B4-BE49-F238E27FC236}">
                <a16:creationId xmlns:a16="http://schemas.microsoft.com/office/drawing/2014/main" id="{387B6919-8010-441D-85CB-6B0EE967BE3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5647" t="-817" r="9698" b="385"/>
          <a:stretch/>
        </p:blipFill>
        <p:spPr>
          <a:xfrm>
            <a:off x="9182589" y="1539697"/>
            <a:ext cx="1921132" cy="1887125"/>
          </a:xfrm>
          <a:prstGeom prst="rect">
            <a:avLst/>
          </a:prstGeom>
        </p:spPr>
      </p:pic>
      <p:pic>
        <p:nvPicPr>
          <p:cNvPr id="28" name="Image 5" descr="Une image contenant portant, regardant, homme, arc&#10;&#10;Description générée automatiquement">
            <a:extLst>
              <a:ext uri="{FF2B5EF4-FFF2-40B4-BE49-F238E27FC236}">
                <a16:creationId xmlns:a16="http://schemas.microsoft.com/office/drawing/2014/main" id="{B1DB93E6-55B4-4E91-BBDC-756295E29E4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7896" t="16216" r="37991" b="5651"/>
          <a:stretch/>
        </p:blipFill>
        <p:spPr>
          <a:xfrm>
            <a:off x="7409458" y="3910372"/>
            <a:ext cx="2038407" cy="2306753"/>
          </a:xfrm>
          <a:prstGeom prst="rect">
            <a:avLst/>
          </a:prstGeom>
        </p:spPr>
      </p:pic>
      <p:sp>
        <p:nvSpPr>
          <p:cNvPr id="31" name="ZoneTexte 30">
            <a:extLst>
              <a:ext uri="{FF2B5EF4-FFF2-40B4-BE49-F238E27FC236}">
                <a16:creationId xmlns:a16="http://schemas.microsoft.com/office/drawing/2014/main" id="{BFDC15CD-0EE2-4EE6-9872-A1CBCE5B5E42}"/>
              </a:ext>
            </a:extLst>
          </p:cNvPr>
          <p:cNvSpPr txBox="1"/>
          <p:nvPr/>
        </p:nvSpPr>
        <p:spPr>
          <a:xfrm>
            <a:off x="3700462" y="6521164"/>
            <a:ext cx="4791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BARROT Lucas GARRAS Simon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B5B0DA3-1CE6-46F5-B076-8ABBFDC6C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059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394E1F-0B5F-497D-B2A6-8383A2A54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3"/>
            <a:chOff x="438068" y="457200"/>
            <a:chExt cx="3703320" cy="5935133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F1FF39A-AC3C-4066-9D4C-519AA22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01201"/>
              <a:ext cx="3702134" cy="5791132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4C13BAB-7C00-4D21-A857-E3D41C0A2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9EEAE388-288C-4A49-8558-8CE142B57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101" y="167680"/>
            <a:ext cx="3412067" cy="347838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dirty="0" err="1">
                <a:solidFill>
                  <a:srgbClr val="FFFFFF"/>
                </a:solidFill>
              </a:rPr>
              <a:t>DAtaset</a:t>
            </a:r>
            <a:endParaRPr lang="en-US" sz="3600" dirty="0">
              <a:solidFill>
                <a:srgbClr val="FFFFFF"/>
              </a:solidFill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76EE712D-79CB-44C6-966C-204600A9F4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096500" y="54784"/>
            <a:ext cx="2014442" cy="1092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A862F983-E874-40D6-8AC1-7CC677FCF840}"/>
              </a:ext>
            </a:extLst>
          </p:cNvPr>
          <p:cNvSpPr txBox="1"/>
          <p:nvPr/>
        </p:nvSpPr>
        <p:spPr>
          <a:xfrm>
            <a:off x="3700462" y="6521164"/>
            <a:ext cx="4791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BARROT Lucas GARRAS Simon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3B4E4B3-0F03-45B6-B110-091EC4185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9909" y="2042691"/>
            <a:ext cx="5324475" cy="347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51E234C1-73E2-499E-B6F9-F719C5B5BED6}"/>
              </a:ext>
            </a:extLst>
          </p:cNvPr>
          <p:cNvSpPr txBox="1">
            <a:spLocks/>
          </p:cNvSpPr>
          <p:nvPr/>
        </p:nvSpPr>
        <p:spPr>
          <a:xfrm>
            <a:off x="5925219" y="1069915"/>
            <a:ext cx="4253160" cy="12165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fr-FR" dirty="0">
                <a:ea typeface="+mn-lt"/>
                <a:cs typeface="+mn-lt"/>
              </a:rPr>
              <a:t>FER2013 : ~36000 Images, 7 émotions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E55FB74-871D-4675-B542-80DC4EF48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131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79394E1F-0B5F-497D-B2A6-8383A2A54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3"/>
            <a:chOff x="438068" y="457200"/>
            <a:chExt cx="3703320" cy="5935133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1F1FF39A-AC3C-4066-9D4C-519AA22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01201"/>
              <a:ext cx="3702134" cy="5791132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64C13BAB-7C00-4D21-A857-E3D41C0A2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D33DEEBD-C906-4521-9B86-6989C7C83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284" y="135534"/>
            <a:ext cx="3412067" cy="347838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dirty="0" err="1">
                <a:solidFill>
                  <a:srgbClr val="FFFFFF"/>
                </a:solidFill>
              </a:rPr>
              <a:t>Résultats</a:t>
            </a:r>
            <a:endParaRPr lang="en-US" sz="3600" dirty="0">
              <a:solidFill>
                <a:srgbClr val="FFFFFF"/>
              </a:solidFill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91CD3B1-4B59-4F02-9B57-1AC057487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096500" y="54784"/>
            <a:ext cx="2014442" cy="1092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82E46996-F311-437C-86A4-0B81F5F4E6EE}"/>
              </a:ext>
            </a:extLst>
          </p:cNvPr>
          <p:cNvSpPr txBox="1"/>
          <p:nvPr/>
        </p:nvSpPr>
        <p:spPr>
          <a:xfrm>
            <a:off x="3700462" y="6521164"/>
            <a:ext cx="4791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BARROT Lucas GARRAS Simon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AC442C8-A72B-4B27-A914-C17AD6AB1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11</a:t>
            </a:fld>
            <a:endParaRPr lang="en-US" dirty="0"/>
          </a:p>
        </p:txBody>
      </p:sp>
      <p:graphicFrame>
        <p:nvGraphicFramePr>
          <p:cNvPr id="6" name="Tableau 6">
            <a:extLst>
              <a:ext uri="{FF2B5EF4-FFF2-40B4-BE49-F238E27FC236}">
                <a16:creationId xmlns:a16="http://schemas.microsoft.com/office/drawing/2014/main" id="{D729C749-6B66-44BB-B0F0-923C51E6A2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208096"/>
              </p:ext>
            </p:extLst>
          </p:nvPr>
        </p:nvGraphicFramePr>
        <p:xfrm>
          <a:off x="4748216" y="2294003"/>
          <a:ext cx="6587862" cy="26398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5954">
                  <a:extLst>
                    <a:ext uri="{9D8B030D-6E8A-4147-A177-3AD203B41FA5}">
                      <a16:colId xmlns:a16="http://schemas.microsoft.com/office/drawing/2014/main" val="2527795708"/>
                    </a:ext>
                  </a:extLst>
                </a:gridCol>
                <a:gridCol w="2195954">
                  <a:extLst>
                    <a:ext uri="{9D8B030D-6E8A-4147-A177-3AD203B41FA5}">
                      <a16:colId xmlns:a16="http://schemas.microsoft.com/office/drawing/2014/main" val="1631232544"/>
                    </a:ext>
                  </a:extLst>
                </a:gridCol>
                <a:gridCol w="2195954">
                  <a:extLst>
                    <a:ext uri="{9D8B030D-6E8A-4147-A177-3AD203B41FA5}">
                      <a16:colId xmlns:a16="http://schemas.microsoft.com/office/drawing/2014/main" val="1117074898"/>
                    </a:ext>
                  </a:extLst>
                </a:gridCol>
              </a:tblGrid>
              <a:tr h="879943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6 émotions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7 émotions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996152"/>
                  </a:ext>
                </a:extLst>
              </a:tr>
              <a:tr h="879943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00B050"/>
                          </a:solidFill>
                        </a:rPr>
                        <a:t>CNN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00B050"/>
                          </a:solidFill>
                        </a:rPr>
                        <a:t>63,8 %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rgbClr val="00B050"/>
                          </a:solidFill>
                        </a:rPr>
                        <a:t>61,5 %</a:t>
                      </a:r>
                    </a:p>
                    <a:p>
                      <a:pPr algn="ctr"/>
                      <a:endParaRPr lang="fr-FR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177036"/>
                  </a:ext>
                </a:extLst>
              </a:tr>
              <a:tr h="879943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41,8 %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37,4 %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9560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8105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79394E1F-0B5F-497D-B2A6-8383A2A54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3"/>
            <a:chOff x="438068" y="457200"/>
            <a:chExt cx="3703320" cy="5935133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1F1FF39A-AC3C-4066-9D4C-519AA22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01201"/>
              <a:ext cx="3702134" cy="5791132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64C13BAB-7C00-4D21-A857-E3D41C0A2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D33DEEBD-C906-4521-9B86-6989C7C83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101" y="434087"/>
            <a:ext cx="3412067" cy="347838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Conclusion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91CD3B1-4B59-4F02-9B57-1AC057487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096500" y="54784"/>
            <a:ext cx="2014442" cy="1092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E5C3B852-A0B9-408A-8473-83BD6D02B2F9}"/>
              </a:ext>
            </a:extLst>
          </p:cNvPr>
          <p:cNvSpPr txBox="1"/>
          <p:nvPr/>
        </p:nvSpPr>
        <p:spPr>
          <a:xfrm>
            <a:off x="3700462" y="6521164"/>
            <a:ext cx="4791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BARROT Lucas GARRAS Simon</a:t>
            </a: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8FAC05FE-4418-405B-A324-870F07C215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905" y="1113764"/>
            <a:ext cx="6108179" cy="4624327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fr-FR" dirty="0">
                <a:ea typeface="+mn-lt"/>
                <a:cs typeface="+mn-lt"/>
              </a:rPr>
              <a:t>Objectifs atteints 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fr-FR" dirty="0">
                <a:ea typeface="+mn-lt"/>
                <a:cs typeface="+mn-lt"/>
              </a:rPr>
              <a:t>	- Développer une méthode de reconnaissance 	 	d’émotions en utilisant l’apprentissage profond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fr-FR" dirty="0">
                <a:ea typeface="+mn-lt"/>
                <a:cs typeface="+mn-lt"/>
              </a:rPr>
              <a:t>	- Démontrer que l’apprentissage profond est plus 	performant que la méthode SVM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fr-FR" dirty="0">
                <a:ea typeface="+mn-lt"/>
                <a:cs typeface="+mn-lt"/>
              </a:rPr>
              <a:t>	- Héberger le Modèle sur un web service</a:t>
            </a:r>
          </a:p>
          <a:p>
            <a:pPr marL="0" indent="0">
              <a:lnSpc>
                <a:spcPct val="90000"/>
              </a:lnSpc>
              <a:buNone/>
            </a:pPr>
            <a:endParaRPr lang="fr-FR" dirty="0">
              <a:ea typeface="+mn-lt"/>
              <a:cs typeface="+mn-lt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fr-FR" dirty="0">
                <a:ea typeface="+mn-lt"/>
                <a:cs typeface="+mn-lt"/>
              </a:rPr>
              <a:t>Améliorations possibles 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fr-FR" dirty="0">
                <a:ea typeface="+mn-lt"/>
                <a:cs typeface="+mn-lt"/>
              </a:rPr>
              <a:t>	- Intégration dans une application tout-en-un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fr-FR" dirty="0">
                <a:ea typeface="+mn-lt"/>
                <a:cs typeface="+mn-lt"/>
              </a:rPr>
              <a:t>	- Amélioration des performances du modèle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F00747C-6C9D-459B-94B7-DF8891FFB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757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79394E1F-0B5F-497D-B2A6-8383A2A54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3"/>
            <a:chOff x="438068" y="457200"/>
            <a:chExt cx="3703320" cy="5935133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1F1FF39A-AC3C-4066-9D4C-519AA22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01201"/>
              <a:ext cx="3702134" cy="5791132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64C13BAB-7C00-4D21-A857-E3D41C0A2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D33DEEBD-C906-4521-9B86-6989C7C83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160" y="912485"/>
            <a:ext cx="3412067" cy="347838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>
                <a:solidFill>
                  <a:srgbClr val="FFFFFF"/>
                </a:solidFill>
              </a:rPr>
              <a:t>Merci pour votre attention</a:t>
            </a:r>
            <a:endParaRPr lang="en-US" sz="3600" dirty="0">
              <a:solidFill>
                <a:srgbClr val="FFFFFF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988571-48F4-45E4-B434-672F4E44B2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096500" y="54784"/>
            <a:ext cx="2014442" cy="1092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446FE7D9-9791-49D3-8001-F43BA4FF7498}"/>
              </a:ext>
            </a:extLst>
          </p:cNvPr>
          <p:cNvSpPr txBox="1"/>
          <p:nvPr/>
        </p:nvSpPr>
        <p:spPr>
          <a:xfrm>
            <a:off x="3700462" y="6521164"/>
            <a:ext cx="4791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/>
              <a:t>BARROT Lucas GARRAS Simon</a:t>
            </a:r>
            <a:endParaRPr lang="fr-FR" sz="1200" dirty="0"/>
          </a:p>
        </p:txBody>
      </p:sp>
      <p:pic>
        <p:nvPicPr>
          <p:cNvPr id="6" name="Image 5" descr="Une image contenant parapluie&#10;&#10;Description générée automatiquement">
            <a:extLst>
              <a:ext uri="{FF2B5EF4-FFF2-40B4-BE49-F238E27FC236}">
                <a16:creationId xmlns:a16="http://schemas.microsoft.com/office/drawing/2014/main" id="{0DC0B2AF-38F4-42B6-BFF8-1D043EE384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9234" y="1438101"/>
            <a:ext cx="4267200" cy="4267200"/>
          </a:xfrm>
          <a:prstGeom prst="rect">
            <a:avLst/>
          </a:prstGeo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5C06EE4-F749-4B9D-94EA-47C70F460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700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FBED1EB-4915-4B8E-8582-587B240C7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fr-FR">
                <a:solidFill>
                  <a:srgbClr val="FFFFFF"/>
                </a:solidFill>
              </a:rPr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A9F204-F913-4A17-8627-99983C464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905" y="1113764"/>
            <a:ext cx="6108179" cy="4624327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fr-FR" sz="1500" dirty="0">
                <a:ea typeface="+mn-lt"/>
                <a:cs typeface="+mn-lt"/>
              </a:rPr>
              <a:t>Plan :</a:t>
            </a:r>
          </a:p>
          <a:p>
            <a:pPr marL="342900" indent="-342900">
              <a:lnSpc>
                <a:spcPct val="90000"/>
              </a:lnSpc>
              <a:buAutoNum type="arabicPeriod"/>
            </a:pPr>
            <a:r>
              <a:rPr lang="fr-FR" sz="1500" dirty="0">
                <a:ea typeface="+mn-lt"/>
                <a:cs typeface="+mn-lt"/>
              </a:rPr>
              <a:t>Problématique</a:t>
            </a:r>
          </a:p>
          <a:p>
            <a:pPr marL="342900" indent="-342900">
              <a:lnSpc>
                <a:spcPct val="90000"/>
              </a:lnSpc>
              <a:buAutoNum type="arabicPeriod"/>
            </a:pPr>
            <a:r>
              <a:rPr lang="fr-FR" sz="1500" dirty="0">
                <a:ea typeface="+mn-lt"/>
                <a:cs typeface="+mn-lt"/>
              </a:rPr>
              <a:t>L'émotion</a:t>
            </a:r>
          </a:p>
          <a:p>
            <a:pPr marL="342900" indent="-342900">
              <a:lnSpc>
                <a:spcPct val="90000"/>
              </a:lnSpc>
              <a:buFont typeface="Wingdings 2" panose="05020102010507070707" pitchFamily="18" charset="2"/>
              <a:buAutoNum type="arabicPeriod"/>
            </a:pPr>
            <a:r>
              <a:rPr lang="fr-FR" sz="1500" dirty="0">
                <a:ea typeface="+mn-lt"/>
                <a:cs typeface="+mn-lt"/>
              </a:rPr>
              <a:t>Les informations du visage</a:t>
            </a:r>
          </a:p>
          <a:p>
            <a:pPr marL="342900" indent="-342900">
              <a:lnSpc>
                <a:spcPct val="90000"/>
              </a:lnSpc>
              <a:buAutoNum type="arabicPeriod"/>
            </a:pPr>
            <a:r>
              <a:rPr lang="fr-FR" sz="1500" dirty="0">
                <a:ea typeface="+mn-lt"/>
                <a:cs typeface="+mn-lt"/>
              </a:rPr>
              <a:t>Etat de l’art</a:t>
            </a:r>
          </a:p>
          <a:p>
            <a:pPr marL="667385" lvl="1" indent="-305435">
              <a:lnSpc>
                <a:spcPct val="90000"/>
              </a:lnSpc>
              <a:buAutoNum type="arabicPeriod"/>
            </a:pPr>
            <a:r>
              <a:rPr lang="fr-FR" dirty="0">
                <a:ea typeface="+mn-lt"/>
                <a:cs typeface="+mn-lt"/>
              </a:rPr>
              <a:t>Méthode sans apprentissage profond</a:t>
            </a:r>
          </a:p>
          <a:p>
            <a:pPr marL="667385" lvl="1" indent="-305435">
              <a:lnSpc>
                <a:spcPct val="90000"/>
              </a:lnSpc>
              <a:buAutoNum type="arabicPeriod"/>
            </a:pPr>
            <a:r>
              <a:rPr lang="fr-FR" dirty="0">
                <a:ea typeface="+mn-lt"/>
                <a:cs typeface="+mn-lt"/>
              </a:rPr>
              <a:t>Méthodes d’apprentissage profond</a:t>
            </a:r>
          </a:p>
          <a:p>
            <a:pPr marL="342900" indent="-342900">
              <a:lnSpc>
                <a:spcPct val="90000"/>
              </a:lnSpc>
              <a:buAutoNum type="arabicPeriod"/>
            </a:pPr>
            <a:r>
              <a:rPr lang="fr-FR" sz="1500" dirty="0">
                <a:ea typeface="+mn-lt"/>
                <a:cs typeface="+mn-lt"/>
              </a:rPr>
              <a:t>Approche technique</a:t>
            </a:r>
          </a:p>
          <a:p>
            <a:pPr marL="342900" indent="-342900">
              <a:lnSpc>
                <a:spcPct val="90000"/>
              </a:lnSpc>
              <a:buAutoNum type="arabicPeriod"/>
            </a:pPr>
            <a:r>
              <a:rPr lang="fr-FR" sz="1500" dirty="0">
                <a:ea typeface="+mn-lt"/>
                <a:cs typeface="+mn-lt"/>
              </a:rPr>
              <a:t>Résultats</a:t>
            </a:r>
          </a:p>
          <a:p>
            <a:pPr marL="342900" indent="-342900">
              <a:lnSpc>
                <a:spcPct val="90000"/>
              </a:lnSpc>
              <a:buAutoNum type="arabicPeriod"/>
            </a:pPr>
            <a:r>
              <a:rPr lang="fr-FR" sz="1500" dirty="0">
                <a:ea typeface="+mn-lt"/>
                <a:cs typeface="+mn-lt"/>
              </a:rPr>
              <a:t>Conclusion</a:t>
            </a:r>
          </a:p>
          <a:p>
            <a:pPr marL="342900" indent="-342900">
              <a:lnSpc>
                <a:spcPct val="90000"/>
              </a:lnSpc>
              <a:buAutoNum type="arabicPeriod"/>
            </a:pPr>
            <a:r>
              <a:rPr lang="fr-FR" sz="1500" dirty="0">
                <a:ea typeface="+mn-lt"/>
                <a:cs typeface="+mn-lt"/>
              </a:rPr>
              <a:t>Perspectives d’amélioration</a:t>
            </a:r>
          </a:p>
          <a:p>
            <a:pPr marL="305435" indent="-305435">
              <a:lnSpc>
                <a:spcPct val="90000"/>
              </a:lnSpc>
            </a:pPr>
            <a:endParaRPr lang="fr-FR" sz="1500" dirty="0">
              <a:ea typeface="+mn-lt"/>
              <a:cs typeface="+mn-lt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9EEF3097-EEFD-4639-9399-B0FB3A1B52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096500" y="54784"/>
            <a:ext cx="2014442" cy="1092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D373472F-46CA-4415-B48E-519E7DB04069}"/>
              </a:ext>
            </a:extLst>
          </p:cNvPr>
          <p:cNvSpPr txBox="1"/>
          <p:nvPr/>
        </p:nvSpPr>
        <p:spPr>
          <a:xfrm>
            <a:off x="3700462" y="6521164"/>
            <a:ext cx="4791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BARROT Lucas GARRAS Simon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0AC13B0-1771-4231-A545-9FACE79F3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998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FBED1EB-4915-4B8E-8582-587B240C7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fr-FR" dirty="0">
                <a:solidFill>
                  <a:srgbClr val="FFFFFF"/>
                </a:solidFill>
              </a:rPr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A9F204-F913-4A17-8627-99983C464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2659" y="1368353"/>
            <a:ext cx="6130184" cy="1031867"/>
          </a:xfrm>
        </p:spPr>
        <p:txBody>
          <a:bodyPr anchor="ctr">
            <a:normAutofit/>
          </a:bodyPr>
          <a:lstStyle/>
          <a:p>
            <a:pPr marL="0" indent="0" algn="just">
              <a:lnSpc>
                <a:spcPct val="90000"/>
              </a:lnSpc>
              <a:buNone/>
            </a:pPr>
            <a:r>
              <a:rPr lang="fr-FR" sz="1500" dirty="0">
                <a:ea typeface="+mn-lt"/>
                <a:cs typeface="+mn-lt"/>
              </a:rPr>
              <a:t>Problématique: Mettre en œuvre une méthode d’apprentissage profond qui reconnaîtra de manière automatique l'état émotionnel d’une personne à partir d’une photo</a:t>
            </a:r>
          </a:p>
          <a:p>
            <a:pPr marL="0" indent="0">
              <a:lnSpc>
                <a:spcPct val="90000"/>
              </a:lnSpc>
              <a:buNone/>
            </a:pPr>
            <a:endParaRPr lang="fr-FR" sz="1500" dirty="0">
              <a:ea typeface="+mn-lt"/>
              <a:cs typeface="+mn-lt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9EEF3097-EEFD-4639-9399-B0FB3A1B52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096500" y="54784"/>
            <a:ext cx="2014442" cy="1092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D373472F-46CA-4415-B48E-519E7DB04069}"/>
              </a:ext>
            </a:extLst>
          </p:cNvPr>
          <p:cNvSpPr txBox="1"/>
          <p:nvPr/>
        </p:nvSpPr>
        <p:spPr>
          <a:xfrm>
            <a:off x="3700462" y="6521164"/>
            <a:ext cx="4791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BARROT Lucas GARRAS Simon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6D29BC8-568D-4232-8B63-9C64C50DD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</a:t>
            </a:fld>
            <a:endParaRPr lang="en-US" dirty="0"/>
          </a:p>
        </p:txBody>
      </p:sp>
      <p:pic>
        <p:nvPicPr>
          <p:cNvPr id="8" name="Image 7" descr="Une image contenant personne, souriant, homme, tenant&#10;&#10;Description générée automatiquement">
            <a:extLst>
              <a:ext uri="{FF2B5EF4-FFF2-40B4-BE49-F238E27FC236}">
                <a16:creationId xmlns:a16="http://schemas.microsoft.com/office/drawing/2014/main" id="{482A8347-6394-4F94-A1E7-BE24CEA478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8343" y="2504408"/>
            <a:ext cx="2634231" cy="2474760"/>
          </a:xfrm>
          <a:prstGeom prst="rect">
            <a:avLst/>
          </a:prstGeom>
        </p:spPr>
      </p:pic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09EC0B09-E91E-44D4-8673-7F49E830A592}"/>
              </a:ext>
            </a:extLst>
          </p:cNvPr>
          <p:cNvSpPr/>
          <p:nvPr/>
        </p:nvSpPr>
        <p:spPr>
          <a:xfrm>
            <a:off x="7849369" y="3065302"/>
            <a:ext cx="2477972" cy="15872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483E02A-AD1B-436A-B9D0-9A7DB3ACC11B}"/>
              </a:ext>
            </a:extLst>
          </p:cNvPr>
          <p:cNvSpPr txBox="1"/>
          <p:nvPr/>
        </p:nvSpPr>
        <p:spPr>
          <a:xfrm>
            <a:off x="7978588" y="3426994"/>
            <a:ext cx="18839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Méthode de reconnaissance d’émotion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5E2EF225-FC0E-4077-9C7A-52292FEF887F}"/>
              </a:ext>
            </a:extLst>
          </p:cNvPr>
          <p:cNvSpPr txBox="1"/>
          <p:nvPr/>
        </p:nvSpPr>
        <p:spPr>
          <a:xfrm>
            <a:off x="10473250" y="3620416"/>
            <a:ext cx="140745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500" dirty="0"/>
              <a:t>JOIE</a:t>
            </a:r>
          </a:p>
        </p:txBody>
      </p:sp>
    </p:spTree>
    <p:extLst>
      <p:ext uri="{BB962C8B-B14F-4D97-AF65-F5344CB8AC3E}">
        <p14:creationId xmlns:p14="http://schemas.microsoft.com/office/powerpoint/2010/main" val="1319572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689A35-07E6-4313-A818-497A30CCC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0590"/>
          </a:xfrm>
        </p:spPr>
        <p:txBody>
          <a:bodyPr>
            <a:normAutofit/>
          </a:bodyPr>
          <a:lstStyle/>
          <a:p>
            <a:r>
              <a:rPr lang="fr-FR"/>
              <a:t>Les émotions et leurs </a:t>
            </a:r>
            <a:br>
              <a:rPr lang="en-US" dirty="0"/>
            </a:br>
            <a:r>
              <a:rPr lang="fr-FR"/>
              <a:t>séquencements</a:t>
            </a:r>
          </a:p>
        </p:txBody>
      </p:sp>
      <p:pic>
        <p:nvPicPr>
          <p:cNvPr id="4" name="Image 4" descr="Une image contenant accessoire, parapluie&#10;&#10;Description générée automatiquement">
            <a:extLst>
              <a:ext uri="{FF2B5EF4-FFF2-40B4-BE49-F238E27FC236}">
                <a16:creationId xmlns:a16="http://schemas.microsoft.com/office/drawing/2014/main" id="{F18261F8-D319-4831-91F5-47B77FB89C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07009" y="748706"/>
            <a:ext cx="5137067" cy="3284763"/>
          </a:xfrm>
        </p:spPr>
      </p:pic>
      <p:pic>
        <p:nvPicPr>
          <p:cNvPr id="5" name="Image 5">
            <a:extLst>
              <a:ext uri="{FF2B5EF4-FFF2-40B4-BE49-F238E27FC236}">
                <a16:creationId xmlns:a16="http://schemas.microsoft.com/office/drawing/2014/main" id="{C2D2FBFF-7B89-4BED-94FD-912B54A7D7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7750" y="4582539"/>
            <a:ext cx="2290788" cy="2015395"/>
          </a:xfrm>
          <a:prstGeom prst="rect">
            <a:avLst/>
          </a:prstGeom>
        </p:spPr>
      </p:pic>
      <p:graphicFrame>
        <p:nvGraphicFramePr>
          <p:cNvPr id="6" name="Tableau 6">
            <a:extLst>
              <a:ext uri="{FF2B5EF4-FFF2-40B4-BE49-F238E27FC236}">
                <a16:creationId xmlns:a16="http://schemas.microsoft.com/office/drawing/2014/main" id="{2B7BD03E-4369-4598-8D65-D61BA0C976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835970"/>
              </p:ext>
            </p:extLst>
          </p:nvPr>
        </p:nvGraphicFramePr>
        <p:xfrm>
          <a:off x="1405246" y="2711532"/>
          <a:ext cx="3477430" cy="2396638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738715">
                  <a:extLst>
                    <a:ext uri="{9D8B030D-6E8A-4147-A177-3AD203B41FA5}">
                      <a16:colId xmlns:a16="http://schemas.microsoft.com/office/drawing/2014/main" val="3125694002"/>
                    </a:ext>
                  </a:extLst>
                </a:gridCol>
                <a:gridCol w="1738715">
                  <a:extLst>
                    <a:ext uri="{9D8B030D-6E8A-4147-A177-3AD203B41FA5}">
                      <a16:colId xmlns:a16="http://schemas.microsoft.com/office/drawing/2014/main" val="3735919069"/>
                    </a:ext>
                  </a:extLst>
                </a:gridCol>
              </a:tblGrid>
              <a:tr h="119831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800" u="none" strike="noStrike" noProof="0"/>
                        <a:t>Aspect physiologique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800" u="none" strike="noStrike" noProof="0"/>
                        <a:t>Aspect</a:t>
                      </a:r>
                      <a:endParaRPr lang="fr-FR"/>
                    </a:p>
                    <a:p>
                      <a:pPr lvl="0" algn="ctr">
                        <a:buNone/>
                      </a:pPr>
                      <a:r>
                        <a:rPr lang="fr-FR" sz="1800" u="none" strike="noStrike" noProof="0"/>
                        <a:t>subjectif</a:t>
                      </a:r>
                      <a:endParaRPr lang="fr-FR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0232622"/>
                  </a:ext>
                </a:extLst>
              </a:tr>
              <a:tr h="119831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800" u="none" strike="noStrike" noProof="0"/>
                        <a:t>Aspect</a:t>
                      </a:r>
                      <a:endParaRPr lang="fr-FR"/>
                    </a:p>
                    <a:p>
                      <a:pPr lvl="0" algn="ctr">
                        <a:buNone/>
                      </a:pPr>
                      <a:r>
                        <a:rPr lang="fr-FR" sz="1800" u="none" strike="noStrike" noProof="0"/>
                        <a:t>expressif</a:t>
                      </a:r>
                      <a:endParaRPr lang="fr-F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800" u="none" strike="noStrike" noProof="0"/>
                        <a:t>Aspect</a:t>
                      </a:r>
                      <a:endParaRPr lang="fr-FR"/>
                    </a:p>
                    <a:p>
                      <a:pPr lvl="0" algn="ctr">
                        <a:buNone/>
                      </a:pPr>
                      <a:r>
                        <a:rPr lang="fr-FR" sz="1800" u="none" strike="noStrike" noProof="0"/>
                        <a:t>cognitif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255260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41A7696A-BC9F-4BED-8CA4-EE55269FA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192" y="5786512"/>
            <a:ext cx="7591721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&amp;quot"/>
                <a:cs typeface="Times New Roman" panose="02020603050405020304" pitchFamily="18" charset="0"/>
              </a:rPr>
              <a:t>Ekman  : colère, peur, dégoût, joie, surprise, tristesse.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&amp;quot"/>
                <a:cs typeface="Times New Roman" panose="02020603050405020304" pitchFamily="18" charset="0"/>
              </a:rPr>
              <a:t>Tomkins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&amp;quot"/>
                <a:cs typeface="Times New Roman" panose="02020603050405020304" pitchFamily="18" charset="0"/>
              </a:rPr>
              <a:t>  : colère, peur, dégoût, joie, surprise, mépris, honte, intérêt, anxiété.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&amp;quot"/>
                <a:cs typeface="Times New Roman" panose="02020603050405020304" pitchFamily="18" charset="0"/>
              </a:rPr>
              <a:t>Izard  : colère, peur, dégoût, joie, surprise, tristesse, mépris, honte, intérêt, culpabilité.</a:t>
            </a: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CDF38D85-EC92-4965-9068-B8E9FCD842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096500" y="54784"/>
            <a:ext cx="2014442" cy="1092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83288E50-F6FB-47E6-9189-A012CCAC144C}"/>
              </a:ext>
            </a:extLst>
          </p:cNvPr>
          <p:cNvSpPr txBox="1"/>
          <p:nvPr/>
        </p:nvSpPr>
        <p:spPr>
          <a:xfrm>
            <a:off x="3700462" y="6521164"/>
            <a:ext cx="4791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BARROT Lucas GARRAS Simon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A990FB7-1FAB-47E0-A2A2-7B6102A8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232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9394E1F-0B5F-497D-B2A6-8383A2A54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3"/>
            <a:chOff x="438068" y="457200"/>
            <a:chExt cx="3703320" cy="5935133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F1FF39A-AC3C-4066-9D4C-519AA22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01201"/>
              <a:ext cx="3702134" cy="5791132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4C13BAB-7C00-4D21-A857-E3D41C0A2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AB8CDAEA-01D2-4F3A-8969-4F6606C98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101" y="627339"/>
            <a:ext cx="3412067" cy="347838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300" dirty="0">
                <a:solidFill>
                  <a:srgbClr val="FFFFFF"/>
                </a:solidFill>
              </a:rPr>
              <a:t>Les </a:t>
            </a:r>
            <a:r>
              <a:rPr lang="en-US" sz="3300" dirty="0" err="1">
                <a:solidFill>
                  <a:srgbClr val="FFFFFF"/>
                </a:solidFill>
              </a:rPr>
              <a:t>informations</a:t>
            </a:r>
            <a:r>
              <a:rPr lang="en-US" sz="3300" dirty="0">
                <a:solidFill>
                  <a:srgbClr val="FFFFFF"/>
                </a:solidFill>
              </a:rPr>
              <a:t> du visage</a:t>
            </a:r>
          </a:p>
        </p:txBody>
      </p:sp>
      <p:pic>
        <p:nvPicPr>
          <p:cNvPr id="4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9C3EDB0-BB9F-4A55-82D0-8557239C14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9017" r="-1" b="-1"/>
          <a:stretch/>
        </p:blipFill>
        <p:spPr>
          <a:xfrm>
            <a:off x="5513730" y="1286692"/>
            <a:ext cx="4858208" cy="4420149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117594A9-8413-4AB5-8FBD-0CDCD3CDF4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096500" y="54784"/>
            <a:ext cx="2014442" cy="1092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699DE1E8-0F09-4EF7-9BFB-CB43181B005F}"/>
              </a:ext>
            </a:extLst>
          </p:cNvPr>
          <p:cNvSpPr txBox="1"/>
          <p:nvPr/>
        </p:nvSpPr>
        <p:spPr>
          <a:xfrm>
            <a:off x="3700462" y="6521164"/>
            <a:ext cx="4791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BARROT Lucas GARRAS Simon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CD649F3-BD35-4CA2-82A8-59571AEA1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948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407CBCC-9E7A-4253-BE28-7F9E9514F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b="0" kern="1200" cap="all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Les méthodes d'apprentissages pour la reconnaissance d'émotions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D7D7299D-7FDE-4AD0-BBE0-C2445495015B}"/>
              </a:ext>
            </a:extLst>
          </p:cNvPr>
          <p:cNvSpPr txBox="1">
            <a:spLocks/>
          </p:cNvSpPr>
          <p:nvPr/>
        </p:nvSpPr>
        <p:spPr>
          <a:xfrm>
            <a:off x="5155905" y="1113764"/>
            <a:ext cx="6108179" cy="46243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 err="1">
                <a:latin typeface="+mn-lt"/>
                <a:ea typeface="+mn-ea"/>
                <a:cs typeface="+mn-cs"/>
              </a:rPr>
              <a:t>ApPrentissage</a:t>
            </a:r>
            <a:r>
              <a:rPr lang="en-US" dirty="0">
                <a:latin typeface="+mn-lt"/>
                <a:ea typeface="+mn-ea"/>
                <a:cs typeface="+mn-cs"/>
              </a:rPr>
              <a:t> </a:t>
            </a:r>
            <a:r>
              <a:rPr lang="en-US" dirty="0" err="1">
                <a:latin typeface="+mn-lt"/>
                <a:ea typeface="+mn-ea"/>
                <a:cs typeface="+mn-cs"/>
              </a:rPr>
              <a:t>Supervisé</a:t>
            </a:r>
            <a:r>
              <a:rPr lang="en-US" dirty="0">
                <a:latin typeface="+mn-lt"/>
                <a:ea typeface="+mn-ea"/>
                <a:cs typeface="+mn-cs"/>
              </a:rPr>
              <a:t> (SVM)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 err="1">
                <a:latin typeface="+mn-lt"/>
                <a:ea typeface="+mn-ea"/>
                <a:cs typeface="+mn-cs"/>
              </a:rPr>
              <a:t>Apprentissage</a:t>
            </a:r>
            <a:r>
              <a:rPr lang="en-US" dirty="0"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latin typeface="+mn-lt"/>
                <a:ea typeface="+mn-ea"/>
                <a:cs typeface="+mn-cs"/>
              </a:rPr>
              <a:t>profond</a:t>
            </a:r>
            <a:endParaRPr lang="en-US" dirty="0"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242047-F5FD-46C2-AC18-FA0163DCBF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096500" y="54784"/>
            <a:ext cx="2014442" cy="1092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E242AE08-F0BB-46DE-8F4A-00A575EB81EE}"/>
              </a:ext>
            </a:extLst>
          </p:cNvPr>
          <p:cNvSpPr txBox="1"/>
          <p:nvPr/>
        </p:nvSpPr>
        <p:spPr>
          <a:xfrm>
            <a:off x="3700462" y="6521164"/>
            <a:ext cx="4791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BARROT Lucas GARRAS Simon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BD6A265-F20B-4152-AF0C-E9BB7BAB6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4380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79394E1F-0B5F-497D-B2A6-8383A2A54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3"/>
            <a:chOff x="438068" y="457200"/>
            <a:chExt cx="3703320" cy="5935133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F1FF39A-AC3C-4066-9D4C-519AA22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01201"/>
              <a:ext cx="3702134" cy="5791132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64C13BAB-7C00-4D21-A857-E3D41C0A2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9EEAE388-288C-4A49-8558-8CE142B57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524" y="751151"/>
            <a:ext cx="3412067" cy="347838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 </a:t>
            </a:r>
            <a:r>
              <a:rPr lang="en-US" sz="3600" dirty="0" err="1">
                <a:solidFill>
                  <a:srgbClr val="FFFFFF"/>
                </a:solidFill>
              </a:rPr>
              <a:t>APProche</a:t>
            </a:r>
            <a:r>
              <a:rPr lang="en-US" sz="3600" dirty="0">
                <a:solidFill>
                  <a:srgbClr val="FFFFFF"/>
                </a:solidFill>
              </a:rPr>
              <a:t> SVM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514B0E5E-D17F-4E51-95A8-ACB9D0C5728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66266" y="1172335"/>
            <a:ext cx="5757767" cy="4648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76EE712D-79CB-44C6-966C-204600A9F4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096500" y="54784"/>
            <a:ext cx="2014442" cy="1092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2ECF9D65-0CDC-4300-9887-DD0726100C88}"/>
              </a:ext>
            </a:extLst>
          </p:cNvPr>
          <p:cNvSpPr txBox="1"/>
          <p:nvPr/>
        </p:nvSpPr>
        <p:spPr>
          <a:xfrm>
            <a:off x="3700462" y="6521164"/>
            <a:ext cx="4791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BARROT Lucas GARRAS Simon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A9756A7-52F7-4D72-8714-245CBB702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693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77F8016E-837B-4C70-B44C-E1627C028C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B9C6062-B8DD-49CC-9F05-D6DF7ABB65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F846FCA-97FF-4271-8B97-C14BD3AA9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2DD2BC0-D31F-4903-8F54-0F60B9E3A2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C946306D-5ADD-463A-949A-DEEBA39D70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473A035-1F9A-4381-AC96-683CD2DF5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5422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F4ED641-0671-4D88-92E6-026A8C9F1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4341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A02EF2F-E7B1-40FC-885B-C4D89902B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Image 8" descr="Une image contenant texte, carte&#10;&#10;Description générée automatiquement">
            <a:extLst>
              <a:ext uri="{FF2B5EF4-FFF2-40B4-BE49-F238E27FC236}">
                <a16:creationId xmlns:a16="http://schemas.microsoft.com/office/drawing/2014/main" id="{99F0E060-1443-4E4E-8566-430A774EB9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534" y="1460617"/>
            <a:ext cx="3703320" cy="182935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9180D5DB-9658-40A6-A418-7C6998222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199467"/>
            <a:ext cx="11296733" cy="219109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E59AE8A-6FB2-48B8-9273-72E91F67F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120" y="4319752"/>
            <a:ext cx="10947620" cy="11559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Etat de </a:t>
            </a:r>
            <a:r>
              <a:rPr lang="en-US" sz="3600" dirty="0" err="1">
                <a:solidFill>
                  <a:srgbClr val="FFFFFF"/>
                </a:solidFill>
              </a:rPr>
              <a:t>l'art</a:t>
            </a:r>
            <a:r>
              <a:rPr lang="en-US" sz="3600" dirty="0">
                <a:solidFill>
                  <a:srgbClr val="FFFFFF"/>
                </a:solidFill>
              </a:rPr>
              <a:t> : DES </a:t>
            </a:r>
            <a:r>
              <a:rPr lang="en-US" sz="3600" dirty="0" err="1">
                <a:solidFill>
                  <a:srgbClr val="FFFFFF"/>
                </a:solidFill>
              </a:rPr>
              <a:t>méthodes</a:t>
            </a:r>
            <a:r>
              <a:rPr lang="en-US" sz="3600" dirty="0">
                <a:solidFill>
                  <a:srgbClr val="FFFFFF"/>
                </a:solidFill>
              </a:rPr>
              <a:t> </a:t>
            </a:r>
            <a:r>
              <a:rPr lang="en-US" sz="3600" dirty="0" err="1">
                <a:solidFill>
                  <a:srgbClr val="FFFFFF"/>
                </a:solidFill>
              </a:rPr>
              <a:t>d'apprentissages</a:t>
            </a:r>
            <a:r>
              <a:rPr lang="en-US" sz="3600" dirty="0">
                <a:solidFill>
                  <a:srgbClr val="FFFFFF"/>
                </a:solidFill>
              </a:rPr>
              <a:t> </a:t>
            </a:r>
            <a:r>
              <a:rPr lang="en-US" sz="3600" dirty="0" err="1">
                <a:solidFill>
                  <a:srgbClr val="FFFFFF"/>
                </a:solidFill>
              </a:rPr>
              <a:t>Profonds</a:t>
            </a:r>
            <a:endParaRPr lang="en-US" sz="3600" dirty="0">
              <a:solidFill>
                <a:srgbClr val="FFFFFF"/>
              </a:solidFill>
            </a:endParaRPr>
          </a:p>
        </p:txBody>
      </p:sp>
      <p:pic>
        <p:nvPicPr>
          <p:cNvPr id="7" name="Image 7" descr="Une image contenant pièce&#10;&#10;Description générée automatiquement">
            <a:extLst>
              <a:ext uri="{FF2B5EF4-FFF2-40B4-BE49-F238E27FC236}">
                <a16:creationId xmlns:a16="http://schemas.microsoft.com/office/drawing/2014/main" id="{2538DB31-12A3-48D1-94AB-AA062C0ECC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244341" y="989937"/>
            <a:ext cx="3703320" cy="2768232"/>
          </a:xfrm>
          <a:prstGeom prst="rect">
            <a:avLst/>
          </a:prstGeom>
        </p:spPr>
      </p:pic>
      <p:pic>
        <p:nvPicPr>
          <p:cNvPr id="12" name="Image 12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824CA651-926F-4A3E-8019-2B04B19F83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39595" y="901827"/>
            <a:ext cx="3534888" cy="1122374"/>
          </a:xfrm>
          <a:prstGeom prst="rect">
            <a:avLst/>
          </a:prstGeom>
        </p:spPr>
      </p:pic>
      <p:grpSp>
        <p:nvGrpSpPr>
          <p:cNvPr id="16" name="Groupe 15">
            <a:extLst>
              <a:ext uri="{FF2B5EF4-FFF2-40B4-BE49-F238E27FC236}">
                <a16:creationId xmlns:a16="http://schemas.microsoft.com/office/drawing/2014/main" id="{9E3A8766-1F64-4401-8BD1-2C317713ED9C}"/>
              </a:ext>
            </a:extLst>
          </p:cNvPr>
          <p:cNvGrpSpPr/>
          <p:nvPr/>
        </p:nvGrpSpPr>
        <p:grpSpPr>
          <a:xfrm>
            <a:off x="8492152" y="2029612"/>
            <a:ext cx="2631190" cy="2054586"/>
            <a:chOff x="8435002" y="2105812"/>
            <a:chExt cx="2545465" cy="1978386"/>
          </a:xfrm>
        </p:grpSpPr>
        <p:pic>
          <p:nvPicPr>
            <p:cNvPr id="10" name="Image 10">
              <a:extLst>
                <a:ext uri="{FF2B5EF4-FFF2-40B4-BE49-F238E27FC236}">
                  <a16:creationId xmlns:a16="http://schemas.microsoft.com/office/drawing/2014/main" id="{E969D239-8BC7-47BF-9BF2-BC1791D8AA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30508" t="300" r="29491" b="9091"/>
            <a:stretch/>
          </p:blipFill>
          <p:spPr>
            <a:xfrm>
              <a:off x="8546849" y="2105812"/>
              <a:ext cx="2338753" cy="1978386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43864CF-534D-45CB-8E35-7D7261698B55}"/>
                </a:ext>
              </a:extLst>
            </p:cNvPr>
            <p:cNvSpPr/>
            <p:nvPr/>
          </p:nvSpPr>
          <p:spPr>
            <a:xfrm>
              <a:off x="10830541" y="2950148"/>
              <a:ext cx="149926" cy="1606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E9E0081-73AC-4DDF-8202-8E8ECE24A411}"/>
                </a:ext>
              </a:extLst>
            </p:cNvPr>
            <p:cNvSpPr/>
            <p:nvPr/>
          </p:nvSpPr>
          <p:spPr>
            <a:xfrm>
              <a:off x="8435002" y="2935861"/>
              <a:ext cx="149926" cy="1606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" name="ZoneTexte 2">
            <a:extLst>
              <a:ext uri="{FF2B5EF4-FFF2-40B4-BE49-F238E27FC236}">
                <a16:creationId xmlns:a16="http://schemas.microsoft.com/office/drawing/2014/main" id="{80FFA2D9-B4B3-424B-BAF5-1BAAAAC471A2}"/>
              </a:ext>
            </a:extLst>
          </p:cNvPr>
          <p:cNvSpPr txBox="1"/>
          <p:nvPr/>
        </p:nvSpPr>
        <p:spPr>
          <a:xfrm>
            <a:off x="593643" y="43791"/>
            <a:ext cx="334587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rgbClr val="404040"/>
                </a:solidFill>
              </a:rPr>
              <a:t>La méthode CNN</a:t>
            </a:r>
            <a:endParaRPr lang="en-US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61C05532-BECF-4BA2-AFF4-421954D969B9}"/>
              </a:ext>
            </a:extLst>
          </p:cNvPr>
          <p:cNvSpPr txBox="1"/>
          <p:nvPr/>
        </p:nvSpPr>
        <p:spPr>
          <a:xfrm>
            <a:off x="4413167" y="43790"/>
            <a:ext cx="334587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rgbClr val="404040"/>
                </a:solidFill>
              </a:rPr>
              <a:t>La méthode RNN</a:t>
            </a:r>
            <a:endParaRPr lang="en-US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AD491FE7-C288-4836-81B4-DCE097B92C48}"/>
              </a:ext>
            </a:extLst>
          </p:cNvPr>
          <p:cNvSpPr txBox="1"/>
          <p:nvPr/>
        </p:nvSpPr>
        <p:spPr>
          <a:xfrm>
            <a:off x="8223167" y="43790"/>
            <a:ext cx="334587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err="1">
                <a:solidFill>
                  <a:srgbClr val="404040"/>
                </a:solidFill>
              </a:rPr>
              <a:t>L’auto</a:t>
            </a:r>
            <a:r>
              <a:rPr lang="en-US" dirty="0">
                <a:solidFill>
                  <a:srgbClr val="404040"/>
                </a:solidFill>
              </a:rPr>
              <a:t>-encoding</a:t>
            </a:r>
            <a:endParaRPr lang="en-US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C501E99-E60C-468A-9F6A-73D010310FFE}"/>
              </a:ext>
            </a:extLst>
          </p:cNvPr>
          <p:cNvSpPr txBox="1"/>
          <p:nvPr/>
        </p:nvSpPr>
        <p:spPr>
          <a:xfrm>
            <a:off x="3700462" y="6521164"/>
            <a:ext cx="4791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BARROT Lucas GARRAS Simon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FE71163-6BEC-4B11-B728-F733AA4DC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258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394E1F-0B5F-497D-B2A6-8383A2A54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3"/>
            <a:chOff x="438068" y="457200"/>
            <a:chExt cx="3703320" cy="5935133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F1FF39A-AC3C-4066-9D4C-519AA22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01201"/>
              <a:ext cx="3702134" cy="5791132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4C13BAB-7C00-4D21-A857-E3D41C0A2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9EEAE388-288C-4A49-8558-8CE142B57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160" y="601201"/>
            <a:ext cx="3412067" cy="347838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 </a:t>
            </a:r>
            <a:r>
              <a:rPr lang="en-US" sz="3600" dirty="0" err="1">
                <a:solidFill>
                  <a:srgbClr val="FFFFFF"/>
                </a:solidFill>
              </a:rPr>
              <a:t>Approche</a:t>
            </a:r>
            <a:r>
              <a:rPr lang="en-US" sz="3600" dirty="0">
                <a:solidFill>
                  <a:srgbClr val="FFFFFF"/>
                </a:solidFill>
              </a:rPr>
              <a:t> CNN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416C12E3-24A9-4F4F-84E5-DC55633FD4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65053" y="1573720"/>
            <a:ext cx="6764864" cy="3686850"/>
          </a:xfrm>
          <a:prstGeom prst="rect">
            <a:avLst/>
          </a:prstGeom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76EE712D-79CB-44C6-966C-204600A9F4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096500" y="54784"/>
            <a:ext cx="2014442" cy="1092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A862F983-E874-40D6-8AC1-7CC677FCF840}"/>
              </a:ext>
            </a:extLst>
          </p:cNvPr>
          <p:cNvSpPr txBox="1"/>
          <p:nvPr/>
        </p:nvSpPr>
        <p:spPr>
          <a:xfrm>
            <a:off x="3700462" y="6521164"/>
            <a:ext cx="4791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BARROT Lucas GARRAS Simon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53DE281-4CE4-4012-9948-140BFC120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05934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LightSeedRightStep">
      <a:dk1>
        <a:srgbClr val="000000"/>
      </a:dk1>
      <a:lt1>
        <a:srgbClr val="FFFFFF"/>
      </a:lt1>
      <a:dk2>
        <a:srgbClr val="243441"/>
      </a:dk2>
      <a:lt2>
        <a:srgbClr val="E8E3E2"/>
      </a:lt2>
      <a:accent1>
        <a:srgbClr val="7DA9B1"/>
      </a:accent1>
      <a:accent2>
        <a:srgbClr val="7F98BA"/>
      </a:accent2>
      <a:accent3>
        <a:srgbClr val="9697C6"/>
      </a:accent3>
      <a:accent4>
        <a:srgbClr val="977FBA"/>
      </a:accent4>
      <a:accent5>
        <a:srgbClr val="BC94C5"/>
      </a:accent5>
      <a:accent6>
        <a:srgbClr val="BA7FAC"/>
      </a:accent6>
      <a:hlink>
        <a:srgbClr val="AC7166"/>
      </a:hlink>
      <a:folHlink>
        <a:srgbClr val="7F7F7F"/>
      </a:folHlink>
    </a:clrScheme>
    <a:fontScheme name="Dividend">
      <a:majorFont>
        <a:latin typeface="Avenir Next LT Pro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366</Words>
  <Application>Microsoft Office PowerPoint</Application>
  <PresentationFormat>Grand écran</PresentationFormat>
  <Paragraphs>118</Paragraphs>
  <Slides>13</Slides>
  <Notes>13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9" baseType="lpstr">
      <vt:lpstr>&amp;quot</vt:lpstr>
      <vt:lpstr>Arial</vt:lpstr>
      <vt:lpstr>Avenir Next LT Pro</vt:lpstr>
      <vt:lpstr>Calibri</vt:lpstr>
      <vt:lpstr>Wingdings 2</vt:lpstr>
      <vt:lpstr>DividendVTI</vt:lpstr>
      <vt:lpstr>Présentation PowerPoint</vt:lpstr>
      <vt:lpstr>Introduction</vt:lpstr>
      <vt:lpstr>Introduction</vt:lpstr>
      <vt:lpstr>Les émotions et leurs  séquencements</vt:lpstr>
      <vt:lpstr>Les informations du visage</vt:lpstr>
      <vt:lpstr>Les méthodes d'apprentissages pour la reconnaissance d'émotions</vt:lpstr>
      <vt:lpstr> APProche SVM</vt:lpstr>
      <vt:lpstr>Etat de l'art : DES méthodes d'apprentissages Profonds</vt:lpstr>
      <vt:lpstr> Approche CNN</vt:lpstr>
      <vt:lpstr>DAtaset</vt:lpstr>
      <vt:lpstr>Résultats</vt:lpstr>
      <vt:lpstr>Conclusion</vt:lpstr>
      <vt:lpstr>Merci pour votre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Reconnaissance d'émotion par l'expression faciale</dc:title>
  <dc:creator>Claude Barrot</dc:creator>
  <cp:lastModifiedBy>Claude Barrot</cp:lastModifiedBy>
  <cp:revision>20</cp:revision>
  <dcterms:created xsi:type="dcterms:W3CDTF">2020-10-15T12:26:44Z</dcterms:created>
  <dcterms:modified xsi:type="dcterms:W3CDTF">2020-10-15T21:43:51Z</dcterms:modified>
</cp:coreProperties>
</file>