
<file path=[Content_Types].xml><?xml version="1.0" encoding="utf-8"?>
<Types xmlns="http://schemas.openxmlformats.org/package/2006/content-types">
  <Default Extension="jpeg" ContentType="image/jpeg"/>
  <Default Extension="jpg" ContentType="image/png"/>
  <Default Extension="mp3" ContentType="audio/m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5" r:id="rId3"/>
    <p:sldId id="257" r:id="rId4"/>
    <p:sldId id="261" r:id="rId5"/>
    <p:sldId id="263" r:id="rId6"/>
    <p:sldId id="258" r:id="rId7"/>
    <p:sldId id="259" r:id="rId8"/>
    <p:sldId id="260"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92FD6CB-66DC-4367-8D46-08DF3D861D7F}">
          <p14:sldIdLst>
            <p14:sldId id="256"/>
            <p14:sldId id="265"/>
          </p14:sldIdLst>
        </p14:section>
        <p14:section name="pygame et POO" id="{75C9CFAB-96BB-4E26-886C-E9BB4EEEB0F6}">
          <p14:sldIdLst>
            <p14:sldId id="257"/>
            <p14:sldId id="261"/>
          </p14:sldIdLst>
        </p14:section>
        <p14:section name="variable" id="{563BB323-872E-4300-8C77-3572C31009DE}">
          <p14:sldIdLst>
            <p14:sldId id="263"/>
          </p14:sldIdLst>
        </p14:section>
        <p14:section name="les fonctions" id="{E9002C69-A6FF-45C9-95CB-4C631BFD99A7}">
          <p14:sldIdLst>
            <p14:sldId id="258"/>
            <p14:sldId id="259"/>
            <p14:sldId id="260"/>
          </p14:sldIdLst>
        </p14:section>
        <p14:section name="generique de fin" id="{FBDB8333-59BC-45E2-9AED-3F1BC3C6EE68}">
          <p14:sldIdLst>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714"/>
    <a:srgbClr val="68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E3FB5-2867-4364-A36B-879A06563F47}" v="3" dt="2021-10-26T14:25:05.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92" autoAdjust="0"/>
  </p:normalViewPr>
  <p:slideViewPr>
    <p:cSldViewPr snapToGrid="0">
      <p:cViewPr varScale="1">
        <p:scale>
          <a:sx n="67" d="100"/>
          <a:sy n="67" d="100"/>
        </p:scale>
        <p:origin x="644" y="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A97E3-5557-46B2-A91E-4862321AE0F4}" type="datetimeFigureOut">
              <a:rPr lang="fr-FR" smtClean="0"/>
              <a:t>26/10/2021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FEA0D8-9429-499F-A51B-57CA309657C7}" type="slidenum">
              <a:rPr lang="fr-FR" smtClean="0"/>
              <a:t>‹N°›</a:t>
            </a:fld>
            <a:endParaRPr lang="fr-FR"/>
          </a:p>
        </p:txBody>
      </p:sp>
    </p:spTree>
    <p:extLst>
      <p:ext uri="{BB962C8B-B14F-4D97-AF65-F5344CB8AC3E}">
        <p14:creationId xmlns:p14="http://schemas.microsoft.com/office/powerpoint/2010/main" val="2147613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commence donc avec le module pygame qui est une interface graphique, comme turtle et tkinter. Or pygame n’est pas de base dans python on doit donc, comme avec le module math, importer le module pygame (animation import pygame). Ensuite pygame a besoin d’être initialiser grâce a l’instruction pygame.init() (animation pygame.init()) qui initialise tout les module contenue dans le gros module pygame, aussi appeler bibliothèque. Ensuite pygame nous offre la possibilité de savoir si une touche du clavier est appuyer, ici flèche droite, gauche, haute, basse. (animation pygame.K_RIGHT) Il existe plusieurs d’autre fonction de pygame qui vont servir à la structure de nos jeu mais on va terminer avec la fonction pygame.quit() (animations) qui ferme la fenêtre et le module pygame proprement. On passe maintenant a la Programmation Orienter Objet.</a:t>
            </a:r>
          </a:p>
        </p:txBody>
      </p:sp>
      <p:sp>
        <p:nvSpPr>
          <p:cNvPr id="4" name="Espace réservé du numéro de diapositive 3"/>
          <p:cNvSpPr>
            <a:spLocks noGrp="1"/>
          </p:cNvSpPr>
          <p:nvPr>
            <p:ph type="sldNum" sz="quarter" idx="5"/>
          </p:nvPr>
        </p:nvSpPr>
        <p:spPr/>
        <p:txBody>
          <a:bodyPr/>
          <a:lstStyle/>
          <a:p>
            <a:fld id="{55FEA0D8-9429-499F-A51B-57CA309657C7}" type="slidenum">
              <a:rPr lang="fr-FR" smtClean="0"/>
              <a:t>3</a:t>
            </a:fld>
            <a:endParaRPr lang="fr-FR"/>
          </a:p>
        </p:txBody>
      </p:sp>
    </p:spTree>
    <p:extLst>
      <p:ext uri="{BB962C8B-B14F-4D97-AF65-F5344CB8AC3E}">
        <p14:creationId xmlns:p14="http://schemas.microsoft.com/office/powerpoint/2010/main" val="1001216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t>Python, comme beaucoup d'autres langages (javascript ) un langage </a:t>
            </a:r>
            <a:r>
              <a:rPr lang="fr-FR" sz="1200" u="sng" dirty="0"/>
              <a:t>orienté objet</a:t>
            </a:r>
            <a:r>
              <a:rPr lang="fr-FR" sz="1200" dirty="0"/>
              <a:t> , ce qui signifie que tout y est objet. </a:t>
            </a:r>
          </a:p>
          <a:p>
            <a:endParaRPr lang="fr-FR" sz="1200" dirty="0"/>
          </a:p>
          <a:p>
            <a:r>
              <a:rPr lang="fr-FR" sz="1200" b="1" dirty="0"/>
              <a:t>Une classe définit des objets qui sont des instances (des représentants) de cette classe. </a:t>
            </a:r>
          </a:p>
          <a:p>
            <a:r>
              <a:rPr lang="fr-FR" sz="1200" b="1" dirty="0"/>
              <a:t>Les objets peuvent posséder des attributs (variables associées aux objets) et des méthodes /des fonctions</a:t>
            </a:r>
            <a:r>
              <a:rPr lang="fr-FR" sz="1200" dirty="0"/>
              <a:t> associées aux objets et qui peuvent agir sur ces derniers ou encore les utiliser (que l'on crée </a:t>
            </a:r>
            <a:r>
              <a:rPr lang="fr-FR" sz="1200" b="1" dirty="0"/>
              <a:t>à l'intérieur d'une classe</a:t>
            </a:r>
            <a:r>
              <a:rPr lang="fr-FR" sz="1200" dirty="0"/>
              <a:t>)</a:t>
            </a:r>
          </a:p>
          <a:p>
            <a:br>
              <a:rPr lang="fr-FR" sz="1200" dirty="0"/>
            </a:br>
            <a:r>
              <a:rPr lang="fr-FR" sz="1200" b="1" dirty="0"/>
              <a:t>Un attribut de classe ( ou variable de classe ) est un attribut qui sera identique pour chaque instance et n’a pas vocation à être changé.</a:t>
            </a:r>
          </a:p>
          <a:p>
            <a:br>
              <a:rPr lang="fr-FR" sz="1200" dirty="0"/>
            </a:br>
            <a:r>
              <a:rPr lang="fr-FR" sz="1200" b="1" dirty="0"/>
              <a:t>Une variable ou attribut d’instance est une variable accrochée à une instance et qui est spécifique à cette instance. </a:t>
            </a:r>
            <a:r>
              <a:rPr lang="fr-FR" sz="1200" dirty="0"/>
              <a:t>Et d’une instance à l’autre il ne prendra pas forcément la même valeur.</a:t>
            </a:r>
          </a:p>
          <a:p>
            <a:br>
              <a:rPr lang="fr-FR" sz="1200" dirty="0"/>
            </a:br>
            <a:r>
              <a:rPr lang="fr-FR" sz="1200" dirty="0"/>
              <a:t>L’endroit le plus approprié </a:t>
            </a:r>
            <a:r>
              <a:rPr lang="fr-FR" sz="1200" b="1" dirty="0"/>
              <a:t>pour déclarer un attribut </a:t>
            </a:r>
            <a:r>
              <a:rPr lang="fr-FR" sz="1200" dirty="0"/>
              <a:t>est à l’intérieur </a:t>
            </a:r>
            <a:r>
              <a:rPr lang="fr-FR" sz="1200" b="1" dirty="0"/>
              <a:t>d’une méthode appelée le constructeur.</a:t>
            </a:r>
            <a:br>
              <a:rPr lang="fr-FR" sz="1200" b="1" dirty="0"/>
            </a:br>
            <a:r>
              <a:rPr lang="fr-FR" sz="1200" dirty="0"/>
              <a:t>S’il  est  défini,  il  est  implicitement  exécuté  lors  de  la  création  de chaque instance. Le constructeur d’une classe se présente comme une méthode et suit la même syntaxe </a:t>
            </a:r>
            <a:r>
              <a:rPr lang="fr-FR" sz="1200" b="1" dirty="0"/>
              <a:t>: __init__</a:t>
            </a:r>
          </a:p>
          <a:p>
            <a:br>
              <a:rPr lang="fr-FR" sz="1200" dirty="0"/>
            </a:br>
            <a:r>
              <a:rPr lang="fr-FR" sz="1200" dirty="0"/>
              <a:t> Hormis </a:t>
            </a:r>
            <a:r>
              <a:rPr lang="fr-FR" sz="1200" b="1" dirty="0"/>
              <a:t>le premier paramètre, </a:t>
            </a:r>
            <a:r>
              <a:rPr lang="fr-FR" sz="1200" b="0" dirty="0"/>
              <a:t>invariablement</a:t>
            </a:r>
            <a:r>
              <a:rPr lang="fr-FR" sz="1200" b="1" dirty="0"/>
              <a:t> self</a:t>
            </a:r>
            <a:r>
              <a:rPr lang="fr-FR" sz="1200" dirty="0"/>
              <a:t>, il </a:t>
            </a:r>
            <a:r>
              <a:rPr lang="fr-FR" sz="1200" b="1" dirty="0"/>
              <a:t>n’existe pas de contrainte </a:t>
            </a:r>
            <a:r>
              <a:rPr lang="fr-FR" sz="1200" dirty="0"/>
              <a:t>concernant la liste des paramètres excepté que le constructeur ne doit pas retourner de résultat. Le mot self représente l'instance utilisée </a:t>
            </a:r>
          </a:p>
          <a:p>
            <a:endParaRPr lang="fr-FR" sz="1200" dirty="0"/>
          </a:p>
          <a:p>
            <a:r>
              <a:rPr lang="fr-FR" sz="1200" b="1" dirty="0"/>
              <a:t>Les méthodes sont des fonctions que l'on crée à l'intérieur d'une classe. </a:t>
            </a:r>
            <a:r>
              <a:rPr lang="fr-FR" sz="1200" dirty="0"/>
              <a:t>Le mot self représente l'instance utilisée .</a:t>
            </a:r>
          </a:p>
        </p:txBody>
      </p:sp>
      <p:sp>
        <p:nvSpPr>
          <p:cNvPr id="4" name="Espace réservé du numéro de diapositive 3"/>
          <p:cNvSpPr>
            <a:spLocks noGrp="1"/>
          </p:cNvSpPr>
          <p:nvPr>
            <p:ph type="sldNum" sz="quarter" idx="5"/>
          </p:nvPr>
        </p:nvSpPr>
        <p:spPr/>
        <p:txBody>
          <a:bodyPr/>
          <a:lstStyle/>
          <a:p>
            <a:fld id="{55FEA0D8-9429-499F-A51B-57CA309657C7}" type="slidenum">
              <a:rPr lang="fr-FR" smtClean="0"/>
              <a:t>4</a:t>
            </a:fld>
            <a:endParaRPr lang="fr-FR"/>
          </a:p>
        </p:txBody>
      </p:sp>
    </p:spTree>
    <p:extLst>
      <p:ext uri="{BB962C8B-B14F-4D97-AF65-F5344CB8AC3E}">
        <p14:creationId xmlns:p14="http://schemas.microsoft.com/office/powerpoint/2010/main" val="562198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Expliquer ces variable</a:t>
            </a:r>
          </a:p>
        </p:txBody>
      </p:sp>
      <p:sp>
        <p:nvSpPr>
          <p:cNvPr id="4" name="Espace réservé du numéro de diapositive 3"/>
          <p:cNvSpPr>
            <a:spLocks noGrp="1"/>
          </p:cNvSpPr>
          <p:nvPr>
            <p:ph type="sldNum" sz="quarter" idx="5"/>
          </p:nvPr>
        </p:nvSpPr>
        <p:spPr/>
        <p:txBody>
          <a:bodyPr/>
          <a:lstStyle/>
          <a:p>
            <a:fld id="{55FEA0D8-9429-499F-A51B-57CA309657C7}" type="slidenum">
              <a:rPr lang="fr-FR" smtClean="0"/>
              <a:t>5</a:t>
            </a:fld>
            <a:endParaRPr lang="fr-FR"/>
          </a:p>
        </p:txBody>
      </p:sp>
    </p:spTree>
    <p:extLst>
      <p:ext uri="{BB962C8B-B14F-4D97-AF65-F5344CB8AC3E}">
        <p14:creationId xmlns:p14="http://schemas.microsoft.com/office/powerpoint/2010/main" val="837159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t>
            </a:r>
          </a:p>
        </p:txBody>
      </p:sp>
      <p:sp>
        <p:nvSpPr>
          <p:cNvPr id="4" name="Espace réservé du numéro de diapositive 3"/>
          <p:cNvSpPr>
            <a:spLocks noGrp="1"/>
          </p:cNvSpPr>
          <p:nvPr>
            <p:ph type="sldNum" sz="quarter" idx="5"/>
          </p:nvPr>
        </p:nvSpPr>
        <p:spPr/>
        <p:txBody>
          <a:bodyPr/>
          <a:lstStyle/>
          <a:p>
            <a:fld id="{55FEA0D8-9429-499F-A51B-57CA309657C7}" type="slidenum">
              <a:rPr lang="fr-FR" smtClean="0"/>
              <a:t>6</a:t>
            </a:fld>
            <a:endParaRPr lang="fr-FR"/>
          </a:p>
        </p:txBody>
      </p:sp>
    </p:spTree>
    <p:extLst>
      <p:ext uri="{BB962C8B-B14F-4D97-AF65-F5344CB8AC3E}">
        <p14:creationId xmlns:p14="http://schemas.microsoft.com/office/powerpoint/2010/main" val="1546225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Teste juste If et pas elif (si if juste)</a:t>
            </a:r>
          </a:p>
          <a:p>
            <a:r>
              <a:rPr lang="fr-FR" dirty="0"/>
              <a:t>Teste tout les If 1 par un </a:t>
            </a:r>
          </a:p>
          <a:p>
            <a:endParaRPr lang="fr-FR" dirty="0"/>
          </a:p>
          <a:p>
            <a:r>
              <a:rPr lang="fr-FR" dirty="0"/>
              <a:t>Récupérer a quoi il servent</a:t>
            </a:r>
          </a:p>
        </p:txBody>
      </p:sp>
      <p:sp>
        <p:nvSpPr>
          <p:cNvPr id="4" name="Espace réservé du numéro de diapositive 3"/>
          <p:cNvSpPr>
            <a:spLocks noGrp="1"/>
          </p:cNvSpPr>
          <p:nvPr>
            <p:ph type="sldNum" sz="quarter" idx="5"/>
          </p:nvPr>
        </p:nvSpPr>
        <p:spPr/>
        <p:txBody>
          <a:bodyPr/>
          <a:lstStyle/>
          <a:p>
            <a:fld id="{55FEA0D8-9429-499F-A51B-57CA309657C7}" type="slidenum">
              <a:rPr lang="fr-FR" smtClean="0"/>
              <a:t>7</a:t>
            </a:fld>
            <a:endParaRPr lang="fr-FR"/>
          </a:p>
        </p:txBody>
      </p:sp>
    </p:spTree>
    <p:extLst>
      <p:ext uri="{BB962C8B-B14F-4D97-AF65-F5344CB8AC3E}">
        <p14:creationId xmlns:p14="http://schemas.microsoft.com/office/powerpoint/2010/main" val="3972149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Trouver une </a:t>
            </a:r>
            <a:r>
              <a:rPr lang="fr-FR" dirty="0" err="1"/>
              <a:t>def</a:t>
            </a:r>
            <a:r>
              <a:rPr lang="fr-FR" dirty="0"/>
              <a:t> simple et voir avec </a:t>
            </a:r>
            <a:r>
              <a:rPr lang="fr-FR" dirty="0" err="1"/>
              <a:t>thea</a:t>
            </a:r>
            <a:r>
              <a:rPr lang="fr-FR" dirty="0"/>
              <a:t> et </a:t>
            </a:r>
            <a:r>
              <a:rPr lang="fr-FR" dirty="0" err="1"/>
              <a:t>dylan</a:t>
            </a:r>
            <a:r>
              <a:rPr lang="fr-FR" dirty="0"/>
              <a:t> a quoi sert celle la</a:t>
            </a:r>
          </a:p>
          <a:p>
            <a:endParaRPr lang="fr-FR" dirty="0"/>
          </a:p>
        </p:txBody>
      </p:sp>
      <p:sp>
        <p:nvSpPr>
          <p:cNvPr id="4" name="Espace réservé du numéro de diapositive 3"/>
          <p:cNvSpPr>
            <a:spLocks noGrp="1"/>
          </p:cNvSpPr>
          <p:nvPr>
            <p:ph type="sldNum" sz="quarter" idx="5"/>
          </p:nvPr>
        </p:nvSpPr>
        <p:spPr/>
        <p:txBody>
          <a:bodyPr/>
          <a:lstStyle/>
          <a:p>
            <a:fld id="{55FEA0D8-9429-499F-A51B-57CA309657C7}" type="slidenum">
              <a:rPr lang="fr-FR" smtClean="0"/>
              <a:t>8</a:t>
            </a:fld>
            <a:endParaRPr lang="fr-FR"/>
          </a:p>
        </p:txBody>
      </p:sp>
    </p:spTree>
    <p:extLst>
      <p:ext uri="{BB962C8B-B14F-4D97-AF65-F5344CB8AC3E}">
        <p14:creationId xmlns:p14="http://schemas.microsoft.com/office/powerpoint/2010/main" val="454890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Ajouter des logo?</a:t>
            </a:r>
          </a:p>
        </p:txBody>
      </p:sp>
      <p:sp>
        <p:nvSpPr>
          <p:cNvPr id="4" name="Espace réservé du numéro de diapositive 3"/>
          <p:cNvSpPr>
            <a:spLocks noGrp="1"/>
          </p:cNvSpPr>
          <p:nvPr>
            <p:ph type="sldNum" sz="quarter" idx="5"/>
          </p:nvPr>
        </p:nvSpPr>
        <p:spPr/>
        <p:txBody>
          <a:bodyPr/>
          <a:lstStyle/>
          <a:p>
            <a:fld id="{55FEA0D8-9429-499F-A51B-57CA309657C7}" type="slidenum">
              <a:rPr lang="fr-FR" smtClean="0"/>
              <a:t>9</a:t>
            </a:fld>
            <a:endParaRPr lang="fr-FR"/>
          </a:p>
        </p:txBody>
      </p:sp>
    </p:spTree>
    <p:extLst>
      <p:ext uri="{BB962C8B-B14F-4D97-AF65-F5344CB8AC3E}">
        <p14:creationId xmlns:p14="http://schemas.microsoft.com/office/powerpoint/2010/main" val="1478155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C4B9CF-0CB3-4EB6-8AE3-567149A28E0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AFD4F04-6BF1-4A85-8591-44317DFAD4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1CD6FC2-8E9C-478C-A997-92AD32C0D156}"/>
              </a:ext>
            </a:extLst>
          </p:cNvPr>
          <p:cNvSpPr>
            <a:spLocks noGrp="1"/>
          </p:cNvSpPr>
          <p:nvPr>
            <p:ph type="dt" sz="half" idx="10"/>
          </p:nvPr>
        </p:nvSpPr>
        <p:spPr/>
        <p:txBody>
          <a:bodyPr/>
          <a:lstStyle/>
          <a:p>
            <a:fld id="{503C211A-F6F8-42FB-AFA5-A8900799C643}" type="datetimeFigureOut">
              <a:rPr lang="fr-FR" smtClean="0"/>
              <a:t>26/10/2021</a:t>
            </a:fld>
            <a:endParaRPr lang="fr-FR"/>
          </a:p>
        </p:txBody>
      </p:sp>
      <p:sp>
        <p:nvSpPr>
          <p:cNvPr id="5" name="Espace réservé du pied de page 4">
            <a:extLst>
              <a:ext uri="{FF2B5EF4-FFF2-40B4-BE49-F238E27FC236}">
                <a16:creationId xmlns:a16="http://schemas.microsoft.com/office/drawing/2014/main" id="{3AD6B6CE-5BD6-4139-B1F0-46A86120BC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2376E0A-1ECF-4762-8377-A6E418AF4AAC}"/>
              </a:ext>
            </a:extLst>
          </p:cNvPr>
          <p:cNvSpPr>
            <a:spLocks noGrp="1"/>
          </p:cNvSpPr>
          <p:nvPr>
            <p:ph type="sldNum" sz="quarter" idx="12"/>
          </p:nvPr>
        </p:nvSpPr>
        <p:spPr/>
        <p:txBody>
          <a:bodyPr/>
          <a:lstStyle/>
          <a:p>
            <a:fld id="{CAF95173-08BA-4F8A-BCEE-83DC8B786C97}" type="slidenum">
              <a:rPr lang="fr-FR" smtClean="0"/>
              <a:t>‹N°›</a:t>
            </a:fld>
            <a:endParaRPr lang="fr-FR"/>
          </a:p>
        </p:txBody>
      </p:sp>
    </p:spTree>
    <p:extLst>
      <p:ext uri="{BB962C8B-B14F-4D97-AF65-F5344CB8AC3E}">
        <p14:creationId xmlns:p14="http://schemas.microsoft.com/office/powerpoint/2010/main" val="245149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874D91-CE95-4FE5-9A06-8DF491EF3D4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5259376-F224-4555-9496-D41B5D4C3E6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C73C2C9-300A-4A5C-A69A-26A6AD14023E}"/>
              </a:ext>
            </a:extLst>
          </p:cNvPr>
          <p:cNvSpPr>
            <a:spLocks noGrp="1"/>
          </p:cNvSpPr>
          <p:nvPr>
            <p:ph type="dt" sz="half" idx="10"/>
          </p:nvPr>
        </p:nvSpPr>
        <p:spPr/>
        <p:txBody>
          <a:bodyPr/>
          <a:lstStyle/>
          <a:p>
            <a:fld id="{503C211A-F6F8-42FB-AFA5-A8900799C643}" type="datetimeFigureOut">
              <a:rPr lang="fr-FR" smtClean="0"/>
              <a:t>26/10/2021</a:t>
            </a:fld>
            <a:endParaRPr lang="fr-FR"/>
          </a:p>
        </p:txBody>
      </p:sp>
      <p:sp>
        <p:nvSpPr>
          <p:cNvPr id="5" name="Espace réservé du pied de page 4">
            <a:extLst>
              <a:ext uri="{FF2B5EF4-FFF2-40B4-BE49-F238E27FC236}">
                <a16:creationId xmlns:a16="http://schemas.microsoft.com/office/drawing/2014/main" id="{463160E5-5231-4D25-828B-B7FF11739D1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52EBBA6-5552-437A-B0D5-693193DDF40F}"/>
              </a:ext>
            </a:extLst>
          </p:cNvPr>
          <p:cNvSpPr>
            <a:spLocks noGrp="1"/>
          </p:cNvSpPr>
          <p:nvPr>
            <p:ph type="sldNum" sz="quarter" idx="12"/>
          </p:nvPr>
        </p:nvSpPr>
        <p:spPr/>
        <p:txBody>
          <a:bodyPr/>
          <a:lstStyle/>
          <a:p>
            <a:fld id="{CAF95173-08BA-4F8A-BCEE-83DC8B786C97}" type="slidenum">
              <a:rPr lang="fr-FR" smtClean="0"/>
              <a:t>‹N°›</a:t>
            </a:fld>
            <a:endParaRPr lang="fr-FR"/>
          </a:p>
        </p:txBody>
      </p:sp>
    </p:spTree>
    <p:extLst>
      <p:ext uri="{BB962C8B-B14F-4D97-AF65-F5344CB8AC3E}">
        <p14:creationId xmlns:p14="http://schemas.microsoft.com/office/powerpoint/2010/main" val="4356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14825CB-68D1-43C3-A800-D8CD9794964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1754A84-7830-4424-8B8A-3CA7648AED3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FBF9AE-9BD3-4E01-A1D1-45CB8E484026}"/>
              </a:ext>
            </a:extLst>
          </p:cNvPr>
          <p:cNvSpPr>
            <a:spLocks noGrp="1"/>
          </p:cNvSpPr>
          <p:nvPr>
            <p:ph type="dt" sz="half" idx="10"/>
          </p:nvPr>
        </p:nvSpPr>
        <p:spPr/>
        <p:txBody>
          <a:bodyPr/>
          <a:lstStyle/>
          <a:p>
            <a:fld id="{503C211A-F6F8-42FB-AFA5-A8900799C643}" type="datetimeFigureOut">
              <a:rPr lang="fr-FR" smtClean="0"/>
              <a:t>26/10/2021</a:t>
            </a:fld>
            <a:endParaRPr lang="fr-FR"/>
          </a:p>
        </p:txBody>
      </p:sp>
      <p:sp>
        <p:nvSpPr>
          <p:cNvPr id="5" name="Espace réservé du pied de page 4">
            <a:extLst>
              <a:ext uri="{FF2B5EF4-FFF2-40B4-BE49-F238E27FC236}">
                <a16:creationId xmlns:a16="http://schemas.microsoft.com/office/drawing/2014/main" id="{486540F3-A693-4062-BCCC-6699A421E84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4115115-122D-44DE-8FE4-C9CC153F9B7D}"/>
              </a:ext>
            </a:extLst>
          </p:cNvPr>
          <p:cNvSpPr>
            <a:spLocks noGrp="1"/>
          </p:cNvSpPr>
          <p:nvPr>
            <p:ph type="sldNum" sz="quarter" idx="12"/>
          </p:nvPr>
        </p:nvSpPr>
        <p:spPr/>
        <p:txBody>
          <a:bodyPr/>
          <a:lstStyle/>
          <a:p>
            <a:fld id="{CAF95173-08BA-4F8A-BCEE-83DC8B786C97}" type="slidenum">
              <a:rPr lang="fr-FR" smtClean="0"/>
              <a:t>‹N°›</a:t>
            </a:fld>
            <a:endParaRPr lang="fr-FR"/>
          </a:p>
        </p:txBody>
      </p:sp>
    </p:spTree>
    <p:extLst>
      <p:ext uri="{BB962C8B-B14F-4D97-AF65-F5344CB8AC3E}">
        <p14:creationId xmlns:p14="http://schemas.microsoft.com/office/powerpoint/2010/main" val="104730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8D126B-7BDB-4856-BA58-9414C7224D3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6E9D4B1-92E7-4F5B-99E9-45F2AE9BF3C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4AF0C81-1B16-42EE-89FC-6A98FBF2AD8E}"/>
              </a:ext>
            </a:extLst>
          </p:cNvPr>
          <p:cNvSpPr>
            <a:spLocks noGrp="1"/>
          </p:cNvSpPr>
          <p:nvPr>
            <p:ph type="dt" sz="half" idx="10"/>
          </p:nvPr>
        </p:nvSpPr>
        <p:spPr/>
        <p:txBody>
          <a:bodyPr/>
          <a:lstStyle/>
          <a:p>
            <a:fld id="{503C211A-F6F8-42FB-AFA5-A8900799C643}" type="datetimeFigureOut">
              <a:rPr lang="fr-FR" smtClean="0"/>
              <a:t>26/10/2021</a:t>
            </a:fld>
            <a:endParaRPr lang="fr-FR"/>
          </a:p>
        </p:txBody>
      </p:sp>
      <p:sp>
        <p:nvSpPr>
          <p:cNvPr id="5" name="Espace réservé du pied de page 4">
            <a:extLst>
              <a:ext uri="{FF2B5EF4-FFF2-40B4-BE49-F238E27FC236}">
                <a16:creationId xmlns:a16="http://schemas.microsoft.com/office/drawing/2014/main" id="{33CA593F-7216-4F06-B010-8187763911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E62D28-02BD-48F0-B03F-22E814348F5A}"/>
              </a:ext>
            </a:extLst>
          </p:cNvPr>
          <p:cNvSpPr>
            <a:spLocks noGrp="1"/>
          </p:cNvSpPr>
          <p:nvPr>
            <p:ph type="sldNum" sz="quarter" idx="12"/>
          </p:nvPr>
        </p:nvSpPr>
        <p:spPr/>
        <p:txBody>
          <a:bodyPr/>
          <a:lstStyle/>
          <a:p>
            <a:fld id="{CAF95173-08BA-4F8A-BCEE-83DC8B786C97}" type="slidenum">
              <a:rPr lang="fr-FR" smtClean="0"/>
              <a:t>‹N°›</a:t>
            </a:fld>
            <a:endParaRPr lang="fr-FR"/>
          </a:p>
        </p:txBody>
      </p:sp>
    </p:spTree>
    <p:extLst>
      <p:ext uri="{BB962C8B-B14F-4D97-AF65-F5344CB8AC3E}">
        <p14:creationId xmlns:p14="http://schemas.microsoft.com/office/powerpoint/2010/main" val="429393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43ED49-FDA8-4C3C-821E-CBD334DB502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A03EFDE-41BC-4D13-8708-F9F58AEAA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75572A3-887A-45CC-AF01-895A02A26A42}"/>
              </a:ext>
            </a:extLst>
          </p:cNvPr>
          <p:cNvSpPr>
            <a:spLocks noGrp="1"/>
          </p:cNvSpPr>
          <p:nvPr>
            <p:ph type="dt" sz="half" idx="10"/>
          </p:nvPr>
        </p:nvSpPr>
        <p:spPr/>
        <p:txBody>
          <a:bodyPr/>
          <a:lstStyle/>
          <a:p>
            <a:fld id="{503C211A-F6F8-42FB-AFA5-A8900799C643}" type="datetimeFigureOut">
              <a:rPr lang="fr-FR" smtClean="0"/>
              <a:t>26/10/2021</a:t>
            </a:fld>
            <a:endParaRPr lang="fr-FR"/>
          </a:p>
        </p:txBody>
      </p:sp>
      <p:sp>
        <p:nvSpPr>
          <p:cNvPr id="5" name="Espace réservé du pied de page 4">
            <a:extLst>
              <a:ext uri="{FF2B5EF4-FFF2-40B4-BE49-F238E27FC236}">
                <a16:creationId xmlns:a16="http://schemas.microsoft.com/office/drawing/2014/main" id="{62F37E97-3862-4898-9581-0F70BFC8003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1DFCB3-512C-4715-A119-B3CC87336D95}"/>
              </a:ext>
            </a:extLst>
          </p:cNvPr>
          <p:cNvSpPr>
            <a:spLocks noGrp="1"/>
          </p:cNvSpPr>
          <p:nvPr>
            <p:ph type="sldNum" sz="quarter" idx="12"/>
          </p:nvPr>
        </p:nvSpPr>
        <p:spPr/>
        <p:txBody>
          <a:bodyPr/>
          <a:lstStyle/>
          <a:p>
            <a:fld id="{CAF95173-08BA-4F8A-BCEE-83DC8B786C97}" type="slidenum">
              <a:rPr lang="fr-FR" smtClean="0"/>
              <a:t>‹N°›</a:t>
            </a:fld>
            <a:endParaRPr lang="fr-FR"/>
          </a:p>
        </p:txBody>
      </p:sp>
    </p:spTree>
    <p:extLst>
      <p:ext uri="{BB962C8B-B14F-4D97-AF65-F5344CB8AC3E}">
        <p14:creationId xmlns:p14="http://schemas.microsoft.com/office/powerpoint/2010/main" val="226044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1C14EB-C785-42A4-B3E1-0C03A855C20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B6486A3-CA37-4F8F-80A7-4A74F3E6879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3C248EA-366E-4AC9-8D9A-540B41B079E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9F61727-6816-49AA-8FF6-39B57F409837}"/>
              </a:ext>
            </a:extLst>
          </p:cNvPr>
          <p:cNvSpPr>
            <a:spLocks noGrp="1"/>
          </p:cNvSpPr>
          <p:nvPr>
            <p:ph type="dt" sz="half" idx="10"/>
          </p:nvPr>
        </p:nvSpPr>
        <p:spPr/>
        <p:txBody>
          <a:bodyPr/>
          <a:lstStyle/>
          <a:p>
            <a:fld id="{503C211A-F6F8-42FB-AFA5-A8900799C643}" type="datetimeFigureOut">
              <a:rPr lang="fr-FR" smtClean="0"/>
              <a:t>26/10/2021</a:t>
            </a:fld>
            <a:endParaRPr lang="fr-FR"/>
          </a:p>
        </p:txBody>
      </p:sp>
      <p:sp>
        <p:nvSpPr>
          <p:cNvPr id="6" name="Espace réservé du pied de page 5">
            <a:extLst>
              <a:ext uri="{FF2B5EF4-FFF2-40B4-BE49-F238E27FC236}">
                <a16:creationId xmlns:a16="http://schemas.microsoft.com/office/drawing/2014/main" id="{3EB1212F-2D71-456D-8DF2-19C42DF1AAA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999F29B-C7C1-43E6-8A73-2E7D753C5203}"/>
              </a:ext>
            </a:extLst>
          </p:cNvPr>
          <p:cNvSpPr>
            <a:spLocks noGrp="1"/>
          </p:cNvSpPr>
          <p:nvPr>
            <p:ph type="sldNum" sz="quarter" idx="12"/>
          </p:nvPr>
        </p:nvSpPr>
        <p:spPr/>
        <p:txBody>
          <a:bodyPr/>
          <a:lstStyle/>
          <a:p>
            <a:fld id="{CAF95173-08BA-4F8A-BCEE-83DC8B786C97}" type="slidenum">
              <a:rPr lang="fr-FR" smtClean="0"/>
              <a:t>‹N°›</a:t>
            </a:fld>
            <a:endParaRPr lang="fr-FR"/>
          </a:p>
        </p:txBody>
      </p:sp>
    </p:spTree>
    <p:extLst>
      <p:ext uri="{BB962C8B-B14F-4D97-AF65-F5344CB8AC3E}">
        <p14:creationId xmlns:p14="http://schemas.microsoft.com/office/powerpoint/2010/main" val="322915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840A62-28BB-42A5-BA16-1B5B3880050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40AF329-7785-486B-A516-36B010E6F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19ABF8B-6997-4D5A-A27E-9E30E6CCA31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61A4BB9-4C30-4DF7-BC2F-99A0A71C15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030407D-AF67-45BA-9F7D-929C611E7D0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1183204-2E0F-4241-B696-04F6D5CFC38B}"/>
              </a:ext>
            </a:extLst>
          </p:cNvPr>
          <p:cNvSpPr>
            <a:spLocks noGrp="1"/>
          </p:cNvSpPr>
          <p:nvPr>
            <p:ph type="dt" sz="half" idx="10"/>
          </p:nvPr>
        </p:nvSpPr>
        <p:spPr/>
        <p:txBody>
          <a:bodyPr/>
          <a:lstStyle/>
          <a:p>
            <a:fld id="{503C211A-F6F8-42FB-AFA5-A8900799C643}" type="datetimeFigureOut">
              <a:rPr lang="fr-FR" smtClean="0"/>
              <a:t>26/10/2021</a:t>
            </a:fld>
            <a:endParaRPr lang="fr-FR"/>
          </a:p>
        </p:txBody>
      </p:sp>
      <p:sp>
        <p:nvSpPr>
          <p:cNvPr id="8" name="Espace réservé du pied de page 7">
            <a:extLst>
              <a:ext uri="{FF2B5EF4-FFF2-40B4-BE49-F238E27FC236}">
                <a16:creationId xmlns:a16="http://schemas.microsoft.com/office/drawing/2014/main" id="{6AF52AB3-DD84-4E54-B780-E672FC05667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EAF37B9-65B9-47F1-A02A-F49E79606B79}"/>
              </a:ext>
            </a:extLst>
          </p:cNvPr>
          <p:cNvSpPr>
            <a:spLocks noGrp="1"/>
          </p:cNvSpPr>
          <p:nvPr>
            <p:ph type="sldNum" sz="quarter" idx="12"/>
          </p:nvPr>
        </p:nvSpPr>
        <p:spPr/>
        <p:txBody>
          <a:bodyPr/>
          <a:lstStyle/>
          <a:p>
            <a:fld id="{CAF95173-08BA-4F8A-BCEE-83DC8B786C97}" type="slidenum">
              <a:rPr lang="fr-FR" smtClean="0"/>
              <a:t>‹N°›</a:t>
            </a:fld>
            <a:endParaRPr lang="fr-FR"/>
          </a:p>
        </p:txBody>
      </p:sp>
    </p:spTree>
    <p:extLst>
      <p:ext uri="{BB962C8B-B14F-4D97-AF65-F5344CB8AC3E}">
        <p14:creationId xmlns:p14="http://schemas.microsoft.com/office/powerpoint/2010/main" val="49859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604AC-A7EA-4452-A4C0-D11EC322409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1FF72ED-4BFA-4E83-8378-929F362DA536}"/>
              </a:ext>
            </a:extLst>
          </p:cNvPr>
          <p:cNvSpPr>
            <a:spLocks noGrp="1"/>
          </p:cNvSpPr>
          <p:nvPr>
            <p:ph type="dt" sz="half" idx="10"/>
          </p:nvPr>
        </p:nvSpPr>
        <p:spPr/>
        <p:txBody>
          <a:bodyPr/>
          <a:lstStyle/>
          <a:p>
            <a:fld id="{503C211A-F6F8-42FB-AFA5-A8900799C643}" type="datetimeFigureOut">
              <a:rPr lang="fr-FR" smtClean="0"/>
              <a:t>26/10/2021</a:t>
            </a:fld>
            <a:endParaRPr lang="fr-FR"/>
          </a:p>
        </p:txBody>
      </p:sp>
      <p:sp>
        <p:nvSpPr>
          <p:cNvPr id="4" name="Espace réservé du pied de page 3">
            <a:extLst>
              <a:ext uri="{FF2B5EF4-FFF2-40B4-BE49-F238E27FC236}">
                <a16:creationId xmlns:a16="http://schemas.microsoft.com/office/drawing/2014/main" id="{75E42FDD-619A-457B-8A1C-15D2B9C1BAC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171C5ED-05C4-4142-925B-D95E9436666E}"/>
              </a:ext>
            </a:extLst>
          </p:cNvPr>
          <p:cNvSpPr>
            <a:spLocks noGrp="1"/>
          </p:cNvSpPr>
          <p:nvPr>
            <p:ph type="sldNum" sz="quarter" idx="12"/>
          </p:nvPr>
        </p:nvSpPr>
        <p:spPr/>
        <p:txBody>
          <a:bodyPr/>
          <a:lstStyle/>
          <a:p>
            <a:fld id="{CAF95173-08BA-4F8A-BCEE-83DC8B786C97}" type="slidenum">
              <a:rPr lang="fr-FR" smtClean="0"/>
              <a:t>‹N°›</a:t>
            </a:fld>
            <a:endParaRPr lang="fr-FR"/>
          </a:p>
        </p:txBody>
      </p:sp>
    </p:spTree>
    <p:extLst>
      <p:ext uri="{BB962C8B-B14F-4D97-AF65-F5344CB8AC3E}">
        <p14:creationId xmlns:p14="http://schemas.microsoft.com/office/powerpoint/2010/main" val="222285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0ABB8DA-701D-4A70-9A30-E5835BBBB532}"/>
              </a:ext>
            </a:extLst>
          </p:cNvPr>
          <p:cNvSpPr>
            <a:spLocks noGrp="1"/>
          </p:cNvSpPr>
          <p:nvPr>
            <p:ph type="dt" sz="half" idx="10"/>
          </p:nvPr>
        </p:nvSpPr>
        <p:spPr/>
        <p:txBody>
          <a:bodyPr/>
          <a:lstStyle/>
          <a:p>
            <a:fld id="{503C211A-F6F8-42FB-AFA5-A8900799C643}" type="datetimeFigureOut">
              <a:rPr lang="fr-FR" smtClean="0"/>
              <a:t>26/10/2021</a:t>
            </a:fld>
            <a:endParaRPr lang="fr-FR"/>
          </a:p>
        </p:txBody>
      </p:sp>
      <p:sp>
        <p:nvSpPr>
          <p:cNvPr id="3" name="Espace réservé du pied de page 2">
            <a:extLst>
              <a:ext uri="{FF2B5EF4-FFF2-40B4-BE49-F238E27FC236}">
                <a16:creationId xmlns:a16="http://schemas.microsoft.com/office/drawing/2014/main" id="{CE7FF2B3-27F8-4439-8E9D-F7B5ED48076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0BA0984-EF4F-4785-8E33-D50CB37266C5}"/>
              </a:ext>
            </a:extLst>
          </p:cNvPr>
          <p:cNvSpPr>
            <a:spLocks noGrp="1"/>
          </p:cNvSpPr>
          <p:nvPr>
            <p:ph type="sldNum" sz="quarter" idx="12"/>
          </p:nvPr>
        </p:nvSpPr>
        <p:spPr/>
        <p:txBody>
          <a:bodyPr/>
          <a:lstStyle/>
          <a:p>
            <a:fld id="{CAF95173-08BA-4F8A-BCEE-83DC8B786C97}" type="slidenum">
              <a:rPr lang="fr-FR" smtClean="0"/>
              <a:t>‹N°›</a:t>
            </a:fld>
            <a:endParaRPr lang="fr-FR"/>
          </a:p>
        </p:txBody>
      </p:sp>
    </p:spTree>
    <p:extLst>
      <p:ext uri="{BB962C8B-B14F-4D97-AF65-F5344CB8AC3E}">
        <p14:creationId xmlns:p14="http://schemas.microsoft.com/office/powerpoint/2010/main" val="359414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453430-AD8C-45DF-B1F6-8A3C41E2EF2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7F19B92-6E70-45E7-AAE2-28362A287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81037E3-4C6B-48FA-8A8A-587F5B9D7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64F7948-64FB-4D0F-AA56-F8404CA04840}"/>
              </a:ext>
            </a:extLst>
          </p:cNvPr>
          <p:cNvSpPr>
            <a:spLocks noGrp="1"/>
          </p:cNvSpPr>
          <p:nvPr>
            <p:ph type="dt" sz="half" idx="10"/>
          </p:nvPr>
        </p:nvSpPr>
        <p:spPr/>
        <p:txBody>
          <a:bodyPr/>
          <a:lstStyle/>
          <a:p>
            <a:fld id="{503C211A-F6F8-42FB-AFA5-A8900799C643}" type="datetimeFigureOut">
              <a:rPr lang="fr-FR" smtClean="0"/>
              <a:t>26/10/2021</a:t>
            </a:fld>
            <a:endParaRPr lang="fr-FR"/>
          </a:p>
        </p:txBody>
      </p:sp>
      <p:sp>
        <p:nvSpPr>
          <p:cNvPr id="6" name="Espace réservé du pied de page 5">
            <a:extLst>
              <a:ext uri="{FF2B5EF4-FFF2-40B4-BE49-F238E27FC236}">
                <a16:creationId xmlns:a16="http://schemas.microsoft.com/office/drawing/2014/main" id="{E0C4FA52-875D-4F02-B211-1313138D3F4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F5E0879-1800-444B-9723-8A3025833A91}"/>
              </a:ext>
            </a:extLst>
          </p:cNvPr>
          <p:cNvSpPr>
            <a:spLocks noGrp="1"/>
          </p:cNvSpPr>
          <p:nvPr>
            <p:ph type="sldNum" sz="quarter" idx="12"/>
          </p:nvPr>
        </p:nvSpPr>
        <p:spPr/>
        <p:txBody>
          <a:bodyPr/>
          <a:lstStyle/>
          <a:p>
            <a:fld id="{CAF95173-08BA-4F8A-BCEE-83DC8B786C97}" type="slidenum">
              <a:rPr lang="fr-FR" smtClean="0"/>
              <a:t>‹N°›</a:t>
            </a:fld>
            <a:endParaRPr lang="fr-FR"/>
          </a:p>
        </p:txBody>
      </p:sp>
    </p:spTree>
    <p:extLst>
      <p:ext uri="{BB962C8B-B14F-4D97-AF65-F5344CB8AC3E}">
        <p14:creationId xmlns:p14="http://schemas.microsoft.com/office/powerpoint/2010/main" val="341600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CA54CD-0043-4BC0-990C-6C7AFEEF7F2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DF110E9-29BB-4E83-AF7E-AE2F5D50E1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726B910-6081-4C40-88BD-904451AE0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9F95483-2FED-4944-A386-A3E050744141}"/>
              </a:ext>
            </a:extLst>
          </p:cNvPr>
          <p:cNvSpPr>
            <a:spLocks noGrp="1"/>
          </p:cNvSpPr>
          <p:nvPr>
            <p:ph type="dt" sz="half" idx="10"/>
          </p:nvPr>
        </p:nvSpPr>
        <p:spPr/>
        <p:txBody>
          <a:bodyPr/>
          <a:lstStyle/>
          <a:p>
            <a:fld id="{503C211A-F6F8-42FB-AFA5-A8900799C643}" type="datetimeFigureOut">
              <a:rPr lang="fr-FR" smtClean="0"/>
              <a:t>26/10/2021</a:t>
            </a:fld>
            <a:endParaRPr lang="fr-FR"/>
          </a:p>
        </p:txBody>
      </p:sp>
      <p:sp>
        <p:nvSpPr>
          <p:cNvPr id="6" name="Espace réservé du pied de page 5">
            <a:extLst>
              <a:ext uri="{FF2B5EF4-FFF2-40B4-BE49-F238E27FC236}">
                <a16:creationId xmlns:a16="http://schemas.microsoft.com/office/drawing/2014/main" id="{45D37F58-5296-43A5-8CCB-22D7AEC51A5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4E7232C-5C6D-4E00-9BE1-6B2D9F7DDF51}"/>
              </a:ext>
            </a:extLst>
          </p:cNvPr>
          <p:cNvSpPr>
            <a:spLocks noGrp="1"/>
          </p:cNvSpPr>
          <p:nvPr>
            <p:ph type="sldNum" sz="quarter" idx="12"/>
          </p:nvPr>
        </p:nvSpPr>
        <p:spPr/>
        <p:txBody>
          <a:bodyPr/>
          <a:lstStyle/>
          <a:p>
            <a:fld id="{CAF95173-08BA-4F8A-BCEE-83DC8B786C97}" type="slidenum">
              <a:rPr lang="fr-FR" smtClean="0"/>
              <a:t>‹N°›</a:t>
            </a:fld>
            <a:endParaRPr lang="fr-FR"/>
          </a:p>
        </p:txBody>
      </p:sp>
    </p:spTree>
    <p:extLst>
      <p:ext uri="{BB962C8B-B14F-4D97-AF65-F5344CB8AC3E}">
        <p14:creationId xmlns:p14="http://schemas.microsoft.com/office/powerpoint/2010/main" val="308177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A62954B-C9F6-4999-9D70-7FF196395A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1BA3052-C7A8-4EFE-BA2F-D10DF6B77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2D86BD0-A197-4EFC-8480-5C4FB86A80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C211A-F6F8-42FB-AFA5-A8900799C643}" type="datetimeFigureOut">
              <a:rPr lang="fr-FR" smtClean="0"/>
              <a:t>26/10/2021</a:t>
            </a:fld>
            <a:endParaRPr lang="fr-FR"/>
          </a:p>
        </p:txBody>
      </p:sp>
      <p:sp>
        <p:nvSpPr>
          <p:cNvPr id="5" name="Espace réservé du pied de page 4">
            <a:extLst>
              <a:ext uri="{FF2B5EF4-FFF2-40B4-BE49-F238E27FC236}">
                <a16:creationId xmlns:a16="http://schemas.microsoft.com/office/drawing/2014/main" id="{8416CD90-5B82-460F-8C8A-2074905003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BD738A4-68D4-49E7-8E80-D8E22F30D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F95173-08BA-4F8A-BCEE-83DC8B786C97}" type="slidenum">
              <a:rPr lang="fr-FR" smtClean="0"/>
              <a:t>‹N°›</a:t>
            </a:fld>
            <a:endParaRPr lang="fr-FR"/>
          </a:p>
        </p:txBody>
      </p:sp>
    </p:spTree>
    <p:extLst>
      <p:ext uri="{BB962C8B-B14F-4D97-AF65-F5344CB8AC3E}">
        <p14:creationId xmlns:p14="http://schemas.microsoft.com/office/powerpoint/2010/main" val="3991132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slideLayout" Target="../slideLayouts/slideLayout5.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11" Type="http://schemas.openxmlformats.org/officeDocument/2006/relationships/image" Target="../media/image13.jp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notesSlide" Target="../notesSlides/notesSlide7.xml"/><Relationship Id="rId9" Type="http://schemas.openxmlformats.org/officeDocument/2006/relationships/image" Target="../media/image11.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2C62799-3795-4D48-895B-6C2EFC0D7A3F}"/>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artisticPencilGrayscale/>
                    </a14:imgEffect>
                  </a14:imgLayer>
                </a14:imgProps>
              </a:ext>
              <a:ext uri="{28A0092B-C50C-407E-A947-70E740481C1C}">
                <a14:useLocalDpi xmlns:a14="http://schemas.microsoft.com/office/drawing/2010/main" val="0"/>
              </a:ext>
            </a:extLst>
          </a:blip>
          <a:srcRect/>
          <a:stretch/>
        </p:blipFill>
        <p:spPr>
          <a:xfrm>
            <a:off x="-285750" y="0"/>
            <a:ext cx="12477750" cy="7024837"/>
          </a:xfrm>
          <a:prstGeom prst="rect">
            <a:avLst/>
          </a:prstGeom>
          <a:effectLst>
            <a:glow>
              <a:srgbClr val="0070C0"/>
            </a:glow>
            <a:outerShdw dist="50800" dir="5400000" sx="1000" sy="1000" algn="ctr" rotWithShape="0">
              <a:schemeClr val="accent1">
                <a:lumMod val="60000"/>
                <a:lumOff val="40000"/>
              </a:schemeClr>
            </a:outerShdw>
            <a:softEdge rad="0"/>
          </a:effectLst>
        </p:spPr>
      </p:pic>
      <p:sp>
        <p:nvSpPr>
          <p:cNvPr id="2" name="Titre 1">
            <a:extLst>
              <a:ext uri="{FF2B5EF4-FFF2-40B4-BE49-F238E27FC236}">
                <a16:creationId xmlns:a16="http://schemas.microsoft.com/office/drawing/2014/main" id="{13DDF7B3-3CB8-4ED5-BB2C-61255A620F91}"/>
              </a:ext>
            </a:extLst>
          </p:cNvPr>
          <p:cNvSpPr>
            <a:spLocks noGrp="1"/>
          </p:cNvSpPr>
          <p:nvPr>
            <p:ph type="ctrTitle"/>
          </p:nvPr>
        </p:nvSpPr>
        <p:spPr>
          <a:xfrm>
            <a:off x="6987852" y="4660801"/>
            <a:ext cx="4438835" cy="876300"/>
          </a:xfrm>
        </p:spPr>
        <p:txBody>
          <a:bodyPr>
            <a:normAutofit fontScale="90000"/>
          </a:bodyPr>
          <a:lstStyle/>
          <a:p>
            <a:r>
              <a:rPr lang="fr-FR" dirty="0">
                <a:solidFill>
                  <a:schemeClr val="bg1"/>
                </a:solidFill>
              </a:rPr>
              <a:t>Au Millions*</a:t>
            </a:r>
          </a:p>
        </p:txBody>
      </p:sp>
      <p:sp>
        <p:nvSpPr>
          <p:cNvPr id="3" name="Sous-titre 2">
            <a:extLst>
              <a:ext uri="{FF2B5EF4-FFF2-40B4-BE49-F238E27FC236}">
                <a16:creationId xmlns:a16="http://schemas.microsoft.com/office/drawing/2014/main" id="{A0B73DE3-346D-410A-ABAD-31D76FB1173F}"/>
              </a:ext>
            </a:extLst>
          </p:cNvPr>
          <p:cNvSpPr>
            <a:spLocks noGrp="1"/>
          </p:cNvSpPr>
          <p:nvPr>
            <p:ph type="subTitle" idx="1"/>
          </p:nvPr>
        </p:nvSpPr>
        <p:spPr>
          <a:xfrm>
            <a:off x="-406055" y="4910937"/>
            <a:ext cx="2640910" cy="2113900"/>
          </a:xfrm>
        </p:spPr>
        <p:txBody>
          <a:bodyPr>
            <a:normAutofit/>
          </a:bodyPr>
          <a:lstStyle/>
          <a:p>
            <a:r>
              <a:rPr lang="fr-FR" sz="1800" dirty="0" err="1">
                <a:solidFill>
                  <a:schemeClr val="bg1"/>
                </a:solidFill>
              </a:rPr>
              <a:t>From</a:t>
            </a:r>
            <a:r>
              <a:rPr lang="fr-FR" sz="1800" dirty="0">
                <a:solidFill>
                  <a:schemeClr val="bg1"/>
                </a:solidFill>
              </a:rPr>
              <a:t> :</a:t>
            </a:r>
          </a:p>
          <a:p>
            <a:pPr marL="342900" indent="-342900">
              <a:buFontTx/>
              <a:buChar char="-"/>
            </a:pPr>
            <a:r>
              <a:rPr lang="fr-FR" sz="1800" b="1" dirty="0">
                <a:solidFill>
                  <a:schemeClr val="bg1"/>
                </a:solidFill>
              </a:rPr>
              <a:t>Lucas Battaglia</a:t>
            </a:r>
          </a:p>
          <a:p>
            <a:pPr marL="342900" indent="-342900">
              <a:buFontTx/>
              <a:buChar char="-"/>
            </a:pPr>
            <a:r>
              <a:rPr lang="fr-FR" sz="1800" b="1" dirty="0">
                <a:solidFill>
                  <a:schemeClr val="bg1"/>
                </a:solidFill>
              </a:rPr>
              <a:t>Dylan Mure</a:t>
            </a:r>
          </a:p>
          <a:p>
            <a:pPr marL="342900" indent="-342900">
              <a:buFontTx/>
              <a:buChar char="-"/>
            </a:pPr>
            <a:r>
              <a:rPr lang="fr-FR" sz="1800" b="1" dirty="0">
                <a:solidFill>
                  <a:schemeClr val="bg1"/>
                </a:solidFill>
              </a:rPr>
              <a:t>Thea </a:t>
            </a:r>
            <a:r>
              <a:rPr lang="fr-FR" sz="1800" b="1" i="0" dirty="0">
                <a:solidFill>
                  <a:schemeClr val="bg1"/>
                </a:solidFill>
                <a:effectLst/>
              </a:rPr>
              <a:t>Urbanowski</a:t>
            </a:r>
          </a:p>
          <a:p>
            <a:pPr marL="342900" indent="-342900">
              <a:buFontTx/>
              <a:buChar char="-"/>
            </a:pPr>
            <a:r>
              <a:rPr lang="fr-FR" sz="1800" b="1" dirty="0" err="1">
                <a:solidFill>
                  <a:schemeClr val="bg1"/>
                </a:solidFill>
              </a:rPr>
              <a:t>Cemile</a:t>
            </a:r>
            <a:r>
              <a:rPr lang="fr-FR" sz="1800" b="1" dirty="0">
                <a:solidFill>
                  <a:schemeClr val="bg1"/>
                </a:solidFill>
              </a:rPr>
              <a:t> </a:t>
            </a:r>
            <a:r>
              <a:rPr lang="fr-FR" sz="1800" b="1" dirty="0" err="1">
                <a:solidFill>
                  <a:schemeClr val="bg1"/>
                </a:solidFill>
              </a:rPr>
              <a:t>Yildirim</a:t>
            </a:r>
            <a:endParaRPr lang="fr-FR" sz="1800" b="1" dirty="0">
              <a:solidFill>
                <a:schemeClr val="bg1"/>
              </a:solidFill>
            </a:endParaRPr>
          </a:p>
        </p:txBody>
      </p:sp>
    </p:spTree>
    <p:extLst>
      <p:ext uri="{BB962C8B-B14F-4D97-AF65-F5344CB8AC3E}">
        <p14:creationId xmlns:p14="http://schemas.microsoft.com/office/powerpoint/2010/main" val="26922019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CE76326-6375-4565-AFEE-229A07025AA9}"/>
              </a:ext>
            </a:extLst>
          </p:cNvPr>
          <p:cNvSpPr>
            <a:spLocks noGrp="1"/>
          </p:cNvSpPr>
          <p:nvPr>
            <p:ph type="title"/>
          </p:nvPr>
        </p:nvSpPr>
        <p:spPr/>
        <p:txBody>
          <a:bodyPr/>
          <a:lstStyle/>
          <a:p>
            <a:pPr algn="ctr"/>
            <a:r>
              <a:rPr lang="fr-FR" b="1" dirty="0"/>
              <a:t>Sommaire</a:t>
            </a:r>
          </a:p>
        </p:txBody>
      </p:sp>
      <p:pic>
        <p:nvPicPr>
          <p:cNvPr id="24" name="Espace réservé du contenu 23">
            <a:extLst>
              <a:ext uri="{FF2B5EF4-FFF2-40B4-BE49-F238E27FC236}">
                <a16:creationId xmlns:a16="http://schemas.microsoft.com/office/drawing/2014/main" id="{9BDDD535-A9AE-46F3-AA9E-629FFBCEA4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0" y="1104901"/>
            <a:ext cx="4514850" cy="3971925"/>
          </a:xfrm>
        </p:spPr>
      </p:pic>
      <p:sp>
        <p:nvSpPr>
          <p:cNvPr id="6" name="ZoneTexte 5">
            <a:extLst>
              <a:ext uri="{FF2B5EF4-FFF2-40B4-BE49-F238E27FC236}">
                <a16:creationId xmlns:a16="http://schemas.microsoft.com/office/drawing/2014/main" id="{E3CC9098-ED84-4944-8B87-432E3EE478AB}"/>
              </a:ext>
            </a:extLst>
          </p:cNvPr>
          <p:cNvSpPr txBox="1"/>
          <p:nvPr/>
        </p:nvSpPr>
        <p:spPr>
          <a:xfrm>
            <a:off x="4301352" y="2146015"/>
            <a:ext cx="3709587" cy="3477875"/>
          </a:xfrm>
          <a:prstGeom prst="rect">
            <a:avLst/>
          </a:prstGeom>
          <a:noFill/>
        </p:spPr>
        <p:txBody>
          <a:bodyPr wrap="square" rtlCol="0">
            <a:spAutoFit/>
          </a:bodyPr>
          <a:lstStyle/>
          <a:p>
            <a:r>
              <a:rPr lang="fr-FR" sz="2000" dirty="0"/>
              <a:t>Ꚛ Test du jeu</a:t>
            </a:r>
          </a:p>
          <a:p>
            <a:endParaRPr lang="fr-FR" sz="2000" dirty="0"/>
          </a:p>
          <a:p>
            <a:r>
              <a:rPr lang="fr-FR" sz="2000" dirty="0"/>
              <a:t>Ꚛ Explication du programme</a:t>
            </a:r>
          </a:p>
          <a:p>
            <a:r>
              <a:rPr lang="fr-FR" sz="2000" dirty="0"/>
              <a:t>	 ●Module Pygame</a:t>
            </a:r>
          </a:p>
          <a:p>
            <a:r>
              <a:rPr lang="fr-FR" sz="2000" dirty="0"/>
              <a:t>	 ● POO</a:t>
            </a:r>
          </a:p>
          <a:p>
            <a:r>
              <a:rPr lang="fr-FR" sz="2000" dirty="0"/>
              <a:t>	 ● Variable</a:t>
            </a:r>
          </a:p>
          <a:p>
            <a:r>
              <a:rPr lang="fr-FR" sz="2000" dirty="0"/>
              <a:t>	 ● les fonctions</a:t>
            </a:r>
          </a:p>
          <a:p>
            <a:r>
              <a:rPr lang="fr-FR" sz="2000" dirty="0"/>
              <a:t>		 ▪ While</a:t>
            </a:r>
          </a:p>
          <a:p>
            <a:r>
              <a:rPr lang="fr-FR" sz="2000" dirty="0"/>
              <a:t>		 ▪ If / </a:t>
            </a:r>
            <a:r>
              <a:rPr lang="fr-FR" sz="2000" dirty="0" err="1"/>
              <a:t>Elif</a:t>
            </a:r>
            <a:r>
              <a:rPr lang="fr-FR" sz="2000" dirty="0"/>
              <a:t> / </a:t>
            </a:r>
            <a:r>
              <a:rPr lang="fr-FR" sz="2000" dirty="0" err="1"/>
              <a:t>Else</a:t>
            </a:r>
            <a:endParaRPr lang="fr-FR" sz="2000" dirty="0"/>
          </a:p>
          <a:p>
            <a:r>
              <a:rPr lang="fr-FR" sz="2000" dirty="0"/>
              <a:t>		 ▪ </a:t>
            </a:r>
            <a:r>
              <a:rPr lang="fr-FR" sz="2000" dirty="0" err="1"/>
              <a:t>Def</a:t>
            </a:r>
            <a:endParaRPr lang="fr-FR" sz="2000" dirty="0"/>
          </a:p>
          <a:p>
            <a:r>
              <a:rPr lang="fr-FR" sz="2000" dirty="0"/>
              <a:t>Ꚛ Question?</a:t>
            </a:r>
          </a:p>
        </p:txBody>
      </p:sp>
    </p:spTree>
    <p:extLst>
      <p:ext uri="{BB962C8B-B14F-4D97-AF65-F5344CB8AC3E}">
        <p14:creationId xmlns:p14="http://schemas.microsoft.com/office/powerpoint/2010/main" val="50422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5000"/>
                                  </p:stCondLst>
                                  <p:childTnLst>
                                    <p:set>
                                      <p:cBhvr>
                                        <p:cTn id="11" dur="1" fill="hold">
                                          <p:stCondLst>
                                            <p:cond delay="0"/>
                                          </p:stCondLst>
                                        </p:cTn>
                                        <p:tgtEl>
                                          <p:spTgt spid="6">
                                            <p:txEl>
                                              <p:pRg st="0" end="0"/>
                                            </p:txEl>
                                          </p:spTgt>
                                        </p:tgtEl>
                                        <p:attrNameLst>
                                          <p:attrName>style.visibility</p:attrName>
                                        </p:attrNameLst>
                                      </p:cBhvr>
                                      <p:to>
                                        <p:strVal val="visible"/>
                                      </p:to>
                                    </p:set>
                                  </p:childTnLst>
                                </p:cTn>
                              </p:par>
                            </p:childTnLst>
                          </p:cTn>
                        </p:par>
                        <p:par>
                          <p:cTn id="12" fill="hold">
                            <p:stCondLst>
                              <p:cond delay="5500"/>
                            </p:stCondLst>
                            <p:childTnLst>
                              <p:par>
                                <p:cTn id="13" presetID="1" presetClass="entr" presetSubtype="0" fill="hold" nodeType="afterEffect">
                                  <p:stCondLst>
                                    <p:cond delay="500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par>
                          <p:cTn id="15" fill="hold">
                            <p:stCondLst>
                              <p:cond delay="10500"/>
                            </p:stCondLst>
                            <p:childTnLst>
                              <p:par>
                                <p:cTn id="16" presetID="1" presetClass="entr" presetSubtype="0" fill="hold" nodeType="afterEffect">
                                  <p:stCondLst>
                                    <p:cond delay="2000"/>
                                  </p:stCondLst>
                                  <p:childTnLst>
                                    <p:set>
                                      <p:cBhvr>
                                        <p:cTn id="17" dur="1" fill="hold">
                                          <p:stCondLst>
                                            <p:cond delay="0"/>
                                          </p:stCondLst>
                                        </p:cTn>
                                        <p:tgtEl>
                                          <p:spTgt spid="6">
                                            <p:txEl>
                                              <p:pRg st="3" end="3"/>
                                            </p:txEl>
                                          </p:spTgt>
                                        </p:tgtEl>
                                        <p:attrNameLst>
                                          <p:attrName>style.visibility</p:attrName>
                                        </p:attrNameLst>
                                      </p:cBhvr>
                                      <p:to>
                                        <p:strVal val="visible"/>
                                      </p:to>
                                    </p:set>
                                  </p:childTnLst>
                                </p:cTn>
                              </p:par>
                              <p:par>
                                <p:cTn id="18" presetID="1" presetClass="entr" presetSubtype="0" fill="hold" nodeType="withEffect">
                                  <p:stCondLst>
                                    <p:cond delay="2000"/>
                                  </p:stCondLst>
                                  <p:childTnLst>
                                    <p:set>
                                      <p:cBhvr>
                                        <p:cTn id="19" dur="1" fill="hold">
                                          <p:stCondLst>
                                            <p:cond delay="0"/>
                                          </p:stCondLst>
                                        </p:cTn>
                                        <p:tgtEl>
                                          <p:spTgt spid="6">
                                            <p:txEl>
                                              <p:pRg st="4" end="4"/>
                                            </p:txEl>
                                          </p:spTgt>
                                        </p:tgtEl>
                                        <p:attrNameLst>
                                          <p:attrName>style.visibility</p:attrName>
                                        </p:attrNameLst>
                                      </p:cBhvr>
                                      <p:to>
                                        <p:strVal val="visible"/>
                                      </p:to>
                                    </p:set>
                                  </p:childTnLst>
                                </p:cTn>
                              </p:par>
                              <p:par>
                                <p:cTn id="20" presetID="1" presetClass="entr" presetSubtype="0" fill="hold" nodeType="withEffect">
                                  <p:stCondLst>
                                    <p:cond delay="2000"/>
                                  </p:stCondLst>
                                  <p:childTnLst>
                                    <p:set>
                                      <p:cBhvr>
                                        <p:cTn id="21" dur="1" fill="hold">
                                          <p:stCondLst>
                                            <p:cond delay="0"/>
                                          </p:stCondLst>
                                        </p:cTn>
                                        <p:tgtEl>
                                          <p:spTgt spid="6">
                                            <p:txEl>
                                              <p:pRg st="5" end="5"/>
                                            </p:txEl>
                                          </p:spTgt>
                                        </p:tgtEl>
                                        <p:attrNameLst>
                                          <p:attrName>style.visibility</p:attrName>
                                        </p:attrNameLst>
                                      </p:cBhvr>
                                      <p:to>
                                        <p:strVal val="visible"/>
                                      </p:to>
                                    </p:set>
                                  </p:childTnLst>
                                </p:cTn>
                              </p:par>
                              <p:par>
                                <p:cTn id="22" presetID="1" presetClass="entr" presetSubtype="0" fill="hold" nodeType="withEffect">
                                  <p:stCondLst>
                                    <p:cond delay="2000"/>
                                  </p:stCondLst>
                                  <p:childTnLst>
                                    <p:set>
                                      <p:cBhvr>
                                        <p:cTn id="23" dur="1" fill="hold">
                                          <p:stCondLst>
                                            <p:cond delay="0"/>
                                          </p:stCondLst>
                                        </p:cTn>
                                        <p:tgtEl>
                                          <p:spTgt spid="6">
                                            <p:txEl>
                                              <p:pRg st="6" end="6"/>
                                            </p:txEl>
                                          </p:spTgt>
                                        </p:tgtEl>
                                        <p:attrNameLst>
                                          <p:attrName>style.visibility</p:attrName>
                                        </p:attrNameLst>
                                      </p:cBhvr>
                                      <p:to>
                                        <p:strVal val="visible"/>
                                      </p:to>
                                    </p:set>
                                  </p:childTnLst>
                                </p:cTn>
                              </p:par>
                            </p:childTnLst>
                          </p:cTn>
                        </p:par>
                        <p:par>
                          <p:cTn id="24" fill="hold">
                            <p:stCondLst>
                              <p:cond delay="12500"/>
                            </p:stCondLst>
                            <p:childTnLst>
                              <p:par>
                                <p:cTn id="25" presetID="1" presetClass="entr" presetSubtype="0" fill="hold" nodeType="afterEffect">
                                  <p:stCondLst>
                                    <p:cond delay="1000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1000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1000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par>
                          <p:cTn id="31" fill="hold">
                            <p:stCondLst>
                              <p:cond delay="22500"/>
                            </p:stCondLst>
                            <p:childTnLst>
                              <p:par>
                                <p:cTn id="32" presetID="1" presetClass="entr" presetSubtype="0" fill="hold" nodeType="afterEffect">
                                  <p:stCondLst>
                                    <p:cond delay="5000"/>
                                  </p:stCondLst>
                                  <p:childTnLst>
                                    <p:set>
                                      <p:cBhvr>
                                        <p:cTn id="33"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8E0D57-6032-4783-A958-A9D42DBFA07D}"/>
              </a:ext>
            </a:extLst>
          </p:cNvPr>
          <p:cNvSpPr>
            <a:spLocks noGrp="1"/>
          </p:cNvSpPr>
          <p:nvPr>
            <p:ph type="title"/>
          </p:nvPr>
        </p:nvSpPr>
        <p:spPr>
          <a:xfrm>
            <a:off x="838200" y="380383"/>
            <a:ext cx="10515600" cy="575908"/>
          </a:xfrm>
        </p:spPr>
        <p:txBody>
          <a:bodyPr>
            <a:normAutofit fontScale="90000"/>
          </a:bodyPr>
          <a:lstStyle/>
          <a:p>
            <a:pPr algn="ctr"/>
            <a:r>
              <a:rPr lang="fr-FR" dirty="0"/>
              <a:t>Module Pygame</a:t>
            </a:r>
          </a:p>
        </p:txBody>
      </p:sp>
      <p:pic>
        <p:nvPicPr>
          <p:cNvPr id="24" name="Espace réservé du contenu 23">
            <a:extLst>
              <a:ext uri="{FF2B5EF4-FFF2-40B4-BE49-F238E27FC236}">
                <a16:creationId xmlns:a16="http://schemas.microsoft.com/office/drawing/2014/main" id="{9BDDD535-A9AE-46F3-AA9E-629FFBCEA4E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5678" y="4356435"/>
            <a:ext cx="1838739" cy="1838739"/>
          </a:xfrm>
        </p:spPr>
      </p:pic>
      <p:sp>
        <p:nvSpPr>
          <p:cNvPr id="21" name="Espace réservé du texte 20">
            <a:extLst>
              <a:ext uri="{FF2B5EF4-FFF2-40B4-BE49-F238E27FC236}">
                <a16:creationId xmlns:a16="http://schemas.microsoft.com/office/drawing/2014/main" id="{4E13C3B1-8A72-4BC1-B8BD-451D40511B9E}"/>
              </a:ext>
            </a:extLst>
          </p:cNvPr>
          <p:cNvSpPr>
            <a:spLocks noGrp="1"/>
          </p:cNvSpPr>
          <p:nvPr>
            <p:ph type="body" sz="quarter" idx="3"/>
          </p:nvPr>
        </p:nvSpPr>
        <p:spPr>
          <a:xfrm>
            <a:off x="5964165" y="1399767"/>
            <a:ext cx="5183188" cy="4508500"/>
          </a:xfrm>
        </p:spPr>
        <p:txBody>
          <a:bodyPr>
            <a:normAutofit/>
          </a:bodyPr>
          <a:lstStyle/>
          <a:p>
            <a:r>
              <a:rPr lang="fr-FR" sz="1800" b="0" dirty="0"/>
              <a:t>Importation du module pygame (comme pour le module math)</a:t>
            </a:r>
          </a:p>
          <a:p>
            <a:endParaRPr lang="fr-FR" sz="1800" b="0" dirty="0"/>
          </a:p>
          <a:p>
            <a:r>
              <a:rPr lang="fr-FR" sz="1800" b="0" dirty="0"/>
              <a:t>Initialisation de tout les module importer avec pygame</a:t>
            </a:r>
          </a:p>
          <a:p>
            <a:endParaRPr lang="fr-FR" sz="1800" b="0" dirty="0"/>
          </a:p>
          <a:p>
            <a:endParaRPr lang="fr-FR" sz="900" b="0" dirty="0"/>
          </a:p>
          <a:p>
            <a:r>
              <a:rPr lang="fr-FR" sz="1800" b="0" dirty="0"/>
              <a:t>Pygame a des commande pour savoir si une touche est appuyer. </a:t>
            </a:r>
            <a:endParaRPr lang="fr-FR" sz="900" b="0" dirty="0"/>
          </a:p>
          <a:p>
            <a:endParaRPr lang="fr-FR" sz="900" b="0" dirty="0"/>
          </a:p>
          <a:p>
            <a:r>
              <a:rPr lang="fr-FR" sz="1800" b="0" dirty="0"/>
              <a:t>Permet de fermée Pygame proprement et de fermée la fenêtre graphique</a:t>
            </a:r>
          </a:p>
          <a:p>
            <a:endParaRPr lang="fr-FR" sz="1800" b="0" dirty="0"/>
          </a:p>
        </p:txBody>
      </p:sp>
      <p:sp>
        <p:nvSpPr>
          <p:cNvPr id="3" name="ZoneTexte 2">
            <a:extLst>
              <a:ext uri="{FF2B5EF4-FFF2-40B4-BE49-F238E27FC236}">
                <a16:creationId xmlns:a16="http://schemas.microsoft.com/office/drawing/2014/main" id="{04C6B6F5-B614-4237-8994-874BDE7B45E9}"/>
              </a:ext>
            </a:extLst>
          </p:cNvPr>
          <p:cNvSpPr txBox="1"/>
          <p:nvPr/>
        </p:nvSpPr>
        <p:spPr>
          <a:xfrm>
            <a:off x="4083728" y="823859"/>
            <a:ext cx="3826276" cy="369332"/>
          </a:xfrm>
          <a:prstGeom prst="rect">
            <a:avLst/>
          </a:prstGeom>
          <a:noFill/>
        </p:spPr>
        <p:txBody>
          <a:bodyPr wrap="square" rtlCol="0">
            <a:spAutoFit/>
          </a:bodyPr>
          <a:lstStyle/>
          <a:p>
            <a:pPr algn="ctr"/>
            <a:r>
              <a:rPr lang="fr-FR" dirty="0"/>
              <a:t>Interface graphique</a:t>
            </a:r>
          </a:p>
        </p:txBody>
      </p:sp>
      <p:sp>
        <p:nvSpPr>
          <p:cNvPr id="4" name="Rectangle 1">
            <a:extLst>
              <a:ext uri="{FF2B5EF4-FFF2-40B4-BE49-F238E27FC236}">
                <a16:creationId xmlns:a16="http://schemas.microsoft.com/office/drawing/2014/main" id="{B658A3E0-431C-4BC9-8A24-F1525CCBBA69}"/>
              </a:ext>
            </a:extLst>
          </p:cNvPr>
          <p:cNvSpPr>
            <a:spLocks noGrp="1" noChangeArrowheads="1"/>
          </p:cNvSpPr>
          <p:nvPr>
            <p:ph type="body" idx="1"/>
          </p:nvPr>
        </p:nvSpPr>
        <p:spPr bwMode="auto">
          <a:xfrm>
            <a:off x="2633848" y="1706169"/>
            <a:ext cx="1840498"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CC7832"/>
                </a:solidFill>
                <a:effectLst/>
                <a:latin typeface="JetBrains Mono"/>
              </a:rPr>
              <a:t>import </a:t>
            </a:r>
            <a:r>
              <a:rPr kumimoji="0" lang="fr-FR" altLang="fr-FR" sz="2000" b="0" i="0" u="none" strike="noStrike" cap="none" normalizeH="0" baseline="0" dirty="0">
                <a:ln>
                  <a:noFill/>
                </a:ln>
                <a:solidFill>
                  <a:srgbClr val="A9B7C6"/>
                </a:solidFill>
                <a:effectLst/>
                <a:latin typeface="JetBrains Mono"/>
              </a:rPr>
              <a:t>pygame </a:t>
            </a:r>
          </a:p>
        </p:txBody>
      </p:sp>
      <p:sp>
        <p:nvSpPr>
          <p:cNvPr id="10" name="Rectangle 1">
            <a:extLst>
              <a:ext uri="{FF2B5EF4-FFF2-40B4-BE49-F238E27FC236}">
                <a16:creationId xmlns:a16="http://schemas.microsoft.com/office/drawing/2014/main" id="{F56A213A-4D9D-4272-B158-542A4E248381}"/>
              </a:ext>
            </a:extLst>
          </p:cNvPr>
          <p:cNvSpPr txBox="1">
            <a:spLocks noChangeArrowheads="1"/>
          </p:cNvSpPr>
          <p:nvPr/>
        </p:nvSpPr>
        <p:spPr bwMode="auto">
          <a:xfrm>
            <a:off x="2633848" y="2724030"/>
            <a:ext cx="1840498"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eaLnBrk="0" fontAlgn="base" hangingPunct="0">
              <a:lnSpc>
                <a:spcPct val="100000"/>
              </a:lnSpc>
              <a:spcBef>
                <a:spcPct val="0"/>
              </a:spcBef>
              <a:spcAft>
                <a:spcPct val="0"/>
              </a:spcAft>
              <a:buFontTx/>
              <a:buNone/>
            </a:pPr>
            <a:r>
              <a:rPr lang="fr-FR" altLang="fr-FR" sz="2000" b="0" dirty="0" err="1">
                <a:solidFill>
                  <a:srgbClr val="A9B7C6"/>
                </a:solidFill>
                <a:latin typeface="JetBrains Mono"/>
              </a:rPr>
              <a:t>pygame.init</a:t>
            </a:r>
            <a:r>
              <a:rPr lang="fr-FR" altLang="fr-FR" sz="2000" b="0" dirty="0">
                <a:solidFill>
                  <a:srgbClr val="A9B7C6"/>
                </a:solidFill>
                <a:latin typeface="JetBrains Mono"/>
              </a:rPr>
              <a:t>()  </a:t>
            </a:r>
          </a:p>
        </p:txBody>
      </p:sp>
      <p:sp>
        <p:nvSpPr>
          <p:cNvPr id="6" name="Rectangle 3">
            <a:extLst>
              <a:ext uri="{FF2B5EF4-FFF2-40B4-BE49-F238E27FC236}">
                <a16:creationId xmlns:a16="http://schemas.microsoft.com/office/drawing/2014/main" id="{A291C693-9CF0-442E-8768-57653518301B}"/>
              </a:ext>
            </a:extLst>
          </p:cNvPr>
          <p:cNvSpPr>
            <a:spLocks noChangeArrowheads="1"/>
          </p:cNvSpPr>
          <p:nvPr/>
        </p:nvSpPr>
        <p:spPr bwMode="auto">
          <a:xfrm>
            <a:off x="2627810" y="5415681"/>
            <a:ext cx="1638910"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A9B7C6"/>
                </a:solidFill>
                <a:effectLst/>
                <a:latin typeface="JetBrains Mono"/>
              </a:rPr>
              <a:t>pygame.quit()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8508691"/>
      </p:ext>
    </p:extLst>
  </p:cSld>
  <p:clrMapOvr>
    <a:masterClrMapping/>
  </p:clrMapOvr>
  <mc:AlternateContent xmlns:mc="http://schemas.openxmlformats.org/markup-compatibility/2006" xmlns:p14="http://schemas.microsoft.com/office/powerpoint/2010/main">
    <mc:Choice Requires="p14">
      <p:transition spd="slow" p14:dur="2000" advClick="0" advTm="70000"/>
    </mc:Choice>
    <mc:Fallback xmlns="">
      <p:transition spd="slow" advClick="0" advTm="7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000"/>
                                        <p:tgtEl>
                                          <p:spTgt spid="24"/>
                                        </p:tgtEl>
                                      </p:cBhvr>
                                    </p:animEffect>
                                    <p:anim calcmode="lin" valueType="num">
                                      <p:cBhvr>
                                        <p:cTn id="8" dur="2000" fill="hold"/>
                                        <p:tgtEl>
                                          <p:spTgt spid="24"/>
                                        </p:tgtEl>
                                        <p:attrNameLst>
                                          <p:attrName>ppt_w</p:attrName>
                                        </p:attrNameLst>
                                      </p:cBhvr>
                                      <p:tavLst>
                                        <p:tav tm="0" fmla="#ppt_w*sin(2.5*pi*$)">
                                          <p:val>
                                            <p:fltVal val="0"/>
                                          </p:val>
                                        </p:tav>
                                        <p:tav tm="100000">
                                          <p:val>
                                            <p:fltVal val="1"/>
                                          </p:val>
                                        </p:tav>
                                      </p:tavLst>
                                    </p:anim>
                                    <p:anim calcmode="lin" valueType="num">
                                      <p:cBhvr>
                                        <p:cTn id="9" dur="2000" fill="hold"/>
                                        <p:tgtEl>
                                          <p:spTgt spid="24"/>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31" presetClass="entr" presetSubtype="0" fill="hold" grpId="0" nodeType="afterEffect">
                                  <p:stCondLst>
                                    <p:cond delay="100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1000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p:cTn id="19" dur="10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21">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21">
                                            <p:txEl>
                                              <p:pRg st="0" end="0"/>
                                            </p:txEl>
                                          </p:spTgt>
                                        </p:tgtEl>
                                      </p:cBhvr>
                                    </p:animEffect>
                                  </p:childTnLst>
                                </p:cTn>
                              </p:par>
                            </p:childTnLst>
                          </p:cTn>
                        </p:par>
                        <p:par>
                          <p:cTn id="23" fill="hold">
                            <p:stCondLst>
                              <p:cond delay="13000"/>
                            </p:stCondLst>
                            <p:childTnLst>
                              <p:par>
                                <p:cTn id="24" presetID="31" presetClass="entr" presetSubtype="0" fill="hold" grpId="0" nodeType="afterEffect">
                                  <p:stCondLst>
                                    <p:cond delay="1000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style.rotation</p:attrName>
                                        </p:attrNameLst>
                                      </p:cBhvr>
                                      <p:tavLst>
                                        <p:tav tm="0">
                                          <p:val>
                                            <p:fltVal val="90"/>
                                          </p:val>
                                        </p:tav>
                                        <p:tav tm="100000">
                                          <p:val>
                                            <p:fltVal val="0"/>
                                          </p:val>
                                        </p:tav>
                                      </p:tavLst>
                                    </p:anim>
                                    <p:animEffect transition="in" filter="fade">
                                      <p:cBhvr>
                                        <p:cTn id="29" dur="1000"/>
                                        <p:tgtEl>
                                          <p:spTgt spid="10"/>
                                        </p:tgtEl>
                                      </p:cBhvr>
                                    </p:animEffect>
                                  </p:childTnLst>
                                </p:cTn>
                              </p:par>
                              <p:par>
                                <p:cTn id="30" presetID="31" presetClass="entr" presetSubtype="0" fill="hold" nodeType="withEffect">
                                  <p:stCondLst>
                                    <p:cond delay="10000"/>
                                  </p:stCondLst>
                                  <p:childTnLst>
                                    <p:set>
                                      <p:cBhvr>
                                        <p:cTn id="31" dur="1" fill="hold">
                                          <p:stCondLst>
                                            <p:cond delay="0"/>
                                          </p:stCondLst>
                                        </p:cTn>
                                        <p:tgtEl>
                                          <p:spTgt spid="21">
                                            <p:txEl>
                                              <p:pRg st="2" end="2"/>
                                            </p:txEl>
                                          </p:spTgt>
                                        </p:tgtEl>
                                        <p:attrNameLst>
                                          <p:attrName>style.visibility</p:attrName>
                                        </p:attrNameLst>
                                      </p:cBhvr>
                                      <p:to>
                                        <p:strVal val="visible"/>
                                      </p:to>
                                    </p:set>
                                    <p:anim calcmode="lin" valueType="num">
                                      <p:cBhvr>
                                        <p:cTn id="32" dur="1000" fill="hold"/>
                                        <p:tgtEl>
                                          <p:spTgt spid="21">
                                            <p:txEl>
                                              <p:pRg st="2" end="2"/>
                                            </p:txEl>
                                          </p:spTgt>
                                        </p:tgtEl>
                                        <p:attrNameLst>
                                          <p:attrName>ppt_w</p:attrName>
                                        </p:attrNameLst>
                                      </p:cBhvr>
                                      <p:tavLst>
                                        <p:tav tm="0">
                                          <p:val>
                                            <p:fltVal val="0"/>
                                          </p:val>
                                        </p:tav>
                                        <p:tav tm="100000">
                                          <p:val>
                                            <p:strVal val="#ppt_w"/>
                                          </p:val>
                                        </p:tav>
                                      </p:tavLst>
                                    </p:anim>
                                    <p:anim calcmode="lin" valueType="num">
                                      <p:cBhvr>
                                        <p:cTn id="33" dur="1000" fill="hold"/>
                                        <p:tgtEl>
                                          <p:spTgt spid="21">
                                            <p:txEl>
                                              <p:pRg st="2" end="2"/>
                                            </p:txEl>
                                          </p:spTgt>
                                        </p:tgtEl>
                                        <p:attrNameLst>
                                          <p:attrName>ppt_h</p:attrName>
                                        </p:attrNameLst>
                                      </p:cBhvr>
                                      <p:tavLst>
                                        <p:tav tm="0">
                                          <p:val>
                                            <p:fltVal val="0"/>
                                          </p:val>
                                        </p:tav>
                                        <p:tav tm="100000">
                                          <p:val>
                                            <p:strVal val="#ppt_h"/>
                                          </p:val>
                                        </p:tav>
                                      </p:tavLst>
                                    </p:anim>
                                    <p:anim calcmode="lin" valueType="num">
                                      <p:cBhvr>
                                        <p:cTn id="34" dur="1000" fill="hold"/>
                                        <p:tgtEl>
                                          <p:spTgt spid="21">
                                            <p:txEl>
                                              <p:pRg st="2" end="2"/>
                                            </p:txEl>
                                          </p:spTgt>
                                        </p:tgtEl>
                                        <p:attrNameLst>
                                          <p:attrName>style.rotation</p:attrName>
                                        </p:attrNameLst>
                                      </p:cBhvr>
                                      <p:tavLst>
                                        <p:tav tm="0">
                                          <p:val>
                                            <p:fltVal val="90"/>
                                          </p:val>
                                        </p:tav>
                                        <p:tav tm="100000">
                                          <p:val>
                                            <p:fltVal val="0"/>
                                          </p:val>
                                        </p:tav>
                                      </p:tavLst>
                                    </p:anim>
                                    <p:animEffect transition="in" filter="fade">
                                      <p:cBhvr>
                                        <p:cTn id="35" dur="1000"/>
                                        <p:tgtEl>
                                          <p:spTgt spid="21">
                                            <p:txEl>
                                              <p:pRg st="2" end="2"/>
                                            </p:txEl>
                                          </p:spTgt>
                                        </p:tgtEl>
                                      </p:cBhvr>
                                    </p:animEffect>
                                  </p:childTnLst>
                                </p:cTn>
                              </p:par>
                              <p:par>
                                <p:cTn id="36" presetID="31" presetClass="entr" presetSubtype="0" fill="hold" nodeType="withEffect">
                                  <p:stCondLst>
                                    <p:cond delay="15000"/>
                                  </p:stCondLst>
                                  <p:childTnLst>
                                    <p:set>
                                      <p:cBhvr>
                                        <p:cTn id="37" dur="1" fill="hold">
                                          <p:stCondLst>
                                            <p:cond delay="0"/>
                                          </p:stCondLst>
                                        </p:cTn>
                                        <p:tgtEl>
                                          <p:spTgt spid="21">
                                            <p:txEl>
                                              <p:pRg st="5" end="5"/>
                                            </p:txEl>
                                          </p:spTgt>
                                        </p:tgtEl>
                                        <p:attrNameLst>
                                          <p:attrName>style.visibility</p:attrName>
                                        </p:attrNameLst>
                                      </p:cBhvr>
                                      <p:to>
                                        <p:strVal val="visible"/>
                                      </p:to>
                                    </p:set>
                                    <p:anim calcmode="lin" valueType="num">
                                      <p:cBhvr>
                                        <p:cTn id="38" dur="1000" fill="hold"/>
                                        <p:tgtEl>
                                          <p:spTgt spid="21">
                                            <p:txEl>
                                              <p:pRg st="5" end="5"/>
                                            </p:txEl>
                                          </p:spTgt>
                                        </p:tgtEl>
                                        <p:attrNameLst>
                                          <p:attrName>ppt_w</p:attrName>
                                        </p:attrNameLst>
                                      </p:cBhvr>
                                      <p:tavLst>
                                        <p:tav tm="0">
                                          <p:val>
                                            <p:fltVal val="0"/>
                                          </p:val>
                                        </p:tav>
                                        <p:tav tm="100000">
                                          <p:val>
                                            <p:strVal val="#ppt_w"/>
                                          </p:val>
                                        </p:tav>
                                      </p:tavLst>
                                    </p:anim>
                                    <p:anim calcmode="lin" valueType="num">
                                      <p:cBhvr>
                                        <p:cTn id="39" dur="1000" fill="hold"/>
                                        <p:tgtEl>
                                          <p:spTgt spid="21">
                                            <p:txEl>
                                              <p:pRg st="5" end="5"/>
                                            </p:txEl>
                                          </p:spTgt>
                                        </p:tgtEl>
                                        <p:attrNameLst>
                                          <p:attrName>ppt_h</p:attrName>
                                        </p:attrNameLst>
                                      </p:cBhvr>
                                      <p:tavLst>
                                        <p:tav tm="0">
                                          <p:val>
                                            <p:fltVal val="0"/>
                                          </p:val>
                                        </p:tav>
                                        <p:tav tm="100000">
                                          <p:val>
                                            <p:strVal val="#ppt_h"/>
                                          </p:val>
                                        </p:tav>
                                      </p:tavLst>
                                    </p:anim>
                                    <p:anim calcmode="lin" valueType="num">
                                      <p:cBhvr>
                                        <p:cTn id="40" dur="1000" fill="hold"/>
                                        <p:tgtEl>
                                          <p:spTgt spid="21">
                                            <p:txEl>
                                              <p:pRg st="5" end="5"/>
                                            </p:txEl>
                                          </p:spTgt>
                                        </p:tgtEl>
                                        <p:attrNameLst>
                                          <p:attrName>style.rotation</p:attrName>
                                        </p:attrNameLst>
                                      </p:cBhvr>
                                      <p:tavLst>
                                        <p:tav tm="0">
                                          <p:val>
                                            <p:fltVal val="90"/>
                                          </p:val>
                                        </p:tav>
                                        <p:tav tm="100000">
                                          <p:val>
                                            <p:fltVal val="0"/>
                                          </p:val>
                                        </p:tav>
                                      </p:tavLst>
                                    </p:anim>
                                    <p:animEffect transition="in" filter="fade">
                                      <p:cBhvr>
                                        <p:cTn id="41" dur="1000"/>
                                        <p:tgtEl>
                                          <p:spTgt spid="21">
                                            <p:txEl>
                                              <p:pRg st="5" end="5"/>
                                            </p:txEl>
                                          </p:spTgt>
                                        </p:tgtEl>
                                      </p:cBhvr>
                                    </p:animEffect>
                                  </p:childTnLst>
                                </p:cTn>
                              </p:par>
                            </p:childTnLst>
                          </p:cTn>
                        </p:par>
                        <p:par>
                          <p:cTn id="42" fill="hold">
                            <p:stCondLst>
                              <p:cond delay="29000"/>
                            </p:stCondLst>
                            <p:childTnLst>
                              <p:par>
                                <p:cTn id="43" presetID="31" presetClass="entr" presetSubtype="0" fill="hold" grpId="0" nodeType="afterEffect">
                                  <p:stCondLst>
                                    <p:cond delay="22500"/>
                                  </p:stCondLst>
                                  <p:childTnLst>
                                    <p:set>
                                      <p:cBhvr>
                                        <p:cTn id="44" dur="1" fill="hold">
                                          <p:stCondLst>
                                            <p:cond delay="0"/>
                                          </p:stCondLst>
                                        </p:cTn>
                                        <p:tgtEl>
                                          <p:spTgt spid="6"/>
                                        </p:tgtEl>
                                        <p:attrNameLst>
                                          <p:attrName>style.visibility</p:attrName>
                                        </p:attrNameLst>
                                      </p:cBhvr>
                                      <p:to>
                                        <p:strVal val="visible"/>
                                      </p:to>
                                    </p:set>
                                    <p:anim calcmode="lin" valueType="num">
                                      <p:cBhvr>
                                        <p:cTn id="45" dur="1000" fill="hold"/>
                                        <p:tgtEl>
                                          <p:spTgt spid="6"/>
                                        </p:tgtEl>
                                        <p:attrNameLst>
                                          <p:attrName>ppt_w</p:attrName>
                                        </p:attrNameLst>
                                      </p:cBhvr>
                                      <p:tavLst>
                                        <p:tav tm="0">
                                          <p:val>
                                            <p:fltVal val="0"/>
                                          </p:val>
                                        </p:tav>
                                        <p:tav tm="100000">
                                          <p:val>
                                            <p:strVal val="#ppt_w"/>
                                          </p:val>
                                        </p:tav>
                                      </p:tavLst>
                                    </p:anim>
                                    <p:anim calcmode="lin" valueType="num">
                                      <p:cBhvr>
                                        <p:cTn id="46" dur="1000" fill="hold"/>
                                        <p:tgtEl>
                                          <p:spTgt spid="6"/>
                                        </p:tgtEl>
                                        <p:attrNameLst>
                                          <p:attrName>ppt_h</p:attrName>
                                        </p:attrNameLst>
                                      </p:cBhvr>
                                      <p:tavLst>
                                        <p:tav tm="0">
                                          <p:val>
                                            <p:fltVal val="0"/>
                                          </p:val>
                                        </p:tav>
                                        <p:tav tm="100000">
                                          <p:val>
                                            <p:strVal val="#ppt_h"/>
                                          </p:val>
                                        </p:tav>
                                      </p:tavLst>
                                    </p:anim>
                                    <p:anim calcmode="lin" valueType="num">
                                      <p:cBhvr>
                                        <p:cTn id="47" dur="1000" fill="hold"/>
                                        <p:tgtEl>
                                          <p:spTgt spid="6"/>
                                        </p:tgtEl>
                                        <p:attrNameLst>
                                          <p:attrName>style.rotation</p:attrName>
                                        </p:attrNameLst>
                                      </p:cBhvr>
                                      <p:tavLst>
                                        <p:tav tm="0">
                                          <p:val>
                                            <p:fltVal val="90"/>
                                          </p:val>
                                        </p:tav>
                                        <p:tav tm="100000">
                                          <p:val>
                                            <p:fltVal val="0"/>
                                          </p:val>
                                        </p:tav>
                                      </p:tavLst>
                                    </p:anim>
                                    <p:animEffect transition="in" filter="fade">
                                      <p:cBhvr>
                                        <p:cTn id="48" dur="1000"/>
                                        <p:tgtEl>
                                          <p:spTgt spid="6"/>
                                        </p:tgtEl>
                                      </p:cBhvr>
                                    </p:animEffect>
                                  </p:childTnLst>
                                </p:cTn>
                              </p:par>
                              <p:par>
                                <p:cTn id="49" presetID="31" presetClass="entr" presetSubtype="0" fill="hold" nodeType="withEffect">
                                  <p:stCondLst>
                                    <p:cond delay="22500"/>
                                  </p:stCondLst>
                                  <p:childTnLst>
                                    <p:set>
                                      <p:cBhvr>
                                        <p:cTn id="50" dur="1" fill="hold">
                                          <p:stCondLst>
                                            <p:cond delay="0"/>
                                          </p:stCondLst>
                                        </p:cTn>
                                        <p:tgtEl>
                                          <p:spTgt spid="6">
                                            <p:txEl>
                                              <p:pRg st="0" end="0"/>
                                            </p:txEl>
                                          </p:spTgt>
                                        </p:tgtEl>
                                        <p:attrNameLst>
                                          <p:attrName>style.visibility</p:attrName>
                                        </p:attrNameLst>
                                      </p:cBhvr>
                                      <p:to>
                                        <p:strVal val="visible"/>
                                      </p:to>
                                    </p:set>
                                    <p:anim calcmode="lin" valueType="num">
                                      <p:cBhvr>
                                        <p:cTn id="51"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54" dur="1000"/>
                                        <p:tgtEl>
                                          <p:spTgt spid="6">
                                            <p:txEl>
                                              <p:pRg st="0" end="0"/>
                                            </p:txEl>
                                          </p:spTgt>
                                        </p:tgtEl>
                                      </p:cBhvr>
                                    </p:animEffect>
                                  </p:childTnLst>
                                </p:cTn>
                              </p:par>
                              <p:par>
                                <p:cTn id="55" presetID="31" presetClass="entr" presetSubtype="0" fill="hold" nodeType="withEffect">
                                  <p:stCondLst>
                                    <p:cond delay="22500"/>
                                  </p:stCondLst>
                                  <p:childTnLst>
                                    <p:set>
                                      <p:cBhvr>
                                        <p:cTn id="56" dur="1" fill="hold">
                                          <p:stCondLst>
                                            <p:cond delay="0"/>
                                          </p:stCondLst>
                                        </p:cTn>
                                        <p:tgtEl>
                                          <p:spTgt spid="21">
                                            <p:txEl>
                                              <p:pRg st="7" end="7"/>
                                            </p:txEl>
                                          </p:spTgt>
                                        </p:tgtEl>
                                        <p:attrNameLst>
                                          <p:attrName>style.visibility</p:attrName>
                                        </p:attrNameLst>
                                      </p:cBhvr>
                                      <p:to>
                                        <p:strVal val="visible"/>
                                      </p:to>
                                    </p:set>
                                    <p:anim calcmode="lin" valueType="num">
                                      <p:cBhvr>
                                        <p:cTn id="57" dur="1000" fill="hold"/>
                                        <p:tgtEl>
                                          <p:spTgt spid="21">
                                            <p:txEl>
                                              <p:pRg st="7" end="7"/>
                                            </p:txEl>
                                          </p:spTgt>
                                        </p:tgtEl>
                                        <p:attrNameLst>
                                          <p:attrName>ppt_w</p:attrName>
                                        </p:attrNameLst>
                                      </p:cBhvr>
                                      <p:tavLst>
                                        <p:tav tm="0">
                                          <p:val>
                                            <p:fltVal val="0"/>
                                          </p:val>
                                        </p:tav>
                                        <p:tav tm="100000">
                                          <p:val>
                                            <p:strVal val="#ppt_w"/>
                                          </p:val>
                                        </p:tav>
                                      </p:tavLst>
                                    </p:anim>
                                    <p:anim calcmode="lin" valueType="num">
                                      <p:cBhvr>
                                        <p:cTn id="58" dur="1000" fill="hold"/>
                                        <p:tgtEl>
                                          <p:spTgt spid="21">
                                            <p:txEl>
                                              <p:pRg st="7" end="7"/>
                                            </p:txEl>
                                          </p:spTgt>
                                        </p:tgtEl>
                                        <p:attrNameLst>
                                          <p:attrName>ppt_h</p:attrName>
                                        </p:attrNameLst>
                                      </p:cBhvr>
                                      <p:tavLst>
                                        <p:tav tm="0">
                                          <p:val>
                                            <p:fltVal val="0"/>
                                          </p:val>
                                        </p:tav>
                                        <p:tav tm="100000">
                                          <p:val>
                                            <p:strVal val="#ppt_h"/>
                                          </p:val>
                                        </p:tav>
                                      </p:tavLst>
                                    </p:anim>
                                    <p:anim calcmode="lin" valueType="num">
                                      <p:cBhvr>
                                        <p:cTn id="59" dur="1000" fill="hold"/>
                                        <p:tgtEl>
                                          <p:spTgt spid="21">
                                            <p:txEl>
                                              <p:pRg st="7" end="7"/>
                                            </p:txEl>
                                          </p:spTgt>
                                        </p:tgtEl>
                                        <p:attrNameLst>
                                          <p:attrName>style.rotation</p:attrName>
                                        </p:attrNameLst>
                                      </p:cBhvr>
                                      <p:tavLst>
                                        <p:tav tm="0">
                                          <p:val>
                                            <p:fltVal val="90"/>
                                          </p:val>
                                        </p:tav>
                                        <p:tav tm="100000">
                                          <p:val>
                                            <p:fltVal val="0"/>
                                          </p:val>
                                        </p:tav>
                                      </p:tavLst>
                                    </p:anim>
                                    <p:animEffect transition="in" filter="fade">
                                      <p:cBhvr>
                                        <p:cTn id="60" dur="10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animBg="1"/>
      <p:bldP spid="10" grpId="0" uiExpand="1"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8E0D57-6032-4783-A958-A9D42DBFA07D}"/>
              </a:ext>
            </a:extLst>
          </p:cNvPr>
          <p:cNvSpPr>
            <a:spLocks noGrp="1"/>
          </p:cNvSpPr>
          <p:nvPr>
            <p:ph type="title"/>
          </p:nvPr>
        </p:nvSpPr>
        <p:spPr>
          <a:xfrm>
            <a:off x="839788" y="365125"/>
            <a:ext cx="10515600" cy="1325563"/>
          </a:xfrm>
        </p:spPr>
        <p:txBody>
          <a:bodyPr/>
          <a:lstStyle/>
          <a:p>
            <a:pPr algn="ctr"/>
            <a:r>
              <a:rPr lang="fr-FR" dirty="0"/>
              <a:t>Programmation Oriente Objet (POO)</a:t>
            </a:r>
          </a:p>
        </p:txBody>
      </p:sp>
      <p:pic>
        <p:nvPicPr>
          <p:cNvPr id="24" name="Espace réservé du contenu 23">
            <a:extLst>
              <a:ext uri="{FF2B5EF4-FFF2-40B4-BE49-F238E27FC236}">
                <a16:creationId xmlns:a16="http://schemas.microsoft.com/office/drawing/2014/main" id="{9BDDD535-A9AE-46F3-AA9E-629FFBCEA4E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109507" y="1027906"/>
            <a:ext cx="1558987" cy="1371513"/>
          </a:xfrm>
        </p:spPr>
      </p:pic>
      <p:sp>
        <p:nvSpPr>
          <p:cNvPr id="21" name="Espace réservé du texte 20">
            <a:extLst>
              <a:ext uri="{FF2B5EF4-FFF2-40B4-BE49-F238E27FC236}">
                <a16:creationId xmlns:a16="http://schemas.microsoft.com/office/drawing/2014/main" id="{4E13C3B1-8A72-4BC1-B8BD-451D40511B9E}"/>
              </a:ext>
            </a:extLst>
          </p:cNvPr>
          <p:cNvSpPr>
            <a:spLocks noGrp="1"/>
          </p:cNvSpPr>
          <p:nvPr>
            <p:ph type="body" sz="quarter" idx="3"/>
          </p:nvPr>
        </p:nvSpPr>
        <p:spPr>
          <a:xfrm>
            <a:off x="4962525" y="2284081"/>
            <a:ext cx="6896100" cy="924020"/>
          </a:xfrm>
        </p:spPr>
        <p:txBody>
          <a:bodyPr>
            <a:noAutofit/>
          </a:bodyPr>
          <a:lstStyle/>
          <a:p>
            <a:r>
              <a:rPr lang="fr-FR" sz="1800" b="0" dirty="0"/>
              <a:t>Une classe : définit des objets qui sont des instances de cette classe. </a:t>
            </a:r>
          </a:p>
          <a:p>
            <a:endParaRPr lang="fr-FR" sz="1100" dirty="0"/>
          </a:p>
        </p:txBody>
      </p:sp>
      <p:pic>
        <p:nvPicPr>
          <p:cNvPr id="26" name="Espace réservé du contenu 25">
            <a:extLst>
              <a:ext uri="{FF2B5EF4-FFF2-40B4-BE49-F238E27FC236}">
                <a16:creationId xmlns:a16="http://schemas.microsoft.com/office/drawing/2014/main" id="{EA0F5FB7-A13E-4B9F-9AA0-8469F96C156B}"/>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rcRect/>
          <a:stretch/>
        </p:blipFill>
        <p:spPr>
          <a:xfrm>
            <a:off x="10328003" y="5038519"/>
            <a:ext cx="1933845" cy="1838945"/>
          </a:xfrm>
        </p:spPr>
      </p:pic>
      <p:sp>
        <p:nvSpPr>
          <p:cNvPr id="12" name="ZoneTexte 11">
            <a:extLst>
              <a:ext uri="{FF2B5EF4-FFF2-40B4-BE49-F238E27FC236}">
                <a16:creationId xmlns:a16="http://schemas.microsoft.com/office/drawing/2014/main" id="{101378C1-6B26-432D-BA54-7090AFBF5A5C}"/>
              </a:ext>
            </a:extLst>
          </p:cNvPr>
          <p:cNvSpPr txBox="1"/>
          <p:nvPr/>
        </p:nvSpPr>
        <p:spPr>
          <a:xfrm>
            <a:off x="4962525" y="3314445"/>
            <a:ext cx="7229475" cy="369332"/>
          </a:xfrm>
          <a:prstGeom prst="rect">
            <a:avLst/>
          </a:prstGeom>
          <a:noFill/>
        </p:spPr>
        <p:txBody>
          <a:bodyPr wrap="square">
            <a:spAutoFit/>
          </a:bodyPr>
          <a:lstStyle/>
          <a:p>
            <a:r>
              <a:rPr lang="fr-FR" sz="1800" dirty="0"/>
              <a:t>Un attribut de classe </a:t>
            </a:r>
            <a:r>
              <a:rPr lang="fr-FR" dirty="0"/>
              <a:t>:</a:t>
            </a:r>
            <a:r>
              <a:rPr lang="fr-FR" sz="1800" dirty="0"/>
              <a:t> un attribut qui sera identique pour chaque instance.</a:t>
            </a:r>
          </a:p>
        </p:txBody>
      </p:sp>
      <p:sp>
        <p:nvSpPr>
          <p:cNvPr id="14" name="ZoneTexte 13">
            <a:extLst>
              <a:ext uri="{FF2B5EF4-FFF2-40B4-BE49-F238E27FC236}">
                <a16:creationId xmlns:a16="http://schemas.microsoft.com/office/drawing/2014/main" id="{272D2BF0-EE4F-48A5-B3E3-D0E192B76426}"/>
              </a:ext>
            </a:extLst>
          </p:cNvPr>
          <p:cNvSpPr txBox="1"/>
          <p:nvPr/>
        </p:nvSpPr>
        <p:spPr>
          <a:xfrm>
            <a:off x="4962525" y="3683777"/>
            <a:ext cx="6896100" cy="369332"/>
          </a:xfrm>
          <a:prstGeom prst="rect">
            <a:avLst/>
          </a:prstGeom>
          <a:noFill/>
        </p:spPr>
        <p:txBody>
          <a:bodyPr wrap="square">
            <a:spAutoFit/>
          </a:bodyPr>
          <a:lstStyle/>
          <a:p>
            <a:r>
              <a:rPr lang="fr-FR" sz="1800" dirty="0"/>
              <a:t>Un attribut d’instance : une variable accrochée à une instance.</a:t>
            </a:r>
            <a:endParaRPr lang="fr-FR" dirty="0"/>
          </a:p>
        </p:txBody>
      </p:sp>
      <p:sp>
        <p:nvSpPr>
          <p:cNvPr id="16" name="ZoneTexte 15">
            <a:extLst>
              <a:ext uri="{FF2B5EF4-FFF2-40B4-BE49-F238E27FC236}">
                <a16:creationId xmlns:a16="http://schemas.microsoft.com/office/drawing/2014/main" id="{313D0248-B55C-4722-94DD-986776CDB105}"/>
              </a:ext>
            </a:extLst>
          </p:cNvPr>
          <p:cNvSpPr txBox="1"/>
          <p:nvPr/>
        </p:nvSpPr>
        <p:spPr>
          <a:xfrm>
            <a:off x="4962525" y="4396707"/>
            <a:ext cx="7562850" cy="923330"/>
          </a:xfrm>
          <a:prstGeom prst="rect">
            <a:avLst/>
          </a:prstGeom>
          <a:noFill/>
        </p:spPr>
        <p:txBody>
          <a:bodyPr wrap="square">
            <a:spAutoFit/>
          </a:bodyPr>
          <a:lstStyle/>
          <a:p>
            <a:r>
              <a:rPr lang="fr-FR" dirty="0"/>
              <a:t>Un</a:t>
            </a:r>
            <a:r>
              <a:rPr lang="fr-FR" sz="1800" dirty="0"/>
              <a:t> constructeur : endroit pour déclarer un attribut à l’intérieur d’une méthode.</a:t>
            </a:r>
            <a:br>
              <a:rPr lang="fr-FR" sz="1800" b="1" dirty="0"/>
            </a:br>
            <a:endParaRPr lang="fr-FR" dirty="0"/>
          </a:p>
        </p:txBody>
      </p:sp>
      <p:sp>
        <p:nvSpPr>
          <p:cNvPr id="20" name="ZoneTexte 19">
            <a:extLst>
              <a:ext uri="{FF2B5EF4-FFF2-40B4-BE49-F238E27FC236}">
                <a16:creationId xmlns:a16="http://schemas.microsoft.com/office/drawing/2014/main" id="{DAE72F0F-76BB-42CF-B019-2F68BC2C0E85}"/>
              </a:ext>
            </a:extLst>
          </p:cNvPr>
          <p:cNvSpPr txBox="1"/>
          <p:nvPr/>
        </p:nvSpPr>
        <p:spPr>
          <a:xfrm>
            <a:off x="4962525" y="5320037"/>
            <a:ext cx="6752685" cy="646331"/>
          </a:xfrm>
          <a:prstGeom prst="rect">
            <a:avLst/>
          </a:prstGeom>
          <a:noFill/>
        </p:spPr>
        <p:txBody>
          <a:bodyPr wrap="square">
            <a:spAutoFit/>
          </a:bodyPr>
          <a:lstStyle/>
          <a:p>
            <a:r>
              <a:rPr lang="fr-FR" dirty="0"/>
              <a:t>D</a:t>
            </a:r>
            <a:r>
              <a:rPr lang="fr-FR" sz="1800" dirty="0"/>
              <a:t>es méthodes : des fonctions que l'on crée à l'intérieur </a:t>
            </a:r>
          </a:p>
          <a:p>
            <a:r>
              <a:rPr lang="fr-FR" sz="1800" dirty="0"/>
              <a:t>d'une classe. </a:t>
            </a:r>
            <a:endParaRPr lang="fr-FR" dirty="0"/>
          </a:p>
        </p:txBody>
      </p:sp>
    </p:spTree>
    <p:extLst>
      <p:ext uri="{BB962C8B-B14F-4D97-AF65-F5344CB8AC3E}">
        <p14:creationId xmlns:p14="http://schemas.microsoft.com/office/powerpoint/2010/main" val="3379473691"/>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8E0D57-6032-4783-A958-A9D42DBFA07D}"/>
              </a:ext>
            </a:extLst>
          </p:cNvPr>
          <p:cNvSpPr>
            <a:spLocks noGrp="1"/>
          </p:cNvSpPr>
          <p:nvPr>
            <p:ph type="title"/>
          </p:nvPr>
        </p:nvSpPr>
        <p:spPr>
          <a:xfrm>
            <a:off x="839788" y="365125"/>
            <a:ext cx="10515600" cy="1325563"/>
          </a:xfrm>
        </p:spPr>
        <p:txBody>
          <a:bodyPr/>
          <a:lstStyle/>
          <a:p>
            <a:pPr algn="ctr"/>
            <a:r>
              <a:rPr lang="fr-FR" dirty="0"/>
              <a:t>Les variables</a:t>
            </a:r>
          </a:p>
        </p:txBody>
      </p:sp>
      <p:pic>
        <p:nvPicPr>
          <p:cNvPr id="24" name="Espace réservé du contenu 23">
            <a:extLst>
              <a:ext uri="{FF2B5EF4-FFF2-40B4-BE49-F238E27FC236}">
                <a16:creationId xmlns:a16="http://schemas.microsoft.com/office/drawing/2014/main" id="{9BDDD535-A9AE-46F3-AA9E-629FFBCEA4E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746016" y="3916403"/>
            <a:ext cx="4879865" cy="2941597"/>
          </a:xfrm>
        </p:spPr>
      </p:pic>
      <p:sp>
        <p:nvSpPr>
          <p:cNvPr id="21" name="Espace réservé du texte 20">
            <a:extLst>
              <a:ext uri="{FF2B5EF4-FFF2-40B4-BE49-F238E27FC236}">
                <a16:creationId xmlns:a16="http://schemas.microsoft.com/office/drawing/2014/main" id="{4E13C3B1-8A72-4BC1-B8BD-451D40511B9E}"/>
              </a:ext>
            </a:extLst>
          </p:cNvPr>
          <p:cNvSpPr>
            <a:spLocks noGrp="1"/>
          </p:cNvSpPr>
          <p:nvPr>
            <p:ph type="body" sz="quarter" idx="3"/>
          </p:nvPr>
        </p:nvSpPr>
        <p:spPr>
          <a:xfrm>
            <a:off x="6172200" y="1681163"/>
            <a:ext cx="5183188" cy="4508500"/>
          </a:xfrm>
        </p:spPr>
        <p:txBody>
          <a:bodyPr/>
          <a:lstStyle/>
          <a:p>
            <a:r>
              <a:rPr lang="fr-FR" dirty="0"/>
              <a:t>Explication</a:t>
            </a:r>
          </a:p>
          <a:p>
            <a:endParaRPr lang="fr-FR" dirty="0"/>
          </a:p>
        </p:txBody>
      </p:sp>
      <p:pic>
        <p:nvPicPr>
          <p:cNvPr id="26" name="Espace réservé du contenu 25">
            <a:extLst>
              <a:ext uri="{FF2B5EF4-FFF2-40B4-BE49-F238E27FC236}">
                <a16:creationId xmlns:a16="http://schemas.microsoft.com/office/drawing/2014/main" id="{EA0F5FB7-A13E-4B9F-9AA0-8469F96C156B}"/>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rcRect/>
          <a:stretch/>
        </p:blipFill>
        <p:spPr>
          <a:xfrm>
            <a:off x="9814006" y="1027906"/>
            <a:ext cx="1933845" cy="1442095"/>
          </a:xfrm>
        </p:spPr>
      </p:pic>
      <p:sp>
        <p:nvSpPr>
          <p:cNvPr id="3" name="Rectangle 1">
            <a:extLst>
              <a:ext uri="{FF2B5EF4-FFF2-40B4-BE49-F238E27FC236}">
                <a16:creationId xmlns:a16="http://schemas.microsoft.com/office/drawing/2014/main" id="{A2D26192-7906-4B19-A0CF-DC33A9BA12BE}"/>
              </a:ext>
            </a:extLst>
          </p:cNvPr>
          <p:cNvSpPr>
            <a:spLocks noChangeArrowheads="1"/>
          </p:cNvSpPr>
          <p:nvPr/>
        </p:nvSpPr>
        <p:spPr bwMode="auto">
          <a:xfrm>
            <a:off x="1637460" y="2269946"/>
            <a:ext cx="2394886"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rgbClr val="A9B7C6"/>
                </a:solidFill>
                <a:effectLst/>
                <a:latin typeface="JetBrains Mono"/>
              </a:rPr>
              <a:t>game_playing</a:t>
            </a:r>
            <a:r>
              <a:rPr kumimoji="0" lang="fr-FR" altLang="fr-FR" sz="2000" b="0" i="0" u="none" strike="noStrike" cap="none" normalizeH="0" baseline="0" dirty="0">
                <a:ln>
                  <a:noFill/>
                </a:ln>
                <a:solidFill>
                  <a:srgbClr val="A9B7C6"/>
                </a:solidFill>
                <a:effectLst/>
                <a:latin typeface="JetBrains Mono"/>
              </a:rPr>
              <a:t> = </a:t>
            </a:r>
            <a:r>
              <a:rPr kumimoji="0" lang="fr-FR" altLang="fr-FR" sz="2000" b="0" i="0" u="none" strike="noStrike" cap="none" normalizeH="0" baseline="0" dirty="0">
                <a:ln>
                  <a:noFill/>
                </a:ln>
                <a:solidFill>
                  <a:srgbClr val="CC7832"/>
                </a:solidFill>
                <a:effectLst/>
                <a:latin typeface="JetBrains Mono"/>
              </a:rPr>
              <a:t>False</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5D9EE14C-FB8F-4ED9-A66F-11B0663C1573}"/>
              </a:ext>
            </a:extLst>
          </p:cNvPr>
          <p:cNvSpPr>
            <a:spLocks noChangeArrowheads="1"/>
          </p:cNvSpPr>
          <p:nvPr/>
        </p:nvSpPr>
        <p:spPr bwMode="auto">
          <a:xfrm>
            <a:off x="1877939" y="3615658"/>
            <a:ext cx="1639167"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rgbClr val="94558D"/>
                </a:solidFill>
                <a:effectLst/>
                <a:latin typeface="JetBrains Mono"/>
              </a:rPr>
              <a:t>self</a:t>
            </a:r>
            <a:r>
              <a:rPr kumimoji="0" lang="fr-FR" altLang="fr-FR" sz="2000" b="0" i="0" u="none" strike="noStrike" cap="none" normalizeH="0" baseline="0" dirty="0" err="1">
                <a:ln>
                  <a:noFill/>
                </a:ln>
                <a:solidFill>
                  <a:srgbClr val="A9B7C6"/>
                </a:solidFill>
                <a:effectLst/>
                <a:latin typeface="JetBrains Mono"/>
              </a:rPr>
              <a:t>.health</a:t>
            </a:r>
            <a:r>
              <a:rPr kumimoji="0" lang="fr-FR" altLang="fr-FR" sz="2000" b="0" i="0" u="none" strike="noStrike" cap="none" normalizeH="0" baseline="0" dirty="0">
                <a:ln>
                  <a:noFill/>
                </a:ln>
                <a:solidFill>
                  <a:srgbClr val="A9B7C6"/>
                </a:solidFill>
                <a:effectLst/>
                <a:latin typeface="JetBrains Mono"/>
              </a:rPr>
              <a:t> = </a:t>
            </a:r>
            <a:r>
              <a:rPr kumimoji="0" lang="fr-FR" altLang="fr-FR" sz="2000" b="0" i="0" u="none" strike="noStrike" cap="none" normalizeH="0" baseline="0" dirty="0">
                <a:ln>
                  <a:noFill/>
                </a:ln>
                <a:solidFill>
                  <a:srgbClr val="6897BB"/>
                </a:solidFill>
                <a:effectLst/>
                <a:latin typeface="JetBrains Mono"/>
              </a:rPr>
              <a:t>3</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9531627"/>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8E0D57-6032-4783-A958-A9D42DBFA07D}"/>
              </a:ext>
            </a:extLst>
          </p:cNvPr>
          <p:cNvSpPr>
            <a:spLocks noGrp="1"/>
          </p:cNvSpPr>
          <p:nvPr>
            <p:ph type="title"/>
          </p:nvPr>
        </p:nvSpPr>
        <p:spPr>
          <a:xfrm>
            <a:off x="839788" y="365125"/>
            <a:ext cx="10515600" cy="1325563"/>
          </a:xfrm>
        </p:spPr>
        <p:txBody>
          <a:bodyPr/>
          <a:lstStyle/>
          <a:p>
            <a:pPr algn="ctr"/>
            <a:r>
              <a:rPr lang="fr-FR" dirty="0"/>
              <a:t>Les fonctions (While)</a:t>
            </a:r>
          </a:p>
        </p:txBody>
      </p:sp>
      <p:pic>
        <p:nvPicPr>
          <p:cNvPr id="24" name="Espace réservé du contenu 23">
            <a:extLst>
              <a:ext uri="{FF2B5EF4-FFF2-40B4-BE49-F238E27FC236}">
                <a16:creationId xmlns:a16="http://schemas.microsoft.com/office/drawing/2014/main" id="{9BDDD535-A9AE-46F3-AA9E-629FFBCEA4E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943946" y="4563860"/>
            <a:ext cx="4328503" cy="2762250"/>
          </a:xfrm>
        </p:spPr>
      </p:pic>
      <p:sp>
        <p:nvSpPr>
          <p:cNvPr id="21" name="Espace réservé du texte 20">
            <a:extLst>
              <a:ext uri="{FF2B5EF4-FFF2-40B4-BE49-F238E27FC236}">
                <a16:creationId xmlns:a16="http://schemas.microsoft.com/office/drawing/2014/main" id="{4E13C3B1-8A72-4BC1-B8BD-451D40511B9E}"/>
              </a:ext>
            </a:extLst>
          </p:cNvPr>
          <p:cNvSpPr>
            <a:spLocks noGrp="1"/>
          </p:cNvSpPr>
          <p:nvPr>
            <p:ph type="body" sz="quarter" idx="3"/>
          </p:nvPr>
        </p:nvSpPr>
        <p:spPr>
          <a:xfrm>
            <a:off x="5929327" y="1681163"/>
            <a:ext cx="5183188" cy="4508500"/>
          </a:xfrm>
        </p:spPr>
        <p:txBody>
          <a:bodyPr>
            <a:normAutofit/>
          </a:bodyPr>
          <a:lstStyle/>
          <a:p>
            <a:r>
              <a:rPr lang="fr-FR" sz="1800" b="0" dirty="0"/>
              <a:t>Nous utilisons cette boucle while afin que temps que le jeu est en cours d’exécution, on puisse se déplacer. Ici la variable running est un drapeaux de cette boucle while</a:t>
            </a:r>
          </a:p>
          <a:p>
            <a:endParaRPr lang="fr-FR" sz="1800" b="0" dirty="0"/>
          </a:p>
          <a:p>
            <a:endParaRPr lang="fr-FR" sz="1800" b="0" dirty="0"/>
          </a:p>
          <a:p>
            <a:endParaRPr lang="fr-FR" sz="1800" b="0" dirty="0"/>
          </a:p>
        </p:txBody>
      </p:sp>
      <p:pic>
        <p:nvPicPr>
          <p:cNvPr id="26" name="Espace réservé du contenu 25">
            <a:extLst>
              <a:ext uri="{FF2B5EF4-FFF2-40B4-BE49-F238E27FC236}">
                <a16:creationId xmlns:a16="http://schemas.microsoft.com/office/drawing/2014/main" id="{EA0F5FB7-A13E-4B9F-9AA0-8469F96C156B}"/>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rcRect/>
          <a:stretch/>
        </p:blipFill>
        <p:spPr>
          <a:xfrm>
            <a:off x="9781905" y="633272"/>
            <a:ext cx="1933845" cy="1442095"/>
          </a:xfrm>
        </p:spPr>
      </p:pic>
      <p:sp>
        <p:nvSpPr>
          <p:cNvPr id="3" name="Rectangle 1">
            <a:extLst>
              <a:ext uri="{FF2B5EF4-FFF2-40B4-BE49-F238E27FC236}">
                <a16:creationId xmlns:a16="http://schemas.microsoft.com/office/drawing/2014/main" id="{48B939DB-DF73-480C-88C6-8EE1C816D5FF}"/>
              </a:ext>
            </a:extLst>
          </p:cNvPr>
          <p:cNvSpPr>
            <a:spLocks noGrp="1" noChangeArrowheads="1"/>
          </p:cNvSpPr>
          <p:nvPr>
            <p:ph type="body" idx="1"/>
          </p:nvPr>
        </p:nvSpPr>
        <p:spPr bwMode="auto">
          <a:xfrm>
            <a:off x="2055014" y="3902141"/>
            <a:ext cx="2347246"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A9B7C6"/>
                </a:solidFill>
                <a:effectLst/>
                <a:latin typeface="JetBrains Mono"/>
              </a:rPr>
              <a:t>running = </a:t>
            </a:r>
            <a:r>
              <a:rPr kumimoji="0" lang="fr-FR" altLang="fr-FR" sz="2000" b="0" i="0" u="none" strike="noStrike" cap="none" normalizeH="0" baseline="0" dirty="0">
                <a:ln>
                  <a:noFill/>
                </a:ln>
                <a:solidFill>
                  <a:srgbClr val="CC7832"/>
                </a:solidFill>
                <a:effectLst/>
                <a:latin typeface="JetBrains Mono"/>
              </a:rPr>
              <a:t>True</a:t>
            </a:r>
            <a:br>
              <a:rPr kumimoji="0" lang="fr-FR" altLang="fr-FR" sz="2000" b="0" i="0" u="none" strike="noStrike" cap="none" normalizeH="0" baseline="0" dirty="0">
                <a:ln>
                  <a:noFill/>
                </a:ln>
                <a:solidFill>
                  <a:srgbClr val="CC7832"/>
                </a:solidFill>
                <a:effectLst/>
                <a:latin typeface="JetBrains Mono"/>
              </a:rPr>
            </a:br>
            <a:r>
              <a:rPr kumimoji="0" lang="fr-FR" altLang="fr-FR" sz="2000" b="0" i="0" u="none" strike="noStrike" cap="none" normalizeH="0" baseline="0" dirty="0">
                <a:ln>
                  <a:noFill/>
                </a:ln>
                <a:solidFill>
                  <a:srgbClr val="CC7832"/>
                </a:solidFill>
                <a:effectLst/>
                <a:latin typeface="JetBrains Mono"/>
              </a:rPr>
              <a:t>while </a:t>
            </a:r>
            <a:r>
              <a:rPr kumimoji="0" lang="fr-FR" altLang="fr-FR" sz="2000" b="0" i="0" u="none" strike="noStrike" cap="none" normalizeH="0" baseline="0" dirty="0">
                <a:ln>
                  <a:noFill/>
                </a:ln>
                <a:solidFill>
                  <a:srgbClr val="A9B7C6"/>
                </a:solidFill>
                <a:effectLst/>
                <a:latin typeface="JetBrains Mono"/>
              </a:rPr>
              <a:t>running:</a:t>
            </a:r>
            <a:br>
              <a:rPr kumimoji="0" lang="fr-FR" altLang="fr-FR" sz="2000" b="0" i="0" u="none" strike="noStrike" cap="none" normalizeH="0" baseline="0" dirty="0">
                <a:ln>
                  <a:noFill/>
                </a:ln>
                <a:solidFill>
                  <a:srgbClr val="A9B7C6"/>
                </a:solidFill>
                <a:effectLst/>
                <a:latin typeface="JetBrains Mono"/>
              </a:rPr>
            </a:br>
            <a:r>
              <a:rPr kumimoji="0" lang="fr-FR" altLang="fr-FR" sz="2000" b="0" i="0" u="none" strike="noStrike" cap="none" normalizeH="0" baseline="0" dirty="0">
                <a:ln>
                  <a:noFill/>
                </a:ln>
                <a:solidFill>
                  <a:srgbClr val="A9B7C6"/>
                </a:solidFill>
                <a:effectLst/>
                <a:latin typeface="JetBrains Mono"/>
              </a:rPr>
              <a:t>    </a:t>
            </a:r>
            <a:r>
              <a:rPr kumimoji="0" lang="fr-FR" altLang="fr-FR" sz="2000" b="0" i="0" u="none" strike="noStrike" cap="none" normalizeH="0" baseline="0" dirty="0">
                <a:ln>
                  <a:noFill/>
                </a:ln>
                <a:solidFill>
                  <a:srgbClr val="CC7832"/>
                </a:solidFill>
                <a:effectLst/>
                <a:latin typeface="JetBrains Mono"/>
              </a:rPr>
              <a:t>if </a:t>
            </a:r>
            <a:r>
              <a:rPr kumimoji="0" lang="fr-FR" altLang="fr-FR" sz="2000" b="0" i="0" u="none" strike="noStrike" cap="none" normalizeH="0" baseline="0" dirty="0">
                <a:ln>
                  <a:noFill/>
                </a:ln>
                <a:solidFill>
                  <a:srgbClr val="A9B7C6"/>
                </a:solidFill>
                <a:effectLst/>
                <a:latin typeface="JetBrains Mono"/>
              </a:rPr>
              <a:t>game.is_playing:</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A9B7C6"/>
                </a:solidFill>
                <a:effectLst/>
                <a:latin typeface="JetBrains Mono"/>
              </a:rPr>
              <a:t>    …</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9077949"/>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800" decel="100000"/>
                                        <p:tgtEl>
                                          <p:spTgt spid="24"/>
                                        </p:tgtEl>
                                      </p:cBhvr>
                                    </p:animEffect>
                                    <p:anim calcmode="lin" valueType="num">
                                      <p:cBhvr>
                                        <p:cTn id="8" dur="800" decel="100000" fill="hold"/>
                                        <p:tgtEl>
                                          <p:spTgt spid="24"/>
                                        </p:tgtEl>
                                        <p:attrNameLst>
                                          <p:attrName>style.rotation</p:attrName>
                                        </p:attrNameLst>
                                      </p:cBhvr>
                                      <p:tavLst>
                                        <p:tav tm="0">
                                          <p:val>
                                            <p:fltVal val="-90"/>
                                          </p:val>
                                        </p:tav>
                                        <p:tav tm="100000">
                                          <p:val>
                                            <p:fltVal val="0"/>
                                          </p:val>
                                        </p:tav>
                                      </p:tavLst>
                                    </p:anim>
                                    <p:anim calcmode="lin" valueType="num">
                                      <p:cBhvr>
                                        <p:cTn id="9" dur="800" decel="100000" fill="hold"/>
                                        <p:tgtEl>
                                          <p:spTgt spid="24"/>
                                        </p:tgtEl>
                                        <p:attrNameLst>
                                          <p:attrName>ppt_x</p:attrName>
                                        </p:attrNameLst>
                                      </p:cBhvr>
                                      <p:tavLst>
                                        <p:tav tm="0">
                                          <p:val>
                                            <p:strVal val="#ppt_x+0.4"/>
                                          </p:val>
                                        </p:tav>
                                        <p:tav tm="100000">
                                          <p:val>
                                            <p:strVal val="#ppt_x-0.05"/>
                                          </p:val>
                                        </p:tav>
                                      </p:tavLst>
                                    </p:anim>
                                    <p:anim calcmode="lin" valueType="num">
                                      <p:cBhvr>
                                        <p:cTn id="10" dur="800" decel="100000" fill="hold"/>
                                        <p:tgtEl>
                                          <p:spTgt spid="2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4"/>
                                        </p:tgtEl>
                                        <p:attrNameLst>
                                          <p:attrName>ppt_y</p:attrName>
                                        </p:attrNameLst>
                                      </p:cBhvr>
                                      <p:tavLst>
                                        <p:tav tm="0">
                                          <p:val>
                                            <p:strVal val="#ppt_y+0.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1000"/>
                                        <p:tgtEl>
                                          <p:spTgt spid="26"/>
                                        </p:tgtEl>
                                      </p:cBhvr>
                                    </p:animEffect>
                                    <p:anim calcmode="lin" valueType="num">
                                      <p:cBhvr>
                                        <p:cTn id="16" dur="1000" fill="hold"/>
                                        <p:tgtEl>
                                          <p:spTgt spid="26"/>
                                        </p:tgtEl>
                                        <p:attrNameLst>
                                          <p:attrName>ppt_x</p:attrName>
                                        </p:attrNameLst>
                                      </p:cBhvr>
                                      <p:tavLst>
                                        <p:tav tm="0">
                                          <p:val>
                                            <p:strVal val="#ppt_x"/>
                                          </p:val>
                                        </p:tav>
                                        <p:tav tm="100000">
                                          <p:val>
                                            <p:strVal val="#ppt_x"/>
                                          </p:val>
                                        </p:tav>
                                      </p:tavLst>
                                    </p:anim>
                                    <p:anim calcmode="lin" valueType="num">
                                      <p:cBhvr>
                                        <p:cTn id="17" dur="1000" fill="hold"/>
                                        <p:tgtEl>
                                          <p:spTgt spid="26"/>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6" presetClass="entr" presetSubtype="0" fill="hold" grpId="0" nodeType="afterEffect">
                                  <p:stCondLst>
                                    <p:cond delay="500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290">
                                          <p:stCondLst>
                                            <p:cond delay="0"/>
                                          </p:stCondLst>
                                        </p:cTn>
                                        <p:tgtEl>
                                          <p:spTgt spid="3"/>
                                        </p:tgtEl>
                                      </p:cBhvr>
                                    </p:animEffect>
                                    <p:anim calcmode="lin" valueType="num">
                                      <p:cBhvr>
                                        <p:cTn id="22"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3"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4"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25"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26"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27" dur="13">
                                          <p:stCondLst>
                                            <p:cond delay="325"/>
                                          </p:stCondLst>
                                        </p:cTn>
                                        <p:tgtEl>
                                          <p:spTgt spid="3"/>
                                        </p:tgtEl>
                                      </p:cBhvr>
                                      <p:to x="100000" y="60000"/>
                                    </p:animScale>
                                    <p:animScale>
                                      <p:cBhvr>
                                        <p:cTn id="28" dur="83" decel="50000">
                                          <p:stCondLst>
                                            <p:cond delay="338"/>
                                          </p:stCondLst>
                                        </p:cTn>
                                        <p:tgtEl>
                                          <p:spTgt spid="3"/>
                                        </p:tgtEl>
                                      </p:cBhvr>
                                      <p:to x="100000" y="100000"/>
                                    </p:animScale>
                                    <p:animScale>
                                      <p:cBhvr>
                                        <p:cTn id="29" dur="13">
                                          <p:stCondLst>
                                            <p:cond delay="656"/>
                                          </p:stCondLst>
                                        </p:cTn>
                                        <p:tgtEl>
                                          <p:spTgt spid="3"/>
                                        </p:tgtEl>
                                      </p:cBhvr>
                                      <p:to x="100000" y="80000"/>
                                    </p:animScale>
                                    <p:animScale>
                                      <p:cBhvr>
                                        <p:cTn id="30" dur="83" decel="50000">
                                          <p:stCondLst>
                                            <p:cond delay="669"/>
                                          </p:stCondLst>
                                        </p:cTn>
                                        <p:tgtEl>
                                          <p:spTgt spid="3"/>
                                        </p:tgtEl>
                                      </p:cBhvr>
                                      <p:to x="100000" y="100000"/>
                                    </p:animScale>
                                    <p:animScale>
                                      <p:cBhvr>
                                        <p:cTn id="31" dur="13">
                                          <p:stCondLst>
                                            <p:cond delay="821"/>
                                          </p:stCondLst>
                                        </p:cTn>
                                        <p:tgtEl>
                                          <p:spTgt spid="3"/>
                                        </p:tgtEl>
                                      </p:cBhvr>
                                      <p:to x="100000" y="90000"/>
                                    </p:animScale>
                                    <p:animScale>
                                      <p:cBhvr>
                                        <p:cTn id="32" dur="83" decel="50000">
                                          <p:stCondLst>
                                            <p:cond delay="834"/>
                                          </p:stCondLst>
                                        </p:cTn>
                                        <p:tgtEl>
                                          <p:spTgt spid="3"/>
                                        </p:tgtEl>
                                      </p:cBhvr>
                                      <p:to x="100000" y="100000"/>
                                    </p:animScale>
                                    <p:animScale>
                                      <p:cBhvr>
                                        <p:cTn id="33" dur="13">
                                          <p:stCondLst>
                                            <p:cond delay="904"/>
                                          </p:stCondLst>
                                        </p:cTn>
                                        <p:tgtEl>
                                          <p:spTgt spid="3"/>
                                        </p:tgtEl>
                                      </p:cBhvr>
                                      <p:to x="100000" y="95000"/>
                                    </p:animScale>
                                    <p:animScale>
                                      <p:cBhvr>
                                        <p:cTn id="34" dur="83" decel="50000">
                                          <p:stCondLst>
                                            <p:cond delay="917"/>
                                          </p:stCondLst>
                                        </p:cTn>
                                        <p:tgtEl>
                                          <p:spTgt spid="3"/>
                                        </p:tgtEl>
                                      </p:cBhvr>
                                      <p:to x="100000" y="100000"/>
                                    </p:animScale>
                                  </p:childTnLst>
                                </p:cTn>
                              </p:par>
                              <p:par>
                                <p:cTn id="35" presetID="26" presetClass="entr" presetSubtype="0" fill="hold" nodeType="withEffect">
                                  <p:stCondLst>
                                    <p:cond delay="5000"/>
                                  </p:stCondLst>
                                  <p:childTnLst>
                                    <p:set>
                                      <p:cBhvr>
                                        <p:cTn id="36" dur="1" fill="hold">
                                          <p:stCondLst>
                                            <p:cond delay="0"/>
                                          </p:stCondLst>
                                        </p:cTn>
                                        <p:tgtEl>
                                          <p:spTgt spid="21">
                                            <p:txEl>
                                              <p:pRg st="0" end="0"/>
                                            </p:txEl>
                                          </p:spTgt>
                                        </p:tgtEl>
                                        <p:attrNameLst>
                                          <p:attrName>style.visibility</p:attrName>
                                        </p:attrNameLst>
                                      </p:cBhvr>
                                      <p:to>
                                        <p:strVal val="visible"/>
                                      </p:to>
                                    </p:set>
                                    <p:animEffect transition="in" filter="wipe(down)">
                                      <p:cBhvr>
                                        <p:cTn id="37" dur="290">
                                          <p:stCondLst>
                                            <p:cond delay="0"/>
                                          </p:stCondLst>
                                        </p:cTn>
                                        <p:tgtEl>
                                          <p:spTgt spid="21">
                                            <p:txEl>
                                              <p:pRg st="0" end="0"/>
                                            </p:txEl>
                                          </p:spTgt>
                                        </p:tgtEl>
                                      </p:cBhvr>
                                    </p:animEffect>
                                    <p:anim calcmode="lin" valueType="num">
                                      <p:cBhvr>
                                        <p:cTn id="38" dur="911" tmFilter="0,0; 0.14,0.36; 0.43,0.73; 0.71,0.91; 1.0,1.0">
                                          <p:stCondLst>
                                            <p:cond delay="0"/>
                                          </p:stCondLst>
                                        </p:cTn>
                                        <p:tgtEl>
                                          <p:spTgt spid="21">
                                            <p:txEl>
                                              <p:pRg st="0" end="0"/>
                                            </p:txEl>
                                          </p:spTgt>
                                        </p:tgtEl>
                                        <p:attrNameLst>
                                          <p:attrName>ppt_x</p:attrName>
                                        </p:attrNameLst>
                                      </p:cBhvr>
                                      <p:tavLst>
                                        <p:tav tm="0">
                                          <p:val>
                                            <p:strVal val="#ppt_x-0.25"/>
                                          </p:val>
                                        </p:tav>
                                        <p:tav tm="100000">
                                          <p:val>
                                            <p:strVal val="#ppt_x"/>
                                          </p:val>
                                        </p:tav>
                                      </p:tavLst>
                                    </p:anim>
                                    <p:anim calcmode="lin" valueType="num">
                                      <p:cBhvr>
                                        <p:cTn id="39" dur="332" tmFilter="0.0,0.0; 0.25,0.07; 0.50,0.2; 0.75,0.467; 1.0,1.0">
                                          <p:stCondLst>
                                            <p:cond delay="0"/>
                                          </p:stCondLst>
                                        </p:cTn>
                                        <p:tgtEl>
                                          <p:spTgt spid="21">
                                            <p:txEl>
                                              <p:pRg st="0" end="0"/>
                                            </p:txEl>
                                          </p:spTgt>
                                        </p:tgtEl>
                                        <p:attrNameLst>
                                          <p:attrName>ppt_y</p:attrName>
                                        </p:attrNameLst>
                                      </p:cBhvr>
                                      <p:tavLst>
                                        <p:tav tm="0" fmla="#ppt_y-sin(pi*$)/3">
                                          <p:val>
                                            <p:fltVal val="0.5"/>
                                          </p:val>
                                        </p:tav>
                                        <p:tav tm="100000">
                                          <p:val>
                                            <p:fltVal val="1"/>
                                          </p:val>
                                        </p:tav>
                                      </p:tavLst>
                                    </p:anim>
                                    <p:anim calcmode="lin" valueType="num">
                                      <p:cBhvr>
                                        <p:cTn id="40" dur="332" tmFilter="0, 0; 0.125,0.2665; 0.25,0.4; 0.375,0.465; 0.5,0.5;  0.625,0.535; 0.75,0.6; 0.875,0.7335; 1,1">
                                          <p:stCondLst>
                                            <p:cond delay="332"/>
                                          </p:stCondLst>
                                        </p:cTn>
                                        <p:tgtEl>
                                          <p:spTgt spid="21">
                                            <p:txEl>
                                              <p:pRg st="0" end="0"/>
                                            </p:txEl>
                                          </p:spTgt>
                                        </p:tgtEl>
                                        <p:attrNameLst>
                                          <p:attrName>ppt_y</p:attrName>
                                        </p:attrNameLst>
                                      </p:cBhvr>
                                      <p:tavLst>
                                        <p:tav tm="0" fmla="#ppt_y-sin(pi*$)/9">
                                          <p:val>
                                            <p:fltVal val="0"/>
                                          </p:val>
                                        </p:tav>
                                        <p:tav tm="100000">
                                          <p:val>
                                            <p:fltVal val="1"/>
                                          </p:val>
                                        </p:tav>
                                      </p:tavLst>
                                    </p:anim>
                                    <p:anim calcmode="lin" valueType="num">
                                      <p:cBhvr>
                                        <p:cTn id="41" dur="166" tmFilter="0, 0; 0.125,0.2665; 0.25,0.4; 0.375,0.465; 0.5,0.5;  0.625,0.535; 0.75,0.6; 0.875,0.7335; 1,1">
                                          <p:stCondLst>
                                            <p:cond delay="662"/>
                                          </p:stCondLst>
                                        </p:cTn>
                                        <p:tgtEl>
                                          <p:spTgt spid="21">
                                            <p:txEl>
                                              <p:pRg st="0" end="0"/>
                                            </p:txEl>
                                          </p:spTgt>
                                        </p:tgtEl>
                                        <p:attrNameLst>
                                          <p:attrName>ppt_y</p:attrName>
                                        </p:attrNameLst>
                                      </p:cBhvr>
                                      <p:tavLst>
                                        <p:tav tm="0" fmla="#ppt_y-sin(pi*$)/27">
                                          <p:val>
                                            <p:fltVal val="0"/>
                                          </p:val>
                                        </p:tav>
                                        <p:tav tm="100000">
                                          <p:val>
                                            <p:fltVal val="1"/>
                                          </p:val>
                                        </p:tav>
                                      </p:tavLst>
                                    </p:anim>
                                    <p:anim calcmode="lin" valueType="num">
                                      <p:cBhvr>
                                        <p:cTn id="42" dur="82" tmFilter="0, 0; 0.125,0.2665; 0.25,0.4; 0.375,0.465; 0.5,0.5;  0.625,0.535; 0.75,0.6; 0.875,0.7335; 1,1">
                                          <p:stCondLst>
                                            <p:cond delay="828"/>
                                          </p:stCondLst>
                                        </p:cTn>
                                        <p:tgtEl>
                                          <p:spTgt spid="21">
                                            <p:txEl>
                                              <p:pRg st="0" end="0"/>
                                            </p:txEl>
                                          </p:spTgt>
                                        </p:tgtEl>
                                        <p:attrNameLst>
                                          <p:attrName>ppt_y</p:attrName>
                                        </p:attrNameLst>
                                      </p:cBhvr>
                                      <p:tavLst>
                                        <p:tav tm="0" fmla="#ppt_y-sin(pi*$)/81">
                                          <p:val>
                                            <p:fltVal val="0"/>
                                          </p:val>
                                        </p:tav>
                                        <p:tav tm="100000">
                                          <p:val>
                                            <p:fltVal val="1"/>
                                          </p:val>
                                        </p:tav>
                                      </p:tavLst>
                                    </p:anim>
                                    <p:animScale>
                                      <p:cBhvr>
                                        <p:cTn id="43" dur="13">
                                          <p:stCondLst>
                                            <p:cond delay="325"/>
                                          </p:stCondLst>
                                        </p:cTn>
                                        <p:tgtEl>
                                          <p:spTgt spid="21">
                                            <p:txEl>
                                              <p:pRg st="0" end="0"/>
                                            </p:txEl>
                                          </p:spTgt>
                                        </p:tgtEl>
                                      </p:cBhvr>
                                      <p:to x="100000" y="60000"/>
                                    </p:animScale>
                                    <p:animScale>
                                      <p:cBhvr>
                                        <p:cTn id="44" dur="83" decel="50000">
                                          <p:stCondLst>
                                            <p:cond delay="338"/>
                                          </p:stCondLst>
                                        </p:cTn>
                                        <p:tgtEl>
                                          <p:spTgt spid="21">
                                            <p:txEl>
                                              <p:pRg st="0" end="0"/>
                                            </p:txEl>
                                          </p:spTgt>
                                        </p:tgtEl>
                                      </p:cBhvr>
                                      <p:to x="100000" y="100000"/>
                                    </p:animScale>
                                    <p:animScale>
                                      <p:cBhvr>
                                        <p:cTn id="45" dur="13">
                                          <p:stCondLst>
                                            <p:cond delay="656"/>
                                          </p:stCondLst>
                                        </p:cTn>
                                        <p:tgtEl>
                                          <p:spTgt spid="21">
                                            <p:txEl>
                                              <p:pRg st="0" end="0"/>
                                            </p:txEl>
                                          </p:spTgt>
                                        </p:tgtEl>
                                      </p:cBhvr>
                                      <p:to x="100000" y="80000"/>
                                    </p:animScale>
                                    <p:animScale>
                                      <p:cBhvr>
                                        <p:cTn id="46" dur="83" decel="50000">
                                          <p:stCondLst>
                                            <p:cond delay="669"/>
                                          </p:stCondLst>
                                        </p:cTn>
                                        <p:tgtEl>
                                          <p:spTgt spid="21">
                                            <p:txEl>
                                              <p:pRg st="0" end="0"/>
                                            </p:txEl>
                                          </p:spTgt>
                                        </p:tgtEl>
                                      </p:cBhvr>
                                      <p:to x="100000" y="100000"/>
                                    </p:animScale>
                                    <p:animScale>
                                      <p:cBhvr>
                                        <p:cTn id="47" dur="13">
                                          <p:stCondLst>
                                            <p:cond delay="821"/>
                                          </p:stCondLst>
                                        </p:cTn>
                                        <p:tgtEl>
                                          <p:spTgt spid="21">
                                            <p:txEl>
                                              <p:pRg st="0" end="0"/>
                                            </p:txEl>
                                          </p:spTgt>
                                        </p:tgtEl>
                                      </p:cBhvr>
                                      <p:to x="100000" y="90000"/>
                                    </p:animScale>
                                    <p:animScale>
                                      <p:cBhvr>
                                        <p:cTn id="48" dur="83" decel="50000">
                                          <p:stCondLst>
                                            <p:cond delay="834"/>
                                          </p:stCondLst>
                                        </p:cTn>
                                        <p:tgtEl>
                                          <p:spTgt spid="21">
                                            <p:txEl>
                                              <p:pRg st="0" end="0"/>
                                            </p:txEl>
                                          </p:spTgt>
                                        </p:tgtEl>
                                      </p:cBhvr>
                                      <p:to x="100000" y="100000"/>
                                    </p:animScale>
                                    <p:animScale>
                                      <p:cBhvr>
                                        <p:cTn id="49" dur="13">
                                          <p:stCondLst>
                                            <p:cond delay="904"/>
                                          </p:stCondLst>
                                        </p:cTn>
                                        <p:tgtEl>
                                          <p:spTgt spid="21">
                                            <p:txEl>
                                              <p:pRg st="0" end="0"/>
                                            </p:txEl>
                                          </p:spTgt>
                                        </p:tgtEl>
                                      </p:cBhvr>
                                      <p:to x="100000" y="95000"/>
                                    </p:animScale>
                                    <p:animScale>
                                      <p:cBhvr>
                                        <p:cTn id="50" dur="83" decel="50000">
                                          <p:stCondLst>
                                            <p:cond delay="917"/>
                                          </p:stCondLst>
                                        </p:cTn>
                                        <p:tgtEl>
                                          <p:spTgt spid="21">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8E0D57-6032-4783-A958-A9D42DBFA07D}"/>
              </a:ext>
            </a:extLst>
          </p:cNvPr>
          <p:cNvSpPr>
            <a:spLocks noGrp="1"/>
          </p:cNvSpPr>
          <p:nvPr>
            <p:ph type="title"/>
          </p:nvPr>
        </p:nvSpPr>
        <p:spPr>
          <a:xfrm>
            <a:off x="839788" y="365125"/>
            <a:ext cx="10515600" cy="1325563"/>
          </a:xfrm>
        </p:spPr>
        <p:txBody>
          <a:bodyPr/>
          <a:lstStyle/>
          <a:p>
            <a:pPr algn="ctr"/>
            <a:r>
              <a:rPr lang="fr-FR" dirty="0"/>
              <a:t>Les fonctions (If/Elif/Else)</a:t>
            </a:r>
          </a:p>
        </p:txBody>
      </p:sp>
      <p:sp>
        <p:nvSpPr>
          <p:cNvPr id="21" name="Espace réservé du texte 20">
            <a:extLst>
              <a:ext uri="{FF2B5EF4-FFF2-40B4-BE49-F238E27FC236}">
                <a16:creationId xmlns:a16="http://schemas.microsoft.com/office/drawing/2014/main" id="{4E13C3B1-8A72-4BC1-B8BD-451D40511B9E}"/>
              </a:ext>
            </a:extLst>
          </p:cNvPr>
          <p:cNvSpPr>
            <a:spLocks noGrp="1"/>
          </p:cNvSpPr>
          <p:nvPr>
            <p:ph type="body" sz="quarter" idx="3"/>
          </p:nvPr>
        </p:nvSpPr>
        <p:spPr>
          <a:xfrm>
            <a:off x="6169024" y="1681163"/>
            <a:ext cx="5183188" cy="4508500"/>
          </a:xfrm>
        </p:spPr>
        <p:txBody>
          <a:bodyPr/>
          <a:lstStyle/>
          <a:p>
            <a:r>
              <a:rPr lang="fr-FR" sz="1800" b="0" dirty="0"/>
              <a:t>Dans ce cas on vérifie si la condition If est vrai (True) et on fait la condition dans cette boucle</a:t>
            </a:r>
          </a:p>
          <a:p>
            <a:r>
              <a:rPr lang="fr-FR" sz="1800" b="0" dirty="0"/>
              <a:t>On ne peut rentre dans la boucle elif que si la condition If est fausse et que celle de Elif es vrai</a:t>
            </a:r>
          </a:p>
          <a:p>
            <a:endParaRPr lang="fr-FR" sz="1800" b="0" dirty="0"/>
          </a:p>
          <a:p>
            <a:endParaRPr lang="fr-FR" sz="1800" b="0" dirty="0"/>
          </a:p>
          <a:p>
            <a:endParaRPr lang="fr-FR" sz="1800" b="0" dirty="0"/>
          </a:p>
          <a:p>
            <a:r>
              <a:rPr lang="fr-FR" sz="1800" b="0" dirty="0"/>
              <a:t>Ici on va pouvoir rentrer dans toute les boucle If</a:t>
            </a:r>
          </a:p>
          <a:p>
            <a:endParaRPr lang="fr-FR" sz="1800" b="0" dirty="0"/>
          </a:p>
          <a:p>
            <a:endParaRPr lang="fr-FR" sz="1800" b="0" dirty="0"/>
          </a:p>
          <a:p>
            <a:endParaRPr lang="fr-FR" dirty="0"/>
          </a:p>
        </p:txBody>
      </p:sp>
      <p:pic>
        <p:nvPicPr>
          <p:cNvPr id="26" name="Espace réservé du contenu 25">
            <a:extLst>
              <a:ext uri="{FF2B5EF4-FFF2-40B4-BE49-F238E27FC236}">
                <a16:creationId xmlns:a16="http://schemas.microsoft.com/office/drawing/2014/main" id="{EA0F5FB7-A13E-4B9F-9AA0-8469F96C156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9502641" y="135992"/>
            <a:ext cx="1933845" cy="2143424"/>
          </a:xfrm>
        </p:spPr>
      </p:pic>
      <p:sp>
        <p:nvSpPr>
          <p:cNvPr id="3" name="Rectangle 1">
            <a:extLst>
              <a:ext uri="{FF2B5EF4-FFF2-40B4-BE49-F238E27FC236}">
                <a16:creationId xmlns:a16="http://schemas.microsoft.com/office/drawing/2014/main" id="{EB69C294-6B6A-403D-BBAC-3B4668CF8415}"/>
              </a:ext>
            </a:extLst>
          </p:cNvPr>
          <p:cNvSpPr>
            <a:spLocks noChangeArrowheads="1"/>
          </p:cNvSpPr>
          <p:nvPr/>
        </p:nvSpPr>
        <p:spPr bwMode="auto">
          <a:xfrm>
            <a:off x="440469" y="1996421"/>
            <a:ext cx="5183187"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CC7832"/>
                </a:solidFill>
                <a:effectLst/>
                <a:latin typeface="JetBrains Mono"/>
              </a:rPr>
              <a:t>if </a:t>
            </a:r>
            <a:r>
              <a:rPr kumimoji="0" lang="fr-FR" altLang="fr-FR" sz="2000" b="0" i="0" u="none" strike="noStrike" cap="none" normalizeH="0" baseline="0" dirty="0">
                <a:ln>
                  <a:noFill/>
                </a:ln>
                <a:solidFill>
                  <a:srgbClr val="A9B7C6"/>
                </a:solidFill>
                <a:effectLst/>
                <a:latin typeface="JetBrains Mono"/>
              </a:rPr>
              <a:t>event.type == pygame.QUIT:</a:t>
            </a:r>
            <a:br>
              <a:rPr kumimoji="0" lang="fr-FR" altLang="fr-FR" sz="2000" b="0" i="0" u="none" strike="noStrike" cap="none" normalizeH="0" baseline="0" dirty="0">
                <a:ln>
                  <a:noFill/>
                </a:ln>
                <a:solidFill>
                  <a:srgbClr val="A9B7C6"/>
                </a:solidFill>
                <a:effectLst/>
                <a:latin typeface="JetBrains Mono"/>
              </a:rPr>
            </a:br>
            <a:r>
              <a:rPr kumimoji="0" lang="fr-FR" altLang="fr-FR" sz="2000" b="0" i="0" u="none" strike="noStrike" cap="none" normalizeH="0" baseline="0" dirty="0">
                <a:ln>
                  <a:noFill/>
                </a:ln>
                <a:solidFill>
                  <a:srgbClr val="A9B7C6"/>
                </a:solidFill>
                <a:effectLst/>
                <a:latin typeface="JetBrains Mono"/>
              </a:rPr>
              <a:t>    running = </a:t>
            </a:r>
            <a:r>
              <a:rPr kumimoji="0" lang="fr-FR" altLang="fr-FR" sz="2000" b="0" i="0" u="none" strike="noStrike" cap="none" normalizeH="0" baseline="0" dirty="0">
                <a:ln>
                  <a:noFill/>
                </a:ln>
                <a:solidFill>
                  <a:srgbClr val="CC7832"/>
                </a:solidFill>
                <a:effectLst/>
                <a:latin typeface="JetBrains Mono"/>
              </a:rPr>
              <a:t>False</a:t>
            </a:r>
            <a:br>
              <a:rPr kumimoji="0" lang="fr-FR" altLang="fr-FR" sz="2000" b="0" i="0" u="none" strike="noStrike" cap="none" normalizeH="0" baseline="0" dirty="0">
                <a:ln>
                  <a:noFill/>
                </a:ln>
                <a:solidFill>
                  <a:srgbClr val="CC7832"/>
                </a:solidFill>
                <a:effectLst/>
                <a:latin typeface="JetBrains Mono"/>
              </a:rPr>
            </a:br>
            <a:r>
              <a:rPr kumimoji="0" lang="fr-FR" altLang="fr-FR" sz="2000" b="0" i="0" u="none" strike="noStrike" cap="none" normalizeH="0" baseline="0" dirty="0">
                <a:ln>
                  <a:noFill/>
                </a:ln>
                <a:solidFill>
                  <a:srgbClr val="CC7832"/>
                </a:solidFill>
                <a:effectLst/>
                <a:latin typeface="JetBrains Mono"/>
              </a:rPr>
              <a:t>    </a:t>
            </a:r>
            <a:r>
              <a:rPr kumimoji="0" lang="fr-FR" altLang="fr-FR" sz="2000" b="0" i="0" u="none" strike="noStrike" cap="none" normalizeH="0" baseline="0" dirty="0">
                <a:ln>
                  <a:noFill/>
                </a:ln>
                <a:solidFill>
                  <a:srgbClr val="A9B7C6"/>
                </a:solidFill>
                <a:effectLst/>
                <a:latin typeface="JetBrains Mono"/>
              </a:rPr>
              <a:t>pygame.quit()</a:t>
            </a:r>
            <a:br>
              <a:rPr kumimoji="0" lang="fr-FR" altLang="fr-FR" sz="2000" b="0" i="0" u="none" strike="noStrike" cap="none" normalizeH="0" baseline="0" dirty="0">
                <a:ln>
                  <a:noFill/>
                </a:ln>
                <a:solidFill>
                  <a:srgbClr val="A9B7C6"/>
                </a:solidFill>
                <a:effectLst/>
                <a:latin typeface="JetBrains Mono"/>
              </a:rPr>
            </a:br>
            <a:br>
              <a:rPr kumimoji="0" lang="fr-FR" altLang="fr-FR" sz="2000" b="0" i="0" u="none" strike="noStrike" cap="none" normalizeH="0" baseline="0" dirty="0">
                <a:ln>
                  <a:noFill/>
                </a:ln>
                <a:solidFill>
                  <a:srgbClr val="A9B7C6"/>
                </a:solidFill>
                <a:effectLst/>
                <a:latin typeface="JetBrains Mono"/>
              </a:rPr>
            </a:br>
            <a:r>
              <a:rPr kumimoji="0" lang="fr-FR" altLang="fr-FR" sz="2000" b="0" i="0" u="none" strike="noStrike" cap="none" normalizeH="0" baseline="0" dirty="0">
                <a:ln>
                  <a:noFill/>
                </a:ln>
                <a:solidFill>
                  <a:srgbClr val="CC7832"/>
                </a:solidFill>
                <a:effectLst/>
                <a:latin typeface="JetBrains Mono"/>
              </a:rPr>
              <a:t>elif </a:t>
            </a:r>
            <a:r>
              <a:rPr kumimoji="0" lang="fr-FR" altLang="fr-FR" sz="2000" b="0" i="0" u="none" strike="noStrike" cap="none" normalizeH="0" baseline="0" dirty="0">
                <a:ln>
                  <a:noFill/>
                </a:ln>
                <a:solidFill>
                  <a:srgbClr val="A9B7C6"/>
                </a:solidFill>
                <a:effectLst/>
                <a:latin typeface="JetBrains Mono"/>
              </a:rPr>
              <a:t>event.type == pygame.KEYDOWN:</a:t>
            </a:r>
            <a:br>
              <a:rPr kumimoji="0" lang="fr-FR" altLang="fr-FR" sz="2000" b="0" i="0" u="none" strike="noStrike" cap="none" normalizeH="0" baseline="0" dirty="0">
                <a:ln>
                  <a:noFill/>
                </a:ln>
                <a:solidFill>
                  <a:srgbClr val="A9B7C6"/>
                </a:solidFill>
                <a:effectLst/>
                <a:latin typeface="JetBrains Mono"/>
              </a:rPr>
            </a:br>
            <a:r>
              <a:rPr kumimoji="0" lang="fr-FR" altLang="fr-FR" sz="2000" b="0" i="0" u="none" strike="noStrike" cap="none" normalizeH="0" baseline="0" dirty="0">
                <a:ln>
                  <a:noFill/>
                </a:ln>
                <a:solidFill>
                  <a:srgbClr val="A9B7C6"/>
                </a:solidFill>
                <a:effectLst/>
                <a:latin typeface="JetBrains Mono"/>
              </a:rPr>
              <a:t>    game.pressed[</a:t>
            </a:r>
            <a:r>
              <a:rPr kumimoji="0" lang="fr-FR" altLang="fr-FR" sz="2000" b="0" i="0" u="none" strike="noStrike" cap="none" normalizeH="0" baseline="0" dirty="0" err="1">
                <a:ln>
                  <a:noFill/>
                </a:ln>
                <a:solidFill>
                  <a:srgbClr val="A9B7C6"/>
                </a:solidFill>
                <a:effectLst/>
                <a:latin typeface="JetBrains Mono"/>
              </a:rPr>
              <a:t>event.key</a:t>
            </a:r>
            <a:r>
              <a:rPr kumimoji="0" lang="fr-FR" altLang="fr-FR" sz="2000" b="0" i="0" u="none" strike="noStrike" cap="none" normalizeH="0" baseline="0" dirty="0">
                <a:ln>
                  <a:noFill/>
                </a:ln>
                <a:solidFill>
                  <a:srgbClr val="A9B7C6"/>
                </a:solidFill>
                <a:effectLst/>
                <a:latin typeface="JetBrains Mono"/>
              </a:rPr>
              <a:t>] = </a:t>
            </a:r>
            <a:r>
              <a:rPr kumimoji="0" lang="fr-FR" altLang="fr-FR" sz="2000" b="0" i="0" u="none" strike="noStrike" cap="none" normalizeH="0" baseline="0" dirty="0">
                <a:ln>
                  <a:noFill/>
                </a:ln>
                <a:solidFill>
                  <a:srgbClr val="CC7832"/>
                </a:solidFill>
                <a:effectLst/>
                <a:latin typeface="JetBrains Mono"/>
              </a:rPr>
              <a:t>True</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67B0B332-B829-462A-8100-ABE235F90679}"/>
              </a:ext>
            </a:extLst>
          </p:cNvPr>
          <p:cNvSpPr>
            <a:spLocks noChangeArrowheads="1"/>
          </p:cNvSpPr>
          <p:nvPr/>
        </p:nvSpPr>
        <p:spPr bwMode="auto">
          <a:xfrm>
            <a:off x="161437" y="4546759"/>
            <a:ext cx="5741252"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dirty="0">
                <a:ln>
                  <a:noFill/>
                </a:ln>
                <a:solidFill>
                  <a:srgbClr val="CC7832"/>
                </a:solidFill>
                <a:effectLst/>
                <a:latin typeface="JetBrains Mono"/>
              </a:rPr>
              <a:t>if </a:t>
            </a:r>
            <a:r>
              <a:rPr kumimoji="0" lang="fr-FR" altLang="fr-FR" sz="1500" b="0" i="0" u="none" strike="noStrike" cap="none" normalizeH="0" baseline="0" dirty="0">
                <a:ln>
                  <a:noFill/>
                </a:ln>
                <a:solidFill>
                  <a:srgbClr val="94558D"/>
                </a:solidFill>
                <a:effectLst/>
                <a:latin typeface="JetBrains Mono"/>
              </a:rPr>
              <a:t>self</a:t>
            </a:r>
            <a:r>
              <a:rPr kumimoji="0" lang="fr-FR" altLang="fr-FR" sz="1500" b="0" i="0" u="none" strike="noStrike" cap="none" normalizeH="0" baseline="0" dirty="0">
                <a:ln>
                  <a:noFill/>
                </a:ln>
                <a:solidFill>
                  <a:srgbClr val="A9B7C6"/>
                </a:solidFill>
                <a:effectLst/>
                <a:latin typeface="JetBrains Mono"/>
              </a:rPr>
              <a:t>.pressed.get(pygame.K_RIGHT) </a:t>
            </a:r>
            <a:r>
              <a:rPr kumimoji="0" lang="fr-FR" altLang="fr-FR" sz="1500" b="0" i="0" u="none" strike="noStrike" cap="none" normalizeH="0" baseline="0" dirty="0">
                <a:ln>
                  <a:noFill/>
                </a:ln>
                <a:solidFill>
                  <a:srgbClr val="CC7832"/>
                </a:solidFill>
                <a:effectLst/>
                <a:latin typeface="JetBrains Mono"/>
              </a:rPr>
              <a:t>and </a:t>
            </a:r>
            <a:r>
              <a:rPr kumimoji="0" lang="fr-FR" altLang="fr-FR" sz="1500" b="0" i="0" u="none" strike="noStrike" cap="none" normalizeH="0" baseline="0" dirty="0">
                <a:ln>
                  <a:noFill/>
                </a:ln>
                <a:solidFill>
                  <a:srgbClr val="94558D"/>
                </a:solidFill>
                <a:effectLst/>
                <a:latin typeface="JetBrains Mono"/>
              </a:rPr>
              <a:t>self</a:t>
            </a:r>
            <a:r>
              <a:rPr kumimoji="0" lang="fr-FR" altLang="fr-FR" sz="1500" b="0" i="0" u="none" strike="noStrike" cap="none" normalizeH="0" baseline="0" dirty="0">
                <a:ln>
                  <a:noFill/>
                </a:ln>
                <a:solidFill>
                  <a:srgbClr val="A9B7C6"/>
                </a:solidFill>
                <a:effectLst/>
                <a:latin typeface="JetBrains Mono"/>
              </a:rPr>
              <a:t>.player.rect.x &lt; (</a:t>
            </a:r>
            <a:r>
              <a:rPr kumimoji="0" lang="fr-FR" altLang="fr-FR" sz="1500" b="0" i="0" u="none" strike="noStrike" cap="none" normalizeH="0" baseline="0" dirty="0">
                <a:ln>
                  <a:noFill/>
                </a:ln>
                <a:solidFill>
                  <a:srgbClr val="6897BB"/>
                </a:solidFill>
                <a:effectLst/>
                <a:latin typeface="JetBrains Mono"/>
              </a:rPr>
              <a:t>1536</a:t>
            </a:r>
            <a:r>
              <a:rPr kumimoji="0" lang="fr-FR" altLang="fr-FR" sz="1500" b="0" i="0" u="none" strike="noStrike" cap="none" normalizeH="0" baseline="0" dirty="0">
                <a:ln>
                  <a:noFill/>
                </a:ln>
                <a:solidFill>
                  <a:srgbClr val="A9B7C6"/>
                </a:solidFill>
                <a:effectLst/>
                <a:latin typeface="JetBrains Mono"/>
              </a:rPr>
              <a:t>-</a:t>
            </a:r>
            <a:r>
              <a:rPr kumimoji="0" lang="fr-FR" altLang="fr-FR" sz="1500" b="0" i="0" u="none" strike="noStrike" cap="none" normalizeH="0" baseline="0" dirty="0">
                <a:ln>
                  <a:noFill/>
                </a:ln>
                <a:solidFill>
                  <a:srgbClr val="6897BB"/>
                </a:solidFill>
                <a:effectLst/>
                <a:latin typeface="JetBrains Mono"/>
              </a:rPr>
              <a:t>436</a:t>
            </a:r>
            <a:r>
              <a:rPr kumimoji="0" lang="fr-FR" altLang="fr-FR" sz="1500" b="0" i="0" u="none" strike="noStrike" cap="none" normalizeH="0" baseline="0" dirty="0">
                <a:ln>
                  <a:noFill/>
                </a:ln>
                <a:solidFill>
                  <a:srgbClr val="A9B7C6"/>
                </a:solidFill>
                <a:effectLst/>
                <a:latin typeface="JetBrains Mono"/>
              </a:rPr>
              <a:t>):</a:t>
            </a:r>
            <a:br>
              <a:rPr kumimoji="0" lang="fr-FR" altLang="fr-FR" sz="1500" b="0" i="0" u="none" strike="noStrike" cap="none" normalizeH="0" baseline="0" dirty="0">
                <a:ln>
                  <a:noFill/>
                </a:ln>
                <a:solidFill>
                  <a:srgbClr val="A9B7C6"/>
                </a:solidFill>
                <a:effectLst/>
                <a:latin typeface="JetBrains Mono"/>
              </a:rPr>
            </a:br>
            <a:r>
              <a:rPr kumimoji="0" lang="fr-FR" altLang="fr-FR" sz="1500" b="0" i="0" u="none" strike="noStrike" cap="none" normalizeH="0" baseline="0" dirty="0">
                <a:ln>
                  <a:noFill/>
                </a:ln>
                <a:solidFill>
                  <a:srgbClr val="A9B7C6"/>
                </a:solidFill>
                <a:effectLst/>
                <a:latin typeface="JetBrains Mono"/>
              </a:rPr>
              <a:t>    </a:t>
            </a:r>
            <a:r>
              <a:rPr kumimoji="0" lang="fr-FR" altLang="fr-FR" sz="1500" b="0" i="0" u="none" strike="noStrike" cap="none" normalizeH="0" baseline="0" dirty="0">
                <a:ln>
                  <a:noFill/>
                </a:ln>
                <a:solidFill>
                  <a:srgbClr val="94558D"/>
                </a:solidFill>
                <a:effectLst/>
                <a:latin typeface="JetBrains Mono"/>
              </a:rPr>
              <a:t>self</a:t>
            </a:r>
            <a:r>
              <a:rPr kumimoji="0" lang="fr-FR" altLang="fr-FR" sz="1500" b="0" i="0" u="none" strike="noStrike" cap="none" normalizeH="0" baseline="0" dirty="0">
                <a:ln>
                  <a:noFill/>
                </a:ln>
                <a:solidFill>
                  <a:srgbClr val="A9B7C6"/>
                </a:solidFill>
                <a:effectLst/>
                <a:latin typeface="JetBrains Mono"/>
              </a:rPr>
              <a:t>.player.move_right()</a:t>
            </a:r>
            <a:br>
              <a:rPr kumimoji="0" lang="fr-FR" altLang="fr-FR" sz="1500" b="0" i="0" u="none" strike="noStrike" cap="none" normalizeH="0" baseline="0" dirty="0">
                <a:ln>
                  <a:noFill/>
                </a:ln>
                <a:solidFill>
                  <a:srgbClr val="A9B7C6"/>
                </a:solidFill>
                <a:effectLst/>
                <a:latin typeface="JetBrains Mono"/>
              </a:rPr>
            </a:br>
            <a:r>
              <a:rPr kumimoji="0" lang="fr-FR" altLang="fr-FR" sz="1500" b="0" i="0" u="none" strike="noStrike" cap="none" normalizeH="0" baseline="0" dirty="0">
                <a:ln>
                  <a:noFill/>
                </a:ln>
                <a:solidFill>
                  <a:srgbClr val="A9B7C6"/>
                </a:solidFill>
                <a:effectLst/>
                <a:latin typeface="JetBrains Mono"/>
              </a:rPr>
              <a:t>    </a:t>
            </a:r>
            <a:r>
              <a:rPr kumimoji="0" lang="fr-FR" altLang="fr-FR" sz="1500" b="0" i="0" u="none" strike="noStrike" cap="none" normalizeH="0" baseline="0" dirty="0">
                <a:ln>
                  <a:noFill/>
                </a:ln>
                <a:solidFill>
                  <a:srgbClr val="94558D"/>
                </a:solidFill>
                <a:effectLst/>
                <a:latin typeface="JetBrains Mono"/>
              </a:rPr>
              <a:t>self</a:t>
            </a:r>
            <a:r>
              <a:rPr kumimoji="0" lang="fr-FR" altLang="fr-FR" sz="1500" b="0" i="0" u="none" strike="noStrike" cap="none" normalizeH="0" baseline="0" dirty="0">
                <a:ln>
                  <a:noFill/>
                </a:ln>
                <a:solidFill>
                  <a:srgbClr val="A9B7C6"/>
                </a:solidFill>
                <a:effectLst/>
                <a:latin typeface="JetBrains Mono"/>
              </a:rPr>
              <a:t>.move = </a:t>
            </a:r>
            <a:r>
              <a:rPr kumimoji="0" lang="fr-FR" altLang="fr-FR" sz="1500" b="0" i="0" u="none" strike="noStrike" cap="none" normalizeH="0" baseline="0" dirty="0">
                <a:ln>
                  <a:noFill/>
                </a:ln>
                <a:solidFill>
                  <a:srgbClr val="CC7832"/>
                </a:solidFill>
                <a:effectLst/>
                <a:latin typeface="JetBrains Mono"/>
              </a:rPr>
              <a:t>True</a:t>
            </a:r>
            <a:br>
              <a:rPr kumimoji="0" lang="fr-FR" altLang="fr-FR" sz="1500" b="0" i="0" u="none" strike="noStrike" cap="none" normalizeH="0" baseline="0" dirty="0">
                <a:ln>
                  <a:noFill/>
                </a:ln>
                <a:solidFill>
                  <a:srgbClr val="CC7832"/>
                </a:solidFill>
                <a:effectLst/>
                <a:latin typeface="JetBrains Mono"/>
              </a:rPr>
            </a:br>
            <a:r>
              <a:rPr kumimoji="0" lang="fr-FR" altLang="fr-FR" sz="1500" b="0" i="0" u="none" strike="noStrike" cap="none" normalizeH="0" baseline="0" dirty="0">
                <a:ln>
                  <a:noFill/>
                </a:ln>
                <a:solidFill>
                  <a:srgbClr val="CC7832"/>
                </a:solidFill>
                <a:effectLst/>
                <a:latin typeface="JetBrains Mono"/>
              </a:rPr>
              <a:t>if </a:t>
            </a:r>
            <a:r>
              <a:rPr kumimoji="0" lang="fr-FR" altLang="fr-FR" sz="1500" b="0" i="0" u="none" strike="noStrike" cap="none" normalizeH="0" baseline="0" dirty="0">
                <a:ln>
                  <a:noFill/>
                </a:ln>
                <a:solidFill>
                  <a:srgbClr val="94558D"/>
                </a:solidFill>
                <a:effectLst/>
                <a:latin typeface="JetBrains Mono"/>
              </a:rPr>
              <a:t>self</a:t>
            </a:r>
            <a:r>
              <a:rPr kumimoji="0" lang="fr-FR" altLang="fr-FR" sz="1500" b="0" i="0" u="none" strike="noStrike" cap="none" normalizeH="0" baseline="0" dirty="0">
                <a:ln>
                  <a:noFill/>
                </a:ln>
                <a:solidFill>
                  <a:srgbClr val="A9B7C6"/>
                </a:solidFill>
                <a:effectLst/>
                <a:latin typeface="JetBrains Mono"/>
              </a:rPr>
              <a:t>.pressed.get(pygame.K_LEFT) </a:t>
            </a:r>
            <a:r>
              <a:rPr kumimoji="0" lang="fr-FR" altLang="fr-FR" sz="1500" b="0" i="0" u="none" strike="noStrike" cap="none" normalizeH="0" baseline="0" dirty="0">
                <a:ln>
                  <a:noFill/>
                </a:ln>
                <a:solidFill>
                  <a:srgbClr val="CC7832"/>
                </a:solidFill>
                <a:effectLst/>
                <a:latin typeface="JetBrains Mono"/>
              </a:rPr>
              <a:t>and </a:t>
            </a:r>
            <a:r>
              <a:rPr kumimoji="0" lang="fr-FR" altLang="fr-FR" sz="1500" b="0" i="0" u="none" strike="noStrike" cap="none" normalizeH="0" baseline="0" dirty="0">
                <a:ln>
                  <a:noFill/>
                </a:ln>
                <a:solidFill>
                  <a:srgbClr val="94558D"/>
                </a:solidFill>
                <a:effectLst/>
                <a:latin typeface="JetBrains Mono"/>
              </a:rPr>
              <a:t>self</a:t>
            </a:r>
            <a:r>
              <a:rPr kumimoji="0" lang="fr-FR" altLang="fr-FR" sz="1500" b="0" i="0" u="none" strike="noStrike" cap="none" normalizeH="0" baseline="0" dirty="0">
                <a:ln>
                  <a:noFill/>
                </a:ln>
                <a:solidFill>
                  <a:srgbClr val="A9B7C6"/>
                </a:solidFill>
                <a:effectLst/>
                <a:latin typeface="JetBrains Mono"/>
              </a:rPr>
              <a:t>.player.rect.x &gt; </a:t>
            </a:r>
            <a:r>
              <a:rPr kumimoji="0" lang="fr-FR" altLang="fr-FR" sz="1500" b="0" i="0" u="none" strike="noStrike" cap="none" normalizeH="0" baseline="0" dirty="0">
                <a:ln>
                  <a:noFill/>
                </a:ln>
                <a:solidFill>
                  <a:srgbClr val="6897BB"/>
                </a:solidFill>
                <a:effectLst/>
                <a:latin typeface="JetBrains Mono"/>
              </a:rPr>
              <a:t>0</a:t>
            </a:r>
            <a:r>
              <a:rPr kumimoji="0" lang="fr-FR" altLang="fr-FR" sz="1500" b="0" i="0" u="none" strike="noStrike" cap="none" normalizeH="0" baseline="0" dirty="0">
                <a:ln>
                  <a:noFill/>
                </a:ln>
                <a:solidFill>
                  <a:srgbClr val="A9B7C6"/>
                </a:solidFill>
                <a:effectLst/>
                <a:latin typeface="JetBrains Mono"/>
              </a:rPr>
              <a:t>:</a:t>
            </a:r>
            <a:br>
              <a:rPr kumimoji="0" lang="fr-FR" altLang="fr-FR" sz="1500" b="0" i="0" u="none" strike="noStrike" cap="none" normalizeH="0" baseline="0" dirty="0">
                <a:ln>
                  <a:noFill/>
                </a:ln>
                <a:solidFill>
                  <a:srgbClr val="A9B7C6"/>
                </a:solidFill>
                <a:effectLst/>
                <a:latin typeface="JetBrains Mono"/>
              </a:rPr>
            </a:br>
            <a:r>
              <a:rPr kumimoji="0" lang="fr-FR" altLang="fr-FR" sz="1500" b="0" i="0" u="none" strike="noStrike" cap="none" normalizeH="0" baseline="0" dirty="0">
                <a:ln>
                  <a:noFill/>
                </a:ln>
                <a:solidFill>
                  <a:srgbClr val="A9B7C6"/>
                </a:solidFill>
                <a:effectLst/>
                <a:latin typeface="JetBrains Mono"/>
              </a:rPr>
              <a:t>    </a:t>
            </a:r>
            <a:r>
              <a:rPr kumimoji="0" lang="fr-FR" altLang="fr-FR" sz="1500" b="0" i="0" u="none" strike="noStrike" cap="none" normalizeH="0" baseline="0" dirty="0">
                <a:ln>
                  <a:noFill/>
                </a:ln>
                <a:solidFill>
                  <a:srgbClr val="94558D"/>
                </a:solidFill>
                <a:effectLst/>
                <a:latin typeface="JetBrains Mono"/>
              </a:rPr>
              <a:t>self</a:t>
            </a:r>
            <a:r>
              <a:rPr kumimoji="0" lang="fr-FR" altLang="fr-FR" sz="1500" b="0" i="0" u="none" strike="noStrike" cap="none" normalizeH="0" baseline="0" dirty="0">
                <a:ln>
                  <a:noFill/>
                </a:ln>
                <a:solidFill>
                  <a:srgbClr val="A9B7C6"/>
                </a:solidFill>
                <a:effectLst/>
                <a:latin typeface="JetBrains Mono"/>
              </a:rPr>
              <a:t>.player.move_left()</a:t>
            </a:r>
            <a:br>
              <a:rPr kumimoji="0" lang="fr-FR" altLang="fr-FR" sz="1500" b="0" i="0" u="none" strike="noStrike" cap="none" normalizeH="0" baseline="0" dirty="0">
                <a:ln>
                  <a:noFill/>
                </a:ln>
                <a:solidFill>
                  <a:srgbClr val="A9B7C6"/>
                </a:solidFill>
                <a:effectLst/>
                <a:latin typeface="JetBrains Mono"/>
              </a:rPr>
            </a:br>
            <a:r>
              <a:rPr kumimoji="0" lang="fr-FR" altLang="fr-FR" sz="1500" b="0" i="0" u="none" strike="noStrike" cap="none" normalizeH="0" baseline="0" dirty="0">
                <a:ln>
                  <a:noFill/>
                </a:ln>
                <a:solidFill>
                  <a:srgbClr val="A9B7C6"/>
                </a:solidFill>
                <a:effectLst/>
                <a:latin typeface="JetBrains Mono"/>
              </a:rPr>
              <a:t>    </a:t>
            </a:r>
            <a:r>
              <a:rPr kumimoji="0" lang="fr-FR" altLang="fr-FR" sz="1500" b="0" i="0" u="none" strike="noStrike" cap="none" normalizeH="0" baseline="0" dirty="0">
                <a:ln>
                  <a:noFill/>
                </a:ln>
                <a:solidFill>
                  <a:srgbClr val="94558D"/>
                </a:solidFill>
                <a:effectLst/>
                <a:latin typeface="JetBrains Mono"/>
              </a:rPr>
              <a:t>self</a:t>
            </a:r>
            <a:r>
              <a:rPr kumimoji="0" lang="fr-FR" altLang="fr-FR" sz="1500" b="0" i="0" u="none" strike="noStrike" cap="none" normalizeH="0" baseline="0" dirty="0">
                <a:ln>
                  <a:noFill/>
                </a:ln>
                <a:solidFill>
                  <a:srgbClr val="A9B7C6"/>
                </a:solidFill>
                <a:effectLst/>
                <a:latin typeface="JetBrains Mono"/>
              </a:rPr>
              <a:t>.move = </a:t>
            </a:r>
            <a:r>
              <a:rPr kumimoji="0" lang="fr-FR" altLang="fr-FR" sz="1500" b="0" i="0" u="none" strike="noStrike" cap="none" normalizeH="0" baseline="0" dirty="0">
                <a:ln>
                  <a:noFill/>
                </a:ln>
                <a:solidFill>
                  <a:srgbClr val="CC7832"/>
                </a:solidFill>
                <a:effectLst/>
                <a:latin typeface="JetBrains Mono"/>
              </a:rPr>
              <a:t>True</a:t>
            </a:r>
            <a:endParaRPr kumimoji="0" lang="fr-FR" altLang="fr-FR"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2997229"/>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8E0D57-6032-4783-A958-A9D42DBFA07D}"/>
              </a:ext>
            </a:extLst>
          </p:cNvPr>
          <p:cNvSpPr>
            <a:spLocks noGrp="1"/>
          </p:cNvSpPr>
          <p:nvPr>
            <p:ph type="title"/>
          </p:nvPr>
        </p:nvSpPr>
        <p:spPr>
          <a:xfrm>
            <a:off x="839788" y="365125"/>
            <a:ext cx="10515600" cy="1325563"/>
          </a:xfrm>
        </p:spPr>
        <p:txBody>
          <a:bodyPr/>
          <a:lstStyle/>
          <a:p>
            <a:pPr algn="ctr"/>
            <a:r>
              <a:rPr lang="fr-FR" dirty="0"/>
              <a:t>Les fonctions (Def)</a:t>
            </a:r>
          </a:p>
        </p:txBody>
      </p:sp>
      <p:pic>
        <p:nvPicPr>
          <p:cNvPr id="24" name="Espace réservé du contenu 23">
            <a:extLst>
              <a:ext uri="{FF2B5EF4-FFF2-40B4-BE49-F238E27FC236}">
                <a16:creationId xmlns:a16="http://schemas.microsoft.com/office/drawing/2014/main" id="{9BDDD535-A9AE-46F3-AA9E-629FFBCEA4E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565628" y="517585"/>
            <a:ext cx="1558987" cy="1371513"/>
          </a:xfrm>
        </p:spPr>
      </p:pic>
      <p:sp>
        <p:nvSpPr>
          <p:cNvPr id="21" name="Espace réservé du texte 20">
            <a:extLst>
              <a:ext uri="{FF2B5EF4-FFF2-40B4-BE49-F238E27FC236}">
                <a16:creationId xmlns:a16="http://schemas.microsoft.com/office/drawing/2014/main" id="{4E13C3B1-8A72-4BC1-B8BD-451D40511B9E}"/>
              </a:ext>
            </a:extLst>
          </p:cNvPr>
          <p:cNvSpPr>
            <a:spLocks noGrp="1"/>
          </p:cNvSpPr>
          <p:nvPr>
            <p:ph type="body" sz="quarter" idx="3"/>
          </p:nvPr>
        </p:nvSpPr>
        <p:spPr>
          <a:xfrm>
            <a:off x="6172200" y="1681163"/>
            <a:ext cx="5183188" cy="4508500"/>
          </a:xfrm>
        </p:spPr>
        <p:txBody>
          <a:bodyPr/>
          <a:lstStyle/>
          <a:p>
            <a:r>
              <a:rPr lang="fr-FR" dirty="0"/>
              <a:t>Explication</a:t>
            </a:r>
          </a:p>
          <a:p>
            <a:endParaRPr lang="fr-FR" dirty="0"/>
          </a:p>
        </p:txBody>
      </p:sp>
      <p:pic>
        <p:nvPicPr>
          <p:cNvPr id="26" name="Espace réservé du contenu 25">
            <a:extLst>
              <a:ext uri="{FF2B5EF4-FFF2-40B4-BE49-F238E27FC236}">
                <a16:creationId xmlns:a16="http://schemas.microsoft.com/office/drawing/2014/main" id="{EA0F5FB7-A13E-4B9F-9AA0-8469F96C156B}"/>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rcRect/>
          <a:stretch/>
        </p:blipFill>
        <p:spPr>
          <a:xfrm>
            <a:off x="10258155" y="4891303"/>
            <a:ext cx="1933845" cy="1838945"/>
          </a:xfrm>
        </p:spPr>
      </p:pic>
      <p:sp>
        <p:nvSpPr>
          <p:cNvPr id="3" name="Rectangle 1">
            <a:extLst>
              <a:ext uri="{FF2B5EF4-FFF2-40B4-BE49-F238E27FC236}">
                <a16:creationId xmlns:a16="http://schemas.microsoft.com/office/drawing/2014/main" id="{26FF393F-52D1-4B33-A743-D2DADCBDBC5B}"/>
              </a:ext>
            </a:extLst>
          </p:cNvPr>
          <p:cNvSpPr>
            <a:spLocks noChangeArrowheads="1"/>
          </p:cNvSpPr>
          <p:nvPr/>
        </p:nvSpPr>
        <p:spPr bwMode="auto">
          <a:xfrm>
            <a:off x="565628" y="2251048"/>
            <a:ext cx="4769960" cy="12464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dirty="0" err="1">
                <a:ln>
                  <a:noFill/>
                </a:ln>
                <a:solidFill>
                  <a:srgbClr val="CC7832"/>
                </a:solidFill>
                <a:effectLst/>
                <a:latin typeface="JetBrains Mono"/>
              </a:rPr>
              <a:t>def</a:t>
            </a:r>
            <a:r>
              <a:rPr kumimoji="0" lang="fr-FR" altLang="fr-FR" sz="1500" b="0" i="0" u="none" strike="noStrike" cap="none" normalizeH="0" baseline="0" dirty="0">
                <a:ln>
                  <a:noFill/>
                </a:ln>
                <a:solidFill>
                  <a:srgbClr val="CC7832"/>
                </a:solidFill>
                <a:effectLst/>
                <a:latin typeface="JetBrains Mono"/>
              </a:rPr>
              <a:t> </a:t>
            </a:r>
            <a:r>
              <a:rPr kumimoji="0" lang="fr-FR" altLang="fr-FR" sz="1500" b="0" i="0" u="none" strike="noStrike" cap="none" normalizeH="0" baseline="0" dirty="0">
                <a:ln>
                  <a:noFill/>
                </a:ln>
                <a:solidFill>
                  <a:srgbClr val="B200B2"/>
                </a:solidFill>
                <a:effectLst/>
                <a:latin typeface="JetBrains Mono"/>
              </a:rPr>
              <a:t>__init__</a:t>
            </a:r>
            <a:r>
              <a:rPr kumimoji="0" lang="fr-FR" altLang="fr-FR" sz="1500" b="0" i="0" u="none" strike="noStrike" cap="none" normalizeH="0" baseline="0" dirty="0">
                <a:ln>
                  <a:noFill/>
                </a:ln>
                <a:solidFill>
                  <a:srgbClr val="A9B7C6"/>
                </a:solidFill>
                <a:effectLst/>
                <a:latin typeface="JetBrains Mono"/>
              </a:rPr>
              <a:t>(</a:t>
            </a:r>
            <a:r>
              <a:rPr kumimoji="0" lang="fr-FR" altLang="fr-FR" sz="1500" b="0" i="0" u="none" strike="noStrike" cap="none" normalizeH="0" baseline="0" dirty="0">
                <a:ln>
                  <a:noFill/>
                </a:ln>
                <a:solidFill>
                  <a:srgbClr val="94558D"/>
                </a:solidFill>
                <a:effectLst/>
                <a:latin typeface="JetBrains Mono"/>
              </a:rPr>
              <a:t>self</a:t>
            </a:r>
            <a:r>
              <a:rPr kumimoji="0" lang="fr-FR" altLang="fr-FR" sz="1500" b="0" i="0" u="none" strike="noStrike" cap="none" normalizeH="0" baseline="0" dirty="0">
                <a:ln>
                  <a:noFill/>
                </a:ln>
                <a:solidFill>
                  <a:srgbClr val="A9B7C6"/>
                </a:solidFill>
                <a:effectLst/>
                <a:latin typeface="JetBrains Mono"/>
              </a:rPr>
              <a:t>):</a:t>
            </a:r>
            <a:br>
              <a:rPr kumimoji="0" lang="fr-FR" altLang="fr-FR" sz="1500" b="0" i="0" u="none" strike="noStrike" cap="none" normalizeH="0" baseline="0" dirty="0">
                <a:ln>
                  <a:noFill/>
                </a:ln>
                <a:solidFill>
                  <a:srgbClr val="A9B7C6"/>
                </a:solidFill>
                <a:effectLst/>
                <a:latin typeface="JetBrains Mono"/>
              </a:rPr>
            </a:br>
            <a:r>
              <a:rPr kumimoji="0" lang="fr-FR" altLang="fr-FR" sz="1500" b="0" i="0" u="none" strike="noStrike" cap="none" normalizeH="0" baseline="0" dirty="0">
                <a:ln>
                  <a:noFill/>
                </a:ln>
                <a:solidFill>
                  <a:srgbClr val="A9B7C6"/>
                </a:solidFill>
                <a:effectLst/>
                <a:latin typeface="JetBrains Mono"/>
              </a:rPr>
              <a:t>    </a:t>
            </a:r>
            <a:r>
              <a:rPr kumimoji="0" lang="fr-FR" altLang="fr-FR" sz="1500" b="0" i="0" u="none" strike="noStrike" cap="none" normalizeH="0" baseline="0" dirty="0">
                <a:ln>
                  <a:noFill/>
                </a:ln>
                <a:solidFill>
                  <a:srgbClr val="8888C6"/>
                </a:solidFill>
                <a:effectLst/>
                <a:latin typeface="JetBrains Mono"/>
              </a:rPr>
              <a:t>super</a:t>
            </a:r>
            <a:r>
              <a:rPr kumimoji="0" lang="fr-FR" altLang="fr-FR" sz="1500" b="0" i="0" u="none" strike="noStrike" cap="none" normalizeH="0" baseline="0" dirty="0">
                <a:ln>
                  <a:noFill/>
                </a:ln>
                <a:solidFill>
                  <a:srgbClr val="A9B7C6"/>
                </a:solidFill>
                <a:effectLst/>
                <a:latin typeface="JetBrains Mono"/>
              </a:rPr>
              <a:t>().</a:t>
            </a:r>
            <a:r>
              <a:rPr kumimoji="0" lang="fr-FR" altLang="fr-FR" sz="1500" b="0" i="0" u="none" strike="noStrike" cap="none" normalizeH="0" baseline="0" dirty="0">
                <a:ln>
                  <a:noFill/>
                </a:ln>
                <a:solidFill>
                  <a:srgbClr val="B200B2"/>
                </a:solidFill>
                <a:effectLst/>
                <a:latin typeface="JetBrains Mono"/>
              </a:rPr>
              <a:t>__init__</a:t>
            </a:r>
            <a:r>
              <a:rPr kumimoji="0" lang="fr-FR" altLang="fr-FR" sz="1500" b="0" i="0" u="none" strike="noStrike" cap="none" normalizeH="0" baseline="0" dirty="0">
                <a:ln>
                  <a:noFill/>
                </a:ln>
                <a:solidFill>
                  <a:srgbClr val="A9B7C6"/>
                </a:solidFill>
                <a:effectLst/>
                <a:latin typeface="JetBrains Mono"/>
              </a:rPr>
              <a:t>()</a:t>
            </a:r>
            <a:br>
              <a:rPr kumimoji="0" lang="fr-FR" altLang="fr-FR" sz="1500" b="0" i="0" u="none" strike="noStrike" cap="none" normalizeH="0" baseline="0" dirty="0">
                <a:ln>
                  <a:noFill/>
                </a:ln>
                <a:solidFill>
                  <a:srgbClr val="A9B7C6"/>
                </a:solidFill>
                <a:effectLst/>
                <a:latin typeface="JetBrains Mono"/>
              </a:rPr>
            </a:br>
            <a:r>
              <a:rPr kumimoji="0" lang="fr-FR" altLang="fr-FR" sz="1500" b="0" i="0" u="none" strike="noStrike" cap="none" normalizeH="0" baseline="0" dirty="0">
                <a:ln>
                  <a:noFill/>
                </a:ln>
                <a:solidFill>
                  <a:srgbClr val="A9B7C6"/>
                </a:solidFill>
                <a:effectLst/>
                <a:latin typeface="JetBrains Mono"/>
              </a:rPr>
              <a:t>    </a:t>
            </a:r>
            <a:r>
              <a:rPr kumimoji="0" lang="fr-FR" altLang="fr-FR" sz="1500" b="0" i="0" u="none" strike="noStrike" cap="none" normalizeH="0" baseline="0" dirty="0" err="1">
                <a:ln>
                  <a:noFill/>
                </a:ln>
                <a:solidFill>
                  <a:srgbClr val="94558D"/>
                </a:solidFill>
                <a:effectLst/>
                <a:latin typeface="JetBrains Mono"/>
              </a:rPr>
              <a:t>self</a:t>
            </a:r>
            <a:r>
              <a:rPr kumimoji="0" lang="fr-FR" altLang="fr-FR" sz="1500" b="0" i="0" u="none" strike="noStrike" cap="none" normalizeH="0" baseline="0" dirty="0" err="1">
                <a:ln>
                  <a:noFill/>
                </a:ln>
                <a:solidFill>
                  <a:srgbClr val="A9B7C6"/>
                </a:solidFill>
                <a:effectLst/>
                <a:latin typeface="JetBrains Mono"/>
              </a:rPr>
              <a:t>.health</a:t>
            </a:r>
            <a:r>
              <a:rPr kumimoji="0" lang="fr-FR" altLang="fr-FR" sz="1500" b="0" i="0" u="none" strike="noStrike" cap="none" normalizeH="0" baseline="0" dirty="0">
                <a:ln>
                  <a:noFill/>
                </a:ln>
                <a:solidFill>
                  <a:srgbClr val="A9B7C6"/>
                </a:solidFill>
                <a:effectLst/>
                <a:latin typeface="JetBrains Mono"/>
              </a:rPr>
              <a:t> = </a:t>
            </a:r>
            <a:r>
              <a:rPr kumimoji="0" lang="fr-FR" altLang="fr-FR" sz="1500" b="0" i="0" u="none" strike="noStrike" cap="none" normalizeH="0" baseline="0" dirty="0">
                <a:ln>
                  <a:noFill/>
                </a:ln>
                <a:solidFill>
                  <a:srgbClr val="6897BB"/>
                </a:solidFill>
                <a:effectLst/>
                <a:latin typeface="JetBrains Mono"/>
              </a:rPr>
              <a:t>3</a:t>
            </a:r>
            <a:br>
              <a:rPr kumimoji="0" lang="fr-FR" altLang="fr-FR" sz="1500" b="0" i="0" u="none" strike="noStrike" cap="none" normalizeH="0" baseline="0" dirty="0">
                <a:ln>
                  <a:noFill/>
                </a:ln>
                <a:solidFill>
                  <a:srgbClr val="6897BB"/>
                </a:solidFill>
                <a:effectLst/>
                <a:latin typeface="JetBrains Mono"/>
              </a:rPr>
            </a:br>
            <a:r>
              <a:rPr kumimoji="0" lang="fr-FR" altLang="fr-FR" sz="1500" b="0" i="0" u="none" strike="noStrike" cap="none" normalizeH="0" baseline="0" dirty="0">
                <a:ln>
                  <a:noFill/>
                </a:ln>
                <a:solidFill>
                  <a:srgbClr val="6897BB"/>
                </a:solidFill>
                <a:effectLst/>
                <a:latin typeface="JetBrains Mono"/>
              </a:rPr>
              <a:t>    </a:t>
            </a:r>
            <a:r>
              <a:rPr kumimoji="0" lang="fr-FR" altLang="fr-FR" sz="1500" b="0" i="0" u="none" strike="noStrike" cap="none" normalizeH="0" baseline="0" dirty="0" err="1">
                <a:ln>
                  <a:noFill/>
                </a:ln>
                <a:solidFill>
                  <a:srgbClr val="94558D"/>
                </a:solidFill>
                <a:effectLst/>
                <a:latin typeface="JetBrains Mono"/>
              </a:rPr>
              <a:t>self</a:t>
            </a:r>
            <a:r>
              <a:rPr kumimoji="0" lang="fr-FR" altLang="fr-FR" sz="1500" b="0" i="0" u="none" strike="noStrike" cap="none" normalizeH="0" baseline="0" dirty="0" err="1">
                <a:ln>
                  <a:noFill/>
                </a:ln>
                <a:solidFill>
                  <a:srgbClr val="A9B7C6"/>
                </a:solidFill>
                <a:effectLst/>
                <a:latin typeface="JetBrains Mono"/>
              </a:rPr>
              <a:t>.velocity</a:t>
            </a:r>
            <a:r>
              <a:rPr kumimoji="0" lang="fr-FR" altLang="fr-FR" sz="1500" b="0" i="0" u="none" strike="noStrike" cap="none" normalizeH="0" baseline="0" dirty="0">
                <a:ln>
                  <a:noFill/>
                </a:ln>
                <a:solidFill>
                  <a:srgbClr val="A9B7C6"/>
                </a:solidFill>
                <a:effectLst/>
                <a:latin typeface="JetBrains Mono"/>
              </a:rPr>
              <a:t> = </a:t>
            </a:r>
            <a:r>
              <a:rPr kumimoji="0" lang="fr-FR" altLang="fr-FR" sz="1500" b="0" i="0" u="none" strike="noStrike" cap="none" normalizeH="0" baseline="0" dirty="0">
                <a:ln>
                  <a:noFill/>
                </a:ln>
                <a:solidFill>
                  <a:srgbClr val="6897BB"/>
                </a:solidFill>
                <a:effectLst/>
                <a:latin typeface="JetBrains Mono"/>
              </a:rPr>
              <a:t>5</a:t>
            </a:r>
            <a:br>
              <a:rPr kumimoji="0" lang="fr-FR" altLang="fr-FR" sz="1500" b="0" i="0" u="none" strike="noStrike" cap="none" normalizeH="0" baseline="0" dirty="0">
                <a:ln>
                  <a:noFill/>
                </a:ln>
                <a:solidFill>
                  <a:srgbClr val="6897BB"/>
                </a:solidFill>
                <a:effectLst/>
                <a:latin typeface="JetBrains Mono"/>
              </a:rPr>
            </a:br>
            <a:r>
              <a:rPr kumimoji="0" lang="fr-FR" altLang="fr-FR" sz="1500" b="0" i="0" u="none" strike="noStrike" cap="none" normalizeH="0" baseline="0" dirty="0">
                <a:ln>
                  <a:noFill/>
                </a:ln>
                <a:solidFill>
                  <a:srgbClr val="6897BB"/>
                </a:solidFill>
                <a:effectLst/>
                <a:latin typeface="JetBrains Mono"/>
              </a:rPr>
              <a:t>    </a:t>
            </a:r>
            <a:r>
              <a:rPr kumimoji="0" lang="fr-FR" altLang="fr-FR" sz="1500" b="0" i="0" u="none" strike="noStrike" cap="none" normalizeH="0" baseline="0" dirty="0" err="1">
                <a:ln>
                  <a:noFill/>
                </a:ln>
                <a:solidFill>
                  <a:srgbClr val="94558D"/>
                </a:solidFill>
                <a:effectLst/>
                <a:latin typeface="JetBrains Mono"/>
              </a:rPr>
              <a:t>self</a:t>
            </a:r>
            <a:r>
              <a:rPr kumimoji="0" lang="fr-FR" altLang="fr-FR" sz="1500" b="0" i="0" u="none" strike="noStrike" cap="none" normalizeH="0" baseline="0" dirty="0" err="1">
                <a:ln>
                  <a:noFill/>
                </a:ln>
                <a:solidFill>
                  <a:srgbClr val="A9B7C6"/>
                </a:solidFill>
                <a:effectLst/>
                <a:latin typeface="JetBrains Mono"/>
              </a:rPr>
              <a:t>.image</a:t>
            </a:r>
            <a:r>
              <a:rPr kumimoji="0" lang="fr-FR" altLang="fr-FR" sz="1500" b="0" i="0" u="none" strike="noStrike" cap="none" normalizeH="0" baseline="0" dirty="0">
                <a:ln>
                  <a:noFill/>
                </a:ln>
                <a:solidFill>
                  <a:srgbClr val="A9B7C6"/>
                </a:solidFill>
                <a:effectLst/>
                <a:latin typeface="JetBrains Mono"/>
              </a:rPr>
              <a:t> = </a:t>
            </a:r>
            <a:r>
              <a:rPr kumimoji="0" lang="fr-FR" altLang="fr-FR" sz="1500" b="0" i="0" u="none" strike="noStrike" cap="none" normalizeH="0" baseline="0" dirty="0" err="1">
                <a:ln>
                  <a:noFill/>
                </a:ln>
                <a:solidFill>
                  <a:srgbClr val="A9B7C6"/>
                </a:solidFill>
                <a:effectLst/>
                <a:latin typeface="JetBrains Mono"/>
              </a:rPr>
              <a:t>pygame.image.load</a:t>
            </a:r>
            <a:r>
              <a:rPr kumimoji="0" lang="fr-FR" altLang="fr-FR" sz="1500" b="0" i="0" u="none" strike="noStrike" cap="none" normalizeH="0" baseline="0" dirty="0">
                <a:ln>
                  <a:noFill/>
                </a:ln>
                <a:solidFill>
                  <a:srgbClr val="A9B7C6"/>
                </a:solidFill>
                <a:effectLst/>
                <a:latin typeface="JetBrains Mono"/>
              </a:rPr>
              <a:t>(</a:t>
            </a:r>
            <a:r>
              <a:rPr kumimoji="0" lang="fr-FR" altLang="fr-FR" sz="1500" b="0" i="0" u="none" strike="noStrike" cap="none" normalizeH="0" baseline="0" dirty="0">
                <a:ln>
                  <a:noFill/>
                </a:ln>
                <a:solidFill>
                  <a:srgbClr val="6A8759"/>
                </a:solidFill>
                <a:effectLst/>
                <a:latin typeface="JetBrains Mono"/>
              </a:rPr>
              <a:t>'assets/ratzmobile.png'</a:t>
            </a:r>
            <a:r>
              <a:rPr kumimoji="0" lang="fr-FR" altLang="fr-FR" sz="1500" b="0" i="0" u="none" strike="noStrike" cap="none" normalizeH="0" baseline="0" dirty="0">
                <a:ln>
                  <a:noFill/>
                </a:ln>
                <a:solidFill>
                  <a:srgbClr val="A9B7C6"/>
                </a:solidFill>
                <a:effectLst/>
                <a:latin typeface="JetBrains Mono"/>
              </a:rPr>
              <a:t>)</a:t>
            </a:r>
            <a:endParaRPr kumimoji="0" lang="fr-FR" altLang="fr-FR"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9467325"/>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554DB0A-69F2-4214-99C3-BDD0CB7E4AD0}"/>
              </a:ext>
            </a:extLst>
          </p:cNvPr>
          <p:cNvSpPr txBox="1"/>
          <p:nvPr/>
        </p:nvSpPr>
        <p:spPr>
          <a:xfrm>
            <a:off x="0" y="6955654"/>
            <a:ext cx="12192000" cy="40657284"/>
          </a:xfrm>
          <a:prstGeom prst="rect">
            <a:avLst/>
          </a:prstGeom>
          <a:noFill/>
        </p:spPr>
        <p:txBody>
          <a:bodyPr wrap="square" rtlCol="0">
            <a:spAutoFit/>
          </a:bodyPr>
          <a:lstStyle/>
          <a:p>
            <a:pPr algn="ctr"/>
            <a:r>
              <a:rPr lang="fr-FR" sz="5000" dirty="0">
                <a:solidFill>
                  <a:schemeClr val="bg1"/>
                </a:solidFill>
                <a:latin typeface="Freestyle Script" panose="030804020302050B0404" pitchFamily="66" charset="0"/>
                <a:cs typeface="David" panose="020B0604020202020204" pitchFamily="34" charset="-79"/>
              </a:rPr>
              <a:t>Lucas Battaglia</a:t>
            </a: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r>
              <a:rPr lang="fr-FR" sz="5000" dirty="0">
                <a:solidFill>
                  <a:schemeClr val="bg1"/>
                </a:solidFill>
                <a:latin typeface="Freestyle Script" panose="030804020302050B0404" pitchFamily="66" charset="0"/>
                <a:cs typeface="David" panose="020B0604020202020204" pitchFamily="34" charset="-79"/>
              </a:rPr>
              <a:t>Dylan Mure</a:t>
            </a: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r>
              <a:rPr lang="fr-FR" sz="5000" dirty="0">
                <a:solidFill>
                  <a:schemeClr val="bg1"/>
                </a:solidFill>
                <a:latin typeface="Freestyle Script" panose="030804020302050B0404" pitchFamily="66" charset="0"/>
                <a:cs typeface="David" panose="020B0604020202020204" pitchFamily="34" charset="-79"/>
              </a:rPr>
              <a:t>Thea Urbanowski</a:t>
            </a: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r>
              <a:rPr lang="fr-FR" sz="5000" dirty="0">
                <a:solidFill>
                  <a:schemeClr val="bg1"/>
                </a:solidFill>
                <a:latin typeface="Freestyle Script" panose="030804020302050B0404" pitchFamily="66" charset="0"/>
                <a:cs typeface="David" panose="020B0604020202020204" pitchFamily="34" charset="-79"/>
              </a:rPr>
              <a:t>Cemile Yildirim</a:t>
            </a: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r>
              <a:rPr lang="fr-FR" sz="5000" dirty="0">
                <a:solidFill>
                  <a:schemeClr val="bg1"/>
                </a:solidFill>
                <a:latin typeface="Freestyle Script" panose="030804020302050B0404" pitchFamily="66" charset="0"/>
                <a:cs typeface="David" panose="020B0604020202020204" pitchFamily="34" charset="-79"/>
              </a:rPr>
              <a:t>N’oubliez pas de vous abonner à la chaine </a:t>
            </a:r>
            <a:r>
              <a:rPr lang="fr-FR" sz="5000" dirty="0" err="1">
                <a:solidFill>
                  <a:schemeClr val="bg1"/>
                </a:solidFill>
                <a:latin typeface="Freestyle Script" panose="030804020302050B0404" pitchFamily="66" charset="0"/>
                <a:cs typeface="David" panose="020B0604020202020204" pitchFamily="34" charset="-79"/>
              </a:rPr>
              <a:t>Tiktok</a:t>
            </a:r>
            <a:r>
              <a:rPr lang="fr-FR" sz="5000" dirty="0">
                <a:solidFill>
                  <a:schemeClr val="bg1"/>
                </a:solidFill>
                <a:latin typeface="Freestyle Script" panose="030804020302050B0404" pitchFamily="66" charset="0"/>
                <a:cs typeface="David" panose="020B0604020202020204" pitchFamily="34" charset="-79"/>
              </a:rPr>
              <a:t> de la classe:</a:t>
            </a:r>
          </a:p>
          <a:p>
            <a:pPr algn="ctr"/>
            <a:r>
              <a:rPr lang="fr-FR" sz="5000" dirty="0">
                <a:solidFill>
                  <a:schemeClr val="bg1"/>
                </a:solidFill>
                <a:latin typeface="Freestyle Script" panose="030804020302050B0404" pitchFamily="66" charset="0"/>
                <a:cs typeface="David" panose="020B0604020202020204" pitchFamily="34" charset="-79"/>
              </a:rPr>
              <a:t>@l1_mi3</a:t>
            </a: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endParaRPr lang="fr-FR" sz="5000" dirty="0">
              <a:solidFill>
                <a:schemeClr val="bg1"/>
              </a:solidFill>
              <a:latin typeface="Freestyle Script" panose="030804020302050B0404" pitchFamily="66" charset="0"/>
              <a:cs typeface="David" panose="020B0604020202020204" pitchFamily="34" charset="-79"/>
            </a:endParaRPr>
          </a:p>
          <a:p>
            <a:pPr algn="ctr"/>
            <a:r>
              <a:rPr lang="fr-FR" sz="5000" dirty="0">
                <a:solidFill>
                  <a:schemeClr val="bg1"/>
                </a:solidFill>
                <a:latin typeface="Freestyle Script" panose="030804020302050B0404" pitchFamily="66" charset="0"/>
                <a:cs typeface="David" panose="020B0604020202020204" pitchFamily="34" charset="-79"/>
              </a:rPr>
              <a:t>Merci à TOUUUUS !!!</a:t>
            </a:r>
          </a:p>
          <a:p>
            <a:pPr algn="ctr"/>
            <a:endParaRPr lang="fr-FR" sz="5000" dirty="0">
              <a:solidFill>
                <a:schemeClr val="bg1"/>
              </a:solidFill>
            </a:endParaRPr>
          </a:p>
          <a:p>
            <a:pPr algn="ctr"/>
            <a:endParaRPr lang="fr-FR" dirty="0">
              <a:solidFill>
                <a:schemeClr val="bg1"/>
              </a:solidFill>
            </a:endParaRPr>
          </a:p>
          <a:p>
            <a:pPr algn="ctr"/>
            <a:endParaRPr lang="fr-FR" dirty="0">
              <a:solidFill>
                <a:schemeClr val="bg1"/>
              </a:solidFill>
            </a:endParaRPr>
          </a:p>
        </p:txBody>
      </p:sp>
      <p:sp>
        <p:nvSpPr>
          <p:cNvPr id="4" name="ZoneTexte 3">
            <a:extLst>
              <a:ext uri="{FF2B5EF4-FFF2-40B4-BE49-F238E27FC236}">
                <a16:creationId xmlns:a16="http://schemas.microsoft.com/office/drawing/2014/main" id="{F22D8D0F-6154-4A0D-8C47-B6B32C5325CC}"/>
              </a:ext>
            </a:extLst>
          </p:cNvPr>
          <p:cNvSpPr txBox="1"/>
          <p:nvPr/>
        </p:nvSpPr>
        <p:spPr>
          <a:xfrm>
            <a:off x="3863265" y="3152001"/>
            <a:ext cx="4270159" cy="1169551"/>
          </a:xfrm>
          <a:prstGeom prst="rect">
            <a:avLst/>
          </a:prstGeom>
          <a:noFill/>
        </p:spPr>
        <p:txBody>
          <a:bodyPr wrap="square" rtlCol="0">
            <a:spAutoFit/>
          </a:bodyPr>
          <a:lstStyle/>
          <a:p>
            <a:pPr algn="ctr"/>
            <a:r>
              <a:rPr lang="fr-FR" sz="7000" i="1" dirty="0">
                <a:solidFill>
                  <a:schemeClr val="bg1"/>
                </a:solidFill>
                <a:latin typeface="Freestyle Script" panose="030804020302050B0404" pitchFamily="66" charset="0"/>
              </a:rPr>
              <a:t>Fin</a:t>
            </a:r>
          </a:p>
        </p:txBody>
      </p:sp>
      <p:pic>
        <p:nvPicPr>
          <p:cNvPr id="5" name="mus">
            <a:hlinkClick r:id="" action="ppaction://media"/>
            <a:extLst>
              <a:ext uri="{FF2B5EF4-FFF2-40B4-BE49-F238E27FC236}">
                <a16:creationId xmlns:a16="http://schemas.microsoft.com/office/drawing/2014/main" id="{CBF67A72-BE7E-4178-9A2D-3503D59BB66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6895730"/>
            <a:ext cx="487363" cy="487363"/>
          </a:xfrm>
          <a:prstGeom prst="rect">
            <a:avLst/>
          </a:prstGeom>
        </p:spPr>
      </p:pic>
      <p:pic>
        <p:nvPicPr>
          <p:cNvPr id="7" name="Image 6" descr="Une image contenant texte&#10;&#10;Description générée automatiquement">
            <a:extLst>
              <a:ext uri="{FF2B5EF4-FFF2-40B4-BE49-F238E27FC236}">
                <a16:creationId xmlns:a16="http://schemas.microsoft.com/office/drawing/2014/main" id="{8FA125C9-5CBC-41C8-802E-A8C1761B48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2819" y="11350990"/>
            <a:ext cx="3307968" cy="3145636"/>
          </a:xfrm>
          <a:prstGeom prst="rect">
            <a:avLst/>
          </a:prstGeom>
        </p:spPr>
      </p:pic>
      <p:pic>
        <p:nvPicPr>
          <p:cNvPr id="9" name="Image 8">
            <a:extLst>
              <a:ext uri="{FF2B5EF4-FFF2-40B4-BE49-F238E27FC236}">
                <a16:creationId xmlns:a16="http://schemas.microsoft.com/office/drawing/2014/main" id="{476D4B0D-30EA-47D2-BCC8-B011DA157C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1224" y="6996932"/>
            <a:ext cx="4976915" cy="3732687"/>
          </a:xfrm>
          <a:prstGeom prst="rect">
            <a:avLst/>
          </a:prstGeom>
        </p:spPr>
      </p:pic>
      <p:pic>
        <p:nvPicPr>
          <p:cNvPr id="11" name="Image 10" descr="Une image contenant outil&#10;&#10;Description générée automatiquement">
            <a:extLst>
              <a:ext uri="{FF2B5EF4-FFF2-40B4-BE49-F238E27FC236}">
                <a16:creationId xmlns:a16="http://schemas.microsoft.com/office/drawing/2014/main" id="{53C6BFB7-759D-4164-8014-97A45FC633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3105" y="9176938"/>
            <a:ext cx="4527076" cy="3276654"/>
          </a:xfrm>
          <a:prstGeom prst="rect">
            <a:avLst/>
          </a:prstGeom>
        </p:spPr>
      </p:pic>
      <p:pic>
        <p:nvPicPr>
          <p:cNvPr id="13" name="Image 12">
            <a:extLst>
              <a:ext uri="{FF2B5EF4-FFF2-40B4-BE49-F238E27FC236}">
                <a16:creationId xmlns:a16="http://schemas.microsoft.com/office/drawing/2014/main" id="{9B538226-DE0B-434F-B66A-BACAEBC93D4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43507" y="12787232"/>
            <a:ext cx="3737280" cy="5667912"/>
          </a:xfrm>
          <a:prstGeom prst="rect">
            <a:avLst/>
          </a:prstGeom>
        </p:spPr>
      </p:pic>
      <p:sp>
        <p:nvSpPr>
          <p:cNvPr id="2" name="ZoneTexte 1">
            <a:extLst>
              <a:ext uri="{FF2B5EF4-FFF2-40B4-BE49-F238E27FC236}">
                <a16:creationId xmlns:a16="http://schemas.microsoft.com/office/drawing/2014/main" id="{140E35B2-56FE-4892-8036-3A700A75186C}"/>
              </a:ext>
            </a:extLst>
          </p:cNvPr>
          <p:cNvSpPr txBox="1"/>
          <p:nvPr/>
        </p:nvSpPr>
        <p:spPr>
          <a:xfrm>
            <a:off x="3851224" y="7382531"/>
            <a:ext cx="4586254" cy="3174438"/>
          </a:xfrm>
          <a:prstGeom prst="rect">
            <a:avLst/>
          </a:prstGeom>
          <a:noFill/>
        </p:spPr>
        <p:txBody>
          <a:bodyPr wrap="square" rtlCol="0">
            <a:spAutoFit/>
          </a:bodyPr>
          <a:lstStyle/>
          <a:p>
            <a:pPr algn="ctr"/>
            <a:r>
              <a:rPr lang="fr-FR" sz="5000" dirty="0">
                <a:solidFill>
                  <a:schemeClr val="bg1"/>
                </a:solidFill>
                <a:latin typeface="Freestyle Script" panose="030804020302050B0404" pitchFamily="66" charset="0"/>
              </a:rPr>
              <a:t>Et surtout:</a:t>
            </a:r>
          </a:p>
          <a:p>
            <a:pPr algn="ctr"/>
            <a:r>
              <a:rPr lang="fr-FR" sz="5000" dirty="0">
                <a:solidFill>
                  <a:schemeClr val="bg1"/>
                </a:solidFill>
                <a:latin typeface="Freestyle Script" panose="030804020302050B0404" pitchFamily="66" charset="0"/>
              </a:rPr>
              <a:t>BON  ANNIVAIRSSAIRE PAPI</a:t>
            </a:r>
          </a:p>
        </p:txBody>
      </p:sp>
      <p:pic>
        <p:nvPicPr>
          <p:cNvPr id="12" name="Image 11">
            <a:extLst>
              <a:ext uri="{FF2B5EF4-FFF2-40B4-BE49-F238E27FC236}">
                <a16:creationId xmlns:a16="http://schemas.microsoft.com/office/drawing/2014/main" id="{4517ECA1-3234-4693-B2E7-61B800E072F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43512" y="17286900"/>
            <a:ext cx="904971" cy="884760"/>
          </a:xfrm>
          <a:prstGeom prst="rect">
            <a:avLst/>
          </a:prstGeom>
        </p:spPr>
      </p:pic>
      <p:pic>
        <p:nvPicPr>
          <p:cNvPr id="19" name="Image 18">
            <a:extLst>
              <a:ext uri="{FF2B5EF4-FFF2-40B4-BE49-F238E27FC236}">
                <a16:creationId xmlns:a16="http://schemas.microsoft.com/office/drawing/2014/main" id="{98CE4CFB-3097-4A8D-836B-EA48DCF77C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91784" y="17003416"/>
            <a:ext cx="1451728" cy="1451728"/>
          </a:xfrm>
          <a:prstGeom prst="rect">
            <a:avLst/>
          </a:prstGeom>
        </p:spPr>
      </p:pic>
      <p:pic>
        <p:nvPicPr>
          <p:cNvPr id="21" name="Image 20" descr="Une image contenant texte&#10;&#10;Description générée automatiquement">
            <a:extLst>
              <a:ext uri="{FF2B5EF4-FFF2-40B4-BE49-F238E27FC236}">
                <a16:creationId xmlns:a16="http://schemas.microsoft.com/office/drawing/2014/main" id="{5CE4F4EF-21A1-4C4A-A1C2-F7A0F5EA620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87895" y="17286900"/>
            <a:ext cx="1512668" cy="769780"/>
          </a:xfrm>
          <a:prstGeom prst="rect">
            <a:avLst/>
          </a:prstGeom>
        </p:spPr>
      </p:pic>
      <p:pic>
        <p:nvPicPr>
          <p:cNvPr id="14" name="Image 13">
            <a:extLst>
              <a:ext uri="{FF2B5EF4-FFF2-40B4-BE49-F238E27FC236}">
                <a16:creationId xmlns:a16="http://schemas.microsoft.com/office/drawing/2014/main" id="{42EBCA1E-1C2A-43FB-A7FD-B315ED0810C9}"/>
              </a:ext>
            </a:extLst>
          </p:cNvPr>
          <p:cNvPicPr>
            <a:picLocks noChangeAspect="1"/>
          </p:cNvPicPr>
          <p:nvPr/>
        </p:nvPicPr>
        <p:blipFill rotWithShape="1">
          <a:blip r:embed="rId13">
            <a:extLst>
              <a:ext uri="{28A0092B-C50C-407E-A947-70E740481C1C}">
                <a14:useLocalDpi xmlns:a14="http://schemas.microsoft.com/office/drawing/2010/main" val="0"/>
              </a:ext>
            </a:extLst>
          </a:blip>
          <a:srcRect r="69534"/>
          <a:stretch/>
        </p:blipFill>
        <p:spPr>
          <a:xfrm>
            <a:off x="4407414" y="18435769"/>
            <a:ext cx="3482265" cy="1714500"/>
          </a:xfrm>
          <a:prstGeom prst="rect">
            <a:avLst/>
          </a:prstGeom>
        </p:spPr>
      </p:pic>
      <p:pic>
        <p:nvPicPr>
          <p:cNvPr id="18" name="Image 17">
            <a:extLst>
              <a:ext uri="{FF2B5EF4-FFF2-40B4-BE49-F238E27FC236}">
                <a16:creationId xmlns:a16="http://schemas.microsoft.com/office/drawing/2014/main" id="{7E185760-06EE-401B-A3FC-00D888DD1B6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78694" y="33724790"/>
            <a:ext cx="1169789" cy="1330960"/>
          </a:xfrm>
          <a:prstGeom prst="rect">
            <a:avLst/>
          </a:prstGeom>
        </p:spPr>
      </p:pic>
    </p:spTree>
    <p:extLst>
      <p:ext uri="{BB962C8B-B14F-4D97-AF65-F5344CB8AC3E}">
        <p14:creationId xmlns:p14="http://schemas.microsoft.com/office/powerpoint/2010/main" val="450493535"/>
      </p:ext>
    </p:extLst>
  </p:cSld>
  <p:clrMapOvr>
    <a:masterClrMapping/>
  </p:clrMapOvr>
  <mc:AlternateContent xmlns:mc="http://schemas.openxmlformats.org/markup-compatibility/2006" xmlns:p14="http://schemas.microsoft.com/office/powerpoint/2010/main">
    <mc:Choice Requires="p14">
      <p:transition spd="slow" p14:dur="2000" advClick="0" advTm="60000"/>
    </mc:Choice>
    <mc:Fallback xmlns="">
      <p:transition spd="slow" advClick="0" advTm="6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afterEffect">
                                  <p:stCondLst>
                                    <p:cond delay="250"/>
                                  </p:stCondLst>
                                  <p:childTnLst>
                                    <p:animMotion origin="layout" path="M 0 -2.22222E-6 L 0 -6.23634 " pathEditMode="relative" rAng="0" ptsTypes="AA">
                                      <p:cBhvr>
                                        <p:cTn id="6" dur="50000" fill="hold"/>
                                        <p:tgtEl>
                                          <p:spTgt spid="3"/>
                                        </p:tgtEl>
                                        <p:attrNameLst>
                                          <p:attrName>ppt_x</p:attrName>
                                          <p:attrName>ppt_y</p:attrName>
                                        </p:attrNameLst>
                                      </p:cBhvr>
                                      <p:rCtr x="0" y="-311829"/>
                                    </p:animMotion>
                                  </p:childTnLst>
                                </p:cTn>
                              </p:par>
                              <p:par>
                                <p:cTn id="7" presetID="42" presetClass="path" presetSubtype="0" accel="13333" fill="hold" nodeType="withEffect">
                                  <p:stCondLst>
                                    <p:cond delay="0"/>
                                  </p:stCondLst>
                                  <p:childTnLst>
                                    <p:animMotion origin="layout" path="M 3.54167E-6 -3.78387E-17 L -0.00989 -1.2338 " pathEditMode="relative" rAng="0" ptsTypes="AA">
                                      <p:cBhvr>
                                        <p:cTn id="8" dur="13000" fill="hold"/>
                                        <p:tgtEl>
                                          <p:spTgt spid="4">
                                            <p:txEl>
                                              <p:pRg st="0" end="0"/>
                                            </p:txEl>
                                          </p:spTgt>
                                        </p:tgtEl>
                                        <p:attrNameLst>
                                          <p:attrName>ppt_x</p:attrName>
                                          <p:attrName>ppt_y</p:attrName>
                                        </p:attrNameLst>
                                      </p:cBhvr>
                                      <p:rCtr x="-299" y="-61690"/>
                                    </p:animMotion>
                                  </p:childTnLst>
                                </p:cTn>
                              </p:par>
                              <p:par>
                                <p:cTn id="9" presetID="1" presetClass="mediacall" presetSubtype="0" fill="hold" nodeType="withEffect">
                                  <p:stCondLst>
                                    <p:cond delay="0"/>
                                  </p:stCondLst>
                                  <p:childTnLst>
                                    <p:cmd type="call" cmd="playFrom(0.0)">
                                      <p:cBhvr>
                                        <p:cTn id="10" dur="45949" fill="hold"/>
                                        <p:tgtEl>
                                          <p:spTgt spid="5"/>
                                        </p:tgtEl>
                                      </p:cBhvr>
                                    </p:cmd>
                                  </p:childTnLst>
                                </p:cTn>
                              </p:par>
                              <p:par>
                                <p:cTn id="11" presetID="42" presetClass="path" presetSubtype="0" fill="hold" nodeType="withEffect">
                                  <p:stCondLst>
                                    <p:cond delay="9250"/>
                                  </p:stCondLst>
                                  <p:childTnLst>
                                    <p:animMotion origin="layout" path="M -3.95833E-6 0.00046 L -0.01354 -2.25579 " pathEditMode="relative" rAng="0" ptsTypes="AA">
                                      <p:cBhvr>
                                        <p:cTn id="12" dur="18000" fill="hold"/>
                                        <p:tgtEl>
                                          <p:spTgt spid="7"/>
                                        </p:tgtEl>
                                        <p:attrNameLst>
                                          <p:attrName>ppt_x</p:attrName>
                                          <p:attrName>ppt_y</p:attrName>
                                        </p:attrNameLst>
                                      </p:cBhvr>
                                      <p:rCtr x="-677" y="-112824"/>
                                    </p:animMotion>
                                  </p:childTnLst>
                                </p:cTn>
                              </p:par>
                              <p:par>
                                <p:cTn id="13" presetID="42" presetClass="path" presetSubtype="0" fill="hold" nodeType="withEffect">
                                  <p:stCondLst>
                                    <p:cond delay="750"/>
                                  </p:stCondLst>
                                  <p:childTnLst>
                                    <p:animMotion origin="layout" path="M -1.875E-6 0.00579 L -0.01211 -1.94907 " pathEditMode="relative" rAng="0" ptsTypes="AA">
                                      <p:cBhvr>
                                        <p:cTn id="14" dur="15750" fill="hold"/>
                                        <p:tgtEl>
                                          <p:spTgt spid="9"/>
                                        </p:tgtEl>
                                        <p:attrNameLst>
                                          <p:attrName>ppt_x</p:attrName>
                                          <p:attrName>ppt_y</p:attrName>
                                        </p:attrNameLst>
                                      </p:cBhvr>
                                      <p:rCtr x="-612" y="-97755"/>
                                    </p:animMotion>
                                  </p:childTnLst>
                                </p:cTn>
                              </p:par>
                              <p:par>
                                <p:cTn id="15" presetID="42" presetClass="path" presetSubtype="0" fill="hold" nodeType="withEffect">
                                  <p:stCondLst>
                                    <p:cond delay="4750"/>
                                  </p:stCondLst>
                                  <p:childTnLst>
                                    <p:animMotion origin="layout" path="M -2.70833E-6 -3.33333E-6 L -0.0151 -2.43842 " pathEditMode="relative" rAng="0" ptsTypes="AA">
                                      <p:cBhvr>
                                        <p:cTn id="16" dur="19500" fill="hold"/>
                                        <p:tgtEl>
                                          <p:spTgt spid="11"/>
                                        </p:tgtEl>
                                        <p:attrNameLst>
                                          <p:attrName>ppt_x</p:attrName>
                                          <p:attrName>ppt_y</p:attrName>
                                        </p:attrNameLst>
                                      </p:cBhvr>
                                      <p:rCtr x="-755" y="-121921"/>
                                    </p:animMotion>
                                  </p:childTnLst>
                                </p:cTn>
                              </p:par>
                              <p:par>
                                <p:cTn id="17" presetID="42" presetClass="path" presetSubtype="0" fill="hold" nodeType="withEffect">
                                  <p:stCondLst>
                                    <p:cond delay="12750"/>
                                  </p:stCondLst>
                                  <p:childTnLst>
                                    <p:animMotion origin="layout" path="M 4.16667E-6 2.22222E-6 L -0.00456 -2.68125 " pathEditMode="relative" rAng="0" ptsTypes="AA">
                                      <p:cBhvr>
                                        <p:cTn id="18" dur="21250" fill="hold"/>
                                        <p:tgtEl>
                                          <p:spTgt spid="13"/>
                                        </p:tgtEl>
                                        <p:attrNameLst>
                                          <p:attrName>ppt_x</p:attrName>
                                          <p:attrName>ppt_y</p:attrName>
                                        </p:attrNameLst>
                                      </p:cBhvr>
                                      <p:rCtr x="-234" y="-134074"/>
                                    </p:animMotion>
                                  </p:childTnLst>
                                </p:cTn>
                              </p:par>
                              <p:par>
                                <p:cTn id="19" presetID="42" presetClass="path" presetSubtype="0" fill="hold" nodeType="withEffect">
                                  <p:stCondLst>
                                    <p:cond delay="0"/>
                                  </p:stCondLst>
                                  <p:childTnLst>
                                    <p:animMotion origin="layout" path="M -2.5E-6 -3.33333E-6 L 0.00899 -6.05162 " pathEditMode="relative" rAng="0" ptsTypes="AA">
                                      <p:cBhvr>
                                        <p:cTn id="20" dur="50000" fill="hold"/>
                                        <p:tgtEl>
                                          <p:spTgt spid="18"/>
                                        </p:tgtEl>
                                        <p:attrNameLst>
                                          <p:attrName>ppt_x</p:attrName>
                                          <p:attrName>ppt_y</p:attrName>
                                        </p:attrNameLst>
                                      </p:cBhvr>
                                      <p:rCtr x="443" y="-302593"/>
                                    </p:animMotion>
                                  </p:childTnLst>
                                </p:cTn>
                              </p:par>
                              <p:par>
                                <p:cTn id="21" presetID="42" presetClass="path" presetSubtype="0" fill="hold" nodeType="withEffect">
                                  <p:stCondLst>
                                    <p:cond delay="25000"/>
                                  </p:stCondLst>
                                  <p:childTnLst>
                                    <p:animMotion origin="layout" path="M 4.79167E-6 4.81481E-6 L -0.00495 -2.67454 " pathEditMode="relative" rAng="0" ptsTypes="AA">
                                      <p:cBhvr>
                                        <p:cTn id="22" dur="21000" fill="hold"/>
                                        <p:tgtEl>
                                          <p:spTgt spid="19"/>
                                        </p:tgtEl>
                                        <p:attrNameLst>
                                          <p:attrName>ppt_x</p:attrName>
                                          <p:attrName>ppt_y</p:attrName>
                                        </p:attrNameLst>
                                      </p:cBhvr>
                                      <p:rCtr x="-247" y="-133727"/>
                                    </p:animMotion>
                                  </p:childTnLst>
                                </p:cTn>
                              </p:par>
                              <p:par>
                                <p:cTn id="23" presetID="42" presetClass="path" presetSubtype="0" fill="hold" nodeType="withEffect">
                                  <p:stCondLst>
                                    <p:cond delay="25000"/>
                                  </p:stCondLst>
                                  <p:childTnLst>
                                    <p:animMotion origin="layout" path="M 0 4.81481E-6 L 0 -2.67593 " pathEditMode="relative" rAng="0" ptsTypes="AA">
                                      <p:cBhvr>
                                        <p:cTn id="24" dur="21000" fill="hold"/>
                                        <p:tgtEl>
                                          <p:spTgt spid="12"/>
                                        </p:tgtEl>
                                        <p:attrNameLst>
                                          <p:attrName>ppt_x</p:attrName>
                                          <p:attrName>ppt_y</p:attrName>
                                        </p:attrNameLst>
                                      </p:cBhvr>
                                      <p:rCtr x="0" y="-133796"/>
                                    </p:animMotion>
                                  </p:childTnLst>
                                </p:cTn>
                              </p:par>
                              <p:par>
                                <p:cTn id="25" presetID="42" presetClass="path" presetSubtype="0" fill="hold" nodeType="withEffect">
                                  <p:stCondLst>
                                    <p:cond delay="25000"/>
                                  </p:stCondLst>
                                  <p:childTnLst>
                                    <p:animMotion origin="layout" path="M 1.11022E-16 -3.7037E-7 L -0.00013 -2.67153 " pathEditMode="relative" rAng="0" ptsTypes="AA">
                                      <p:cBhvr>
                                        <p:cTn id="26" dur="21000" fill="hold"/>
                                        <p:tgtEl>
                                          <p:spTgt spid="21"/>
                                        </p:tgtEl>
                                        <p:attrNameLst>
                                          <p:attrName>ppt_x</p:attrName>
                                          <p:attrName>ppt_y</p:attrName>
                                        </p:attrNameLst>
                                      </p:cBhvr>
                                      <p:rCtr x="-13" y="-133588"/>
                                    </p:animMotion>
                                  </p:childTnLst>
                                </p:cTn>
                              </p:par>
                              <p:par>
                                <p:cTn id="27" presetID="42" presetClass="path" presetSubtype="0" fill="hold" nodeType="withEffect">
                                  <p:stCondLst>
                                    <p:cond delay="25000"/>
                                  </p:stCondLst>
                                  <p:childTnLst>
                                    <p:animMotion origin="layout" path="M 0.00534 0.125 L -0.00625 -2.92546 " pathEditMode="relative" rAng="0" ptsTypes="AA">
                                      <p:cBhvr>
                                        <p:cTn id="28" dur="23000" fill="hold"/>
                                        <p:tgtEl>
                                          <p:spTgt spid="14"/>
                                        </p:tgtEl>
                                        <p:attrNameLst>
                                          <p:attrName>ppt_x</p:attrName>
                                          <p:attrName>ppt_y</p:attrName>
                                        </p:attrNameLst>
                                      </p:cBhvr>
                                      <p:rCtr x="-586" y="-152523"/>
                                    </p:animMotion>
                                  </p:childTnLst>
                                </p:cTn>
                              </p:par>
                              <p:par>
                                <p:cTn id="29" presetID="42" presetClass="path" presetSubtype="0" accel="50000" decel="50000" fill="hold" grpId="0" nodeType="withEffect">
                                  <p:stCondLst>
                                    <p:cond delay="50000"/>
                                  </p:stCondLst>
                                  <p:childTnLst>
                                    <p:animMotion origin="layout" path="M -0.03269 -0.11181 L -0.03998 -0.63796 " pathEditMode="relative" rAng="0" ptsTypes="AA">
                                      <p:cBhvr>
                                        <p:cTn id="30" dur="4000" fill="hold"/>
                                        <p:tgtEl>
                                          <p:spTgt spid="2"/>
                                        </p:tgtEl>
                                        <p:attrNameLst>
                                          <p:attrName>ppt_x</p:attrName>
                                          <p:attrName>ppt_y</p:attrName>
                                        </p:attrNameLst>
                                      </p:cBhvr>
                                      <p:rCtr x="-365" y="-26319"/>
                                    </p:animMotion>
                                  </p:childTnLst>
                                </p:cTn>
                              </p:par>
                            </p:childTnLst>
                          </p:cTn>
                        </p:par>
                      </p:childTnLst>
                    </p:cTn>
                  </p:par>
                </p:childTnLst>
              </p:cTn>
              <p:prevCondLst>
                <p:cond evt="onPrev" delay="0">
                  <p:tgtEl>
                    <p:sldTgt/>
                  </p:tgtEl>
                </p:cond>
              </p:prevCondLst>
              <p:nextCondLst>
                <p:cond evt="onNext" delay="0">
                  <p:tgtEl>
                    <p:sldTgt/>
                  </p:tgtEl>
                </p:cond>
              </p:nextCondLst>
            </p:seq>
            <p:audio>
              <p:cMediaNode vol="80000">
                <p:cTn id="31" fill="hold" display="0">
                  <p:stCondLst>
                    <p:cond delay="indefinite"/>
                  </p:stCondLst>
                  <p:endCondLst>
                    <p:cond evt="onStopAudio" delay="0">
                      <p:tgtEl>
                        <p:sldTgt/>
                      </p:tgtEl>
                    </p:cond>
                  </p:endCondLst>
                </p:cTn>
                <p:tgtEl>
                  <p:spTgt spid="5"/>
                </p:tgtEl>
              </p:cMediaNode>
            </p:audio>
          </p:childTnLst>
        </p:cTn>
      </p:par>
    </p:tnLst>
    <p:bldLst>
      <p:bldP spid="3" grpId="0" uiExpand="1"/>
      <p:bldP spid="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1004</Words>
  <Application>Microsoft Office PowerPoint</Application>
  <PresentationFormat>Grand écran</PresentationFormat>
  <Paragraphs>141</Paragraphs>
  <Slides>9</Slides>
  <Notes>7</Notes>
  <HiddenSlides>0</HiddenSlides>
  <MMClips>1</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Calibri Light</vt:lpstr>
      <vt:lpstr>Freestyle Script</vt:lpstr>
      <vt:lpstr>JetBrains Mono</vt:lpstr>
      <vt:lpstr>Thème Office</vt:lpstr>
      <vt:lpstr>Au Millions*</vt:lpstr>
      <vt:lpstr>Sommaire</vt:lpstr>
      <vt:lpstr>Module Pygame</vt:lpstr>
      <vt:lpstr>Programmation Oriente Objet (POO)</vt:lpstr>
      <vt:lpstr>Les variables</vt:lpstr>
      <vt:lpstr>Les fonctions (While)</vt:lpstr>
      <vt:lpstr>Les fonctions (If/Elif/Else)</vt:lpstr>
      <vt:lpstr>Les fonctions (Def)</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Ratz Games</dc:title>
  <dc:creator>Lucas BATTAGLIA</dc:creator>
  <cp:lastModifiedBy>Théa URBANOWSKI</cp:lastModifiedBy>
  <cp:revision>8</cp:revision>
  <dcterms:created xsi:type="dcterms:W3CDTF">2021-10-18T08:54:37Z</dcterms:created>
  <dcterms:modified xsi:type="dcterms:W3CDTF">2021-10-26T14:33:03Z</dcterms:modified>
</cp:coreProperties>
</file>