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4" r:id="rId3"/>
    <p:sldId id="257" r:id="rId4"/>
    <p:sldId id="265" r:id="rId5"/>
    <p:sldId id="258" r:id="rId6"/>
    <p:sldId id="259" r:id="rId7"/>
    <p:sldId id="267" r:id="rId8"/>
    <p:sldId id="261" r:id="rId9"/>
    <p:sldId id="268" r:id="rId10"/>
    <p:sldId id="262" r:id="rId11"/>
    <p:sldId id="26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5"/>
  </p:normalViewPr>
  <p:slideViewPr>
    <p:cSldViewPr snapToGrid="0">
      <p:cViewPr varScale="1">
        <p:scale>
          <a:sx n="89" d="100"/>
          <a:sy n="89" d="100"/>
        </p:scale>
        <p:origin x="8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4DD01-5C53-7A4A-8E4C-93CA5961247A}" type="datetimeFigureOut">
              <a:rPr lang="en-US" smtClean="0"/>
              <a:t>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97AEF2-D81B-A64A-BF26-2BF05CAC35C6}" type="slidenum">
              <a:rPr lang="en-US" smtClean="0"/>
              <a:t>‹#›</a:t>
            </a:fld>
            <a:endParaRPr lang="en-US"/>
          </a:p>
        </p:txBody>
      </p:sp>
    </p:spTree>
    <p:extLst>
      <p:ext uri="{BB962C8B-B14F-4D97-AF65-F5344CB8AC3E}">
        <p14:creationId xmlns:p14="http://schemas.microsoft.com/office/powerpoint/2010/main" val="1372612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797A-A9CF-D286-6895-00AC7C4CBA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B35358-4C51-1A97-0816-F626EA41E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6E840B-D24D-8218-D357-49A49E8792F0}"/>
              </a:ext>
            </a:extLst>
          </p:cNvPr>
          <p:cNvSpPr>
            <a:spLocks noGrp="1"/>
          </p:cNvSpPr>
          <p:nvPr>
            <p:ph type="dt" sz="half" idx="10"/>
          </p:nvPr>
        </p:nvSpPr>
        <p:spPr/>
        <p:txBody>
          <a:bodyPr/>
          <a:lstStyle/>
          <a:p>
            <a:fld id="{671FCF9C-F305-7D44-A008-468E4FE731B3}" type="datetime1">
              <a:rPr lang="en-CA" smtClean="0"/>
              <a:t>2024-11-20</a:t>
            </a:fld>
            <a:endParaRPr lang="en-US"/>
          </a:p>
        </p:txBody>
      </p:sp>
      <p:sp>
        <p:nvSpPr>
          <p:cNvPr id="5" name="Footer Placeholder 4">
            <a:extLst>
              <a:ext uri="{FF2B5EF4-FFF2-40B4-BE49-F238E27FC236}">
                <a16:creationId xmlns:a16="http://schemas.microsoft.com/office/drawing/2014/main" id="{66BC7FB2-1831-3FF0-5179-15F9E5A0E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70CE4-5903-38FE-E38E-AADAE00C317B}"/>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165272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E9A1-11EC-6D30-DE14-66E8279789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44FF6-93B2-C14E-31D9-7C0B9D30B8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BDA9A-9723-5AD7-E21D-BCF91C1CCF35}"/>
              </a:ext>
            </a:extLst>
          </p:cNvPr>
          <p:cNvSpPr>
            <a:spLocks noGrp="1"/>
          </p:cNvSpPr>
          <p:nvPr>
            <p:ph type="dt" sz="half" idx="10"/>
          </p:nvPr>
        </p:nvSpPr>
        <p:spPr/>
        <p:txBody>
          <a:bodyPr/>
          <a:lstStyle/>
          <a:p>
            <a:fld id="{1ED3CC7E-BBFD-0E47-989A-E75DE05AF482}" type="datetime1">
              <a:rPr lang="en-CA" smtClean="0"/>
              <a:t>2024-11-20</a:t>
            </a:fld>
            <a:endParaRPr lang="en-US"/>
          </a:p>
        </p:txBody>
      </p:sp>
      <p:sp>
        <p:nvSpPr>
          <p:cNvPr id="5" name="Footer Placeholder 4">
            <a:extLst>
              <a:ext uri="{FF2B5EF4-FFF2-40B4-BE49-F238E27FC236}">
                <a16:creationId xmlns:a16="http://schemas.microsoft.com/office/drawing/2014/main" id="{2C97665A-5EAE-D3EF-9945-8944E4264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73DC9-1B11-6730-8517-BCF65C9F2502}"/>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1313705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F1BFEF-FBF6-B61D-5A31-823DF189ED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3128FB-2F23-123B-C12E-0969D8CFF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79397-D982-BED6-3027-BD88C68063FF}"/>
              </a:ext>
            </a:extLst>
          </p:cNvPr>
          <p:cNvSpPr>
            <a:spLocks noGrp="1"/>
          </p:cNvSpPr>
          <p:nvPr>
            <p:ph type="dt" sz="half" idx="10"/>
          </p:nvPr>
        </p:nvSpPr>
        <p:spPr/>
        <p:txBody>
          <a:bodyPr/>
          <a:lstStyle/>
          <a:p>
            <a:fld id="{90738ED8-A1C5-3D44-8133-7D1634CE14B7}" type="datetime1">
              <a:rPr lang="en-CA" smtClean="0"/>
              <a:t>2024-11-20</a:t>
            </a:fld>
            <a:endParaRPr lang="en-US"/>
          </a:p>
        </p:txBody>
      </p:sp>
      <p:sp>
        <p:nvSpPr>
          <p:cNvPr id="5" name="Footer Placeholder 4">
            <a:extLst>
              <a:ext uri="{FF2B5EF4-FFF2-40B4-BE49-F238E27FC236}">
                <a16:creationId xmlns:a16="http://schemas.microsoft.com/office/drawing/2014/main" id="{F6945F72-30B6-FBD6-249D-7D8EE615E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1A1F4-A7AC-BCA8-B183-0EF73EDB8A78}"/>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411789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9F7B-3712-7519-9ED3-2FCEF42B79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FC6F89-154D-3016-30C4-E520163BDB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879C-8CEE-6E1B-4E77-6CA3652981D5}"/>
              </a:ext>
            </a:extLst>
          </p:cNvPr>
          <p:cNvSpPr>
            <a:spLocks noGrp="1"/>
          </p:cNvSpPr>
          <p:nvPr>
            <p:ph type="dt" sz="half" idx="10"/>
          </p:nvPr>
        </p:nvSpPr>
        <p:spPr/>
        <p:txBody>
          <a:bodyPr/>
          <a:lstStyle/>
          <a:p>
            <a:fld id="{FC267F7F-9FAA-B04C-B324-534CF1D77269}" type="datetime1">
              <a:rPr lang="en-CA" smtClean="0"/>
              <a:t>2024-11-20</a:t>
            </a:fld>
            <a:endParaRPr lang="en-US"/>
          </a:p>
        </p:txBody>
      </p:sp>
      <p:sp>
        <p:nvSpPr>
          <p:cNvPr id="5" name="Footer Placeholder 4">
            <a:extLst>
              <a:ext uri="{FF2B5EF4-FFF2-40B4-BE49-F238E27FC236}">
                <a16:creationId xmlns:a16="http://schemas.microsoft.com/office/drawing/2014/main" id="{0E1AFA9E-7570-8851-4547-82E8E75F4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BA18D-6404-A5D5-B22B-A706A27A8BD8}"/>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173378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66FD-2CFE-EF74-1A53-44E217F70E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E888CF-D46F-7969-BB38-FD2C31FE3F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E02078-8299-5CAA-FCAD-57591800870E}"/>
              </a:ext>
            </a:extLst>
          </p:cNvPr>
          <p:cNvSpPr>
            <a:spLocks noGrp="1"/>
          </p:cNvSpPr>
          <p:nvPr>
            <p:ph type="dt" sz="half" idx="10"/>
          </p:nvPr>
        </p:nvSpPr>
        <p:spPr/>
        <p:txBody>
          <a:bodyPr/>
          <a:lstStyle/>
          <a:p>
            <a:fld id="{C0A20E0E-B27F-F242-B4AB-E78DFB9D4D02}" type="datetime1">
              <a:rPr lang="en-CA" smtClean="0"/>
              <a:t>2024-11-20</a:t>
            </a:fld>
            <a:endParaRPr lang="en-US"/>
          </a:p>
        </p:txBody>
      </p:sp>
      <p:sp>
        <p:nvSpPr>
          <p:cNvPr id="5" name="Footer Placeholder 4">
            <a:extLst>
              <a:ext uri="{FF2B5EF4-FFF2-40B4-BE49-F238E27FC236}">
                <a16:creationId xmlns:a16="http://schemas.microsoft.com/office/drawing/2014/main" id="{6D496763-F3BE-E76C-6E81-A507B1E3C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F15D9-12BB-E60A-8C9D-7A2DA3EDAA9C}"/>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170258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3A6C-A01E-9F8E-2B22-536CF677D5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E210F9-E867-D164-53B7-FA103695C3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67F7F3-928C-6291-E4F7-2D9C6E26B6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11D799-B450-8DAD-7FBE-A0057043A575}"/>
              </a:ext>
            </a:extLst>
          </p:cNvPr>
          <p:cNvSpPr>
            <a:spLocks noGrp="1"/>
          </p:cNvSpPr>
          <p:nvPr>
            <p:ph type="dt" sz="half" idx="10"/>
          </p:nvPr>
        </p:nvSpPr>
        <p:spPr/>
        <p:txBody>
          <a:bodyPr/>
          <a:lstStyle/>
          <a:p>
            <a:fld id="{ACEC6C82-86F7-194D-8D0F-EF5E04B94968}" type="datetime1">
              <a:rPr lang="en-CA" smtClean="0"/>
              <a:t>2024-11-20</a:t>
            </a:fld>
            <a:endParaRPr lang="en-US"/>
          </a:p>
        </p:txBody>
      </p:sp>
      <p:sp>
        <p:nvSpPr>
          <p:cNvPr id="6" name="Footer Placeholder 5">
            <a:extLst>
              <a:ext uri="{FF2B5EF4-FFF2-40B4-BE49-F238E27FC236}">
                <a16:creationId xmlns:a16="http://schemas.microsoft.com/office/drawing/2014/main" id="{D63C5FF3-7632-6718-BC91-F4E722689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7AED32-2F40-D0C9-1AF9-7E56B63A6201}"/>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4265870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643E-0826-7698-64A2-C4F4EB8F2B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631538-DFDF-041E-C9D8-7928DFBAC0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B76CA6-3F48-42F9-B0F0-BA549E1979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70EC1-49BE-61D0-93E0-AB03BEED32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A383B7-E6DC-88DD-7A3A-A687818781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ED1EBF-D06F-B129-CA20-0070892C11CB}"/>
              </a:ext>
            </a:extLst>
          </p:cNvPr>
          <p:cNvSpPr>
            <a:spLocks noGrp="1"/>
          </p:cNvSpPr>
          <p:nvPr>
            <p:ph type="dt" sz="half" idx="10"/>
          </p:nvPr>
        </p:nvSpPr>
        <p:spPr/>
        <p:txBody>
          <a:bodyPr/>
          <a:lstStyle/>
          <a:p>
            <a:fld id="{CBF75132-D0DE-F241-B7AF-8770AC411FC7}" type="datetime1">
              <a:rPr lang="en-CA" smtClean="0"/>
              <a:t>2024-11-20</a:t>
            </a:fld>
            <a:endParaRPr lang="en-US"/>
          </a:p>
        </p:txBody>
      </p:sp>
      <p:sp>
        <p:nvSpPr>
          <p:cNvPr id="8" name="Footer Placeholder 7">
            <a:extLst>
              <a:ext uri="{FF2B5EF4-FFF2-40B4-BE49-F238E27FC236}">
                <a16:creationId xmlns:a16="http://schemas.microsoft.com/office/drawing/2014/main" id="{067CF461-CFE0-A388-1C8A-700AFED202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D81364-E136-4F74-AA26-3B17295D21AB}"/>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356374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FD92-2F3A-A375-B274-398F2111CD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7A13A-AFFF-0DE9-86BE-E755432AB629}"/>
              </a:ext>
            </a:extLst>
          </p:cNvPr>
          <p:cNvSpPr>
            <a:spLocks noGrp="1"/>
          </p:cNvSpPr>
          <p:nvPr>
            <p:ph type="dt" sz="half" idx="10"/>
          </p:nvPr>
        </p:nvSpPr>
        <p:spPr/>
        <p:txBody>
          <a:bodyPr/>
          <a:lstStyle/>
          <a:p>
            <a:fld id="{03DF9928-E009-6D40-BE36-2F78D225542E}" type="datetime1">
              <a:rPr lang="en-CA" smtClean="0"/>
              <a:t>2024-11-20</a:t>
            </a:fld>
            <a:endParaRPr lang="en-US"/>
          </a:p>
        </p:txBody>
      </p:sp>
      <p:sp>
        <p:nvSpPr>
          <p:cNvPr id="4" name="Footer Placeholder 3">
            <a:extLst>
              <a:ext uri="{FF2B5EF4-FFF2-40B4-BE49-F238E27FC236}">
                <a16:creationId xmlns:a16="http://schemas.microsoft.com/office/drawing/2014/main" id="{EFD0E76D-FF84-C7A8-ED55-9112E0FA70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18302E-2273-C852-400C-F068963A7758}"/>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233730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3C9A0F-BD0A-8FC2-239E-A1E650D275D6}"/>
              </a:ext>
            </a:extLst>
          </p:cNvPr>
          <p:cNvSpPr>
            <a:spLocks noGrp="1"/>
          </p:cNvSpPr>
          <p:nvPr>
            <p:ph type="dt" sz="half" idx="10"/>
          </p:nvPr>
        </p:nvSpPr>
        <p:spPr/>
        <p:txBody>
          <a:bodyPr/>
          <a:lstStyle/>
          <a:p>
            <a:fld id="{CD51D8D0-E726-D04E-90EB-6B1EB25AC3CC}" type="datetime1">
              <a:rPr lang="en-CA" smtClean="0"/>
              <a:t>2024-11-20</a:t>
            </a:fld>
            <a:endParaRPr lang="en-US"/>
          </a:p>
        </p:txBody>
      </p:sp>
      <p:sp>
        <p:nvSpPr>
          <p:cNvPr id="3" name="Footer Placeholder 2">
            <a:extLst>
              <a:ext uri="{FF2B5EF4-FFF2-40B4-BE49-F238E27FC236}">
                <a16:creationId xmlns:a16="http://schemas.microsoft.com/office/drawing/2014/main" id="{678E6626-8CA4-808E-3126-35FAA19EBD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D7DCDD-3B8D-1668-BE2A-D88E336DCFAA}"/>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146466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F03F-847F-7D51-7089-94CED7CDA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CCCD52-BE50-5C1F-99A0-AE2DE75454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EFEF1-19B5-3FE0-B69A-7A4A3038A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73115-2689-3776-3AE2-E5A721CA0971}"/>
              </a:ext>
            </a:extLst>
          </p:cNvPr>
          <p:cNvSpPr>
            <a:spLocks noGrp="1"/>
          </p:cNvSpPr>
          <p:nvPr>
            <p:ph type="dt" sz="half" idx="10"/>
          </p:nvPr>
        </p:nvSpPr>
        <p:spPr/>
        <p:txBody>
          <a:bodyPr/>
          <a:lstStyle/>
          <a:p>
            <a:fld id="{EAEB19C4-334B-5041-9811-016B35F125F4}" type="datetime1">
              <a:rPr lang="en-CA" smtClean="0"/>
              <a:t>2024-11-20</a:t>
            </a:fld>
            <a:endParaRPr lang="en-US"/>
          </a:p>
        </p:txBody>
      </p:sp>
      <p:sp>
        <p:nvSpPr>
          <p:cNvPr id="6" name="Footer Placeholder 5">
            <a:extLst>
              <a:ext uri="{FF2B5EF4-FFF2-40B4-BE49-F238E27FC236}">
                <a16:creationId xmlns:a16="http://schemas.microsoft.com/office/drawing/2014/main" id="{B4CC2C4C-4005-3086-07E2-675199C42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871CF6-8561-EE56-0E75-6D025D28B4C8}"/>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3283673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9563-0E5B-DACF-6860-8525BBC245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D46009-30BA-EF65-86F2-34D3D9CFC0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25A09F-14BE-D182-30ED-95A4E3D8C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615840-2244-CEE2-A01E-5548AAF9226D}"/>
              </a:ext>
            </a:extLst>
          </p:cNvPr>
          <p:cNvSpPr>
            <a:spLocks noGrp="1"/>
          </p:cNvSpPr>
          <p:nvPr>
            <p:ph type="dt" sz="half" idx="10"/>
          </p:nvPr>
        </p:nvSpPr>
        <p:spPr/>
        <p:txBody>
          <a:bodyPr/>
          <a:lstStyle/>
          <a:p>
            <a:fld id="{1B1578F7-1EB6-3145-9811-3082C6EA2097}" type="datetime1">
              <a:rPr lang="en-CA" smtClean="0"/>
              <a:t>2024-11-20</a:t>
            </a:fld>
            <a:endParaRPr lang="en-US"/>
          </a:p>
        </p:txBody>
      </p:sp>
      <p:sp>
        <p:nvSpPr>
          <p:cNvPr id="6" name="Footer Placeholder 5">
            <a:extLst>
              <a:ext uri="{FF2B5EF4-FFF2-40B4-BE49-F238E27FC236}">
                <a16:creationId xmlns:a16="http://schemas.microsoft.com/office/drawing/2014/main" id="{9B6EF7F1-9F43-43C2-6AD8-17144FD77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76C34-ED4E-07E6-7397-D2096B7B0108}"/>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1170832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5B1F1-6343-0157-7C14-CC006B56A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6E5082-DA9B-EB9E-999E-FAD643066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CF1E1E-579B-B7F2-2B52-433EB4A31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F2BE18-F4C6-A94D-94D6-CEA68E1A27A8}" type="datetime1">
              <a:rPr lang="en-CA" smtClean="0"/>
              <a:t>2024-11-20</a:t>
            </a:fld>
            <a:endParaRPr lang="en-US"/>
          </a:p>
        </p:txBody>
      </p:sp>
      <p:sp>
        <p:nvSpPr>
          <p:cNvPr id="5" name="Footer Placeholder 4">
            <a:extLst>
              <a:ext uri="{FF2B5EF4-FFF2-40B4-BE49-F238E27FC236}">
                <a16:creationId xmlns:a16="http://schemas.microsoft.com/office/drawing/2014/main" id="{D18AE264-9EE2-CDC0-1472-4EFF1468B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152A7F6-FD6F-F1DA-0C04-FDF20C5E2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EC7B44-2E49-1D46-8209-43D5A576A81A}" type="slidenum">
              <a:rPr lang="en-US" smtClean="0"/>
              <a:t>‹#›</a:t>
            </a:fld>
            <a:endParaRPr lang="en-US"/>
          </a:p>
        </p:txBody>
      </p:sp>
    </p:spTree>
    <p:extLst>
      <p:ext uri="{BB962C8B-B14F-4D97-AF65-F5344CB8AC3E}">
        <p14:creationId xmlns:p14="http://schemas.microsoft.com/office/powerpoint/2010/main" val="2773203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mondaq.com/canada/fin-tech/881170/changes-to-canadian-cryptocurrency-regula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7384-6857-C1E6-7578-B76779D5B188}"/>
              </a:ext>
            </a:extLst>
          </p:cNvPr>
          <p:cNvSpPr>
            <a:spLocks noGrp="1"/>
          </p:cNvSpPr>
          <p:nvPr>
            <p:ph type="ctrTitle"/>
          </p:nvPr>
        </p:nvSpPr>
        <p:spPr/>
        <p:txBody>
          <a:bodyPr/>
          <a:lstStyle/>
          <a:p>
            <a:r>
              <a:rPr lang="en-US" dirty="0"/>
              <a:t>Classifying Illicit Addresses on the Bitcoin Network</a:t>
            </a:r>
          </a:p>
        </p:txBody>
      </p:sp>
      <p:sp>
        <p:nvSpPr>
          <p:cNvPr id="3" name="Subtitle 2">
            <a:extLst>
              <a:ext uri="{FF2B5EF4-FFF2-40B4-BE49-F238E27FC236}">
                <a16:creationId xmlns:a16="http://schemas.microsoft.com/office/drawing/2014/main" id="{F33F335E-6433-61E8-7319-189B6E9E3494}"/>
              </a:ext>
            </a:extLst>
          </p:cNvPr>
          <p:cNvSpPr>
            <a:spLocks noGrp="1"/>
          </p:cNvSpPr>
          <p:nvPr>
            <p:ph type="subTitle" idx="1"/>
          </p:nvPr>
        </p:nvSpPr>
        <p:spPr/>
        <p:txBody>
          <a:bodyPr/>
          <a:lstStyle/>
          <a:p>
            <a:r>
              <a:rPr lang="en-US" dirty="0"/>
              <a:t>Ethan Robson</a:t>
            </a:r>
          </a:p>
          <a:p>
            <a:r>
              <a:rPr lang="en-US" dirty="0"/>
              <a:t>Lucas </a:t>
            </a:r>
            <a:r>
              <a:rPr lang="en-US" dirty="0" err="1"/>
              <a:t>Berzuk</a:t>
            </a:r>
            <a:endParaRPr lang="en-US" dirty="0"/>
          </a:p>
        </p:txBody>
      </p:sp>
      <p:sp>
        <p:nvSpPr>
          <p:cNvPr id="4" name="Slide Number Placeholder 3">
            <a:extLst>
              <a:ext uri="{FF2B5EF4-FFF2-40B4-BE49-F238E27FC236}">
                <a16:creationId xmlns:a16="http://schemas.microsoft.com/office/drawing/2014/main" id="{B094472B-9985-79E5-FD90-B536EAA63C14}"/>
              </a:ext>
            </a:extLst>
          </p:cNvPr>
          <p:cNvSpPr>
            <a:spLocks noGrp="1"/>
          </p:cNvSpPr>
          <p:nvPr>
            <p:ph type="sldNum" sz="quarter" idx="12"/>
          </p:nvPr>
        </p:nvSpPr>
        <p:spPr/>
        <p:txBody>
          <a:bodyPr/>
          <a:lstStyle/>
          <a:p>
            <a:fld id="{10EC7B44-2E49-1D46-8209-43D5A576A81A}" type="slidenum">
              <a:rPr lang="en-US" smtClean="0"/>
              <a:t>1</a:t>
            </a:fld>
            <a:endParaRPr lang="en-US"/>
          </a:p>
        </p:txBody>
      </p:sp>
    </p:spTree>
    <p:extLst>
      <p:ext uri="{BB962C8B-B14F-4D97-AF65-F5344CB8AC3E}">
        <p14:creationId xmlns:p14="http://schemas.microsoft.com/office/powerpoint/2010/main" val="110385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BE7F-2BBD-5619-0D28-94B5B0DBA281}"/>
              </a:ext>
            </a:extLst>
          </p:cNvPr>
          <p:cNvSpPr>
            <a:spLocks noGrp="1"/>
          </p:cNvSpPr>
          <p:nvPr>
            <p:ph type="title"/>
          </p:nvPr>
        </p:nvSpPr>
        <p:spPr/>
        <p:txBody>
          <a:bodyPr/>
          <a:lstStyle/>
          <a:p>
            <a:r>
              <a:rPr lang="en-US" dirty="0"/>
              <a:t>Preliminary Results</a:t>
            </a:r>
          </a:p>
        </p:txBody>
      </p:sp>
      <p:sp>
        <p:nvSpPr>
          <p:cNvPr id="3" name="Content Placeholder 2">
            <a:extLst>
              <a:ext uri="{FF2B5EF4-FFF2-40B4-BE49-F238E27FC236}">
                <a16:creationId xmlns:a16="http://schemas.microsoft.com/office/drawing/2014/main" id="{D6033AF6-8C05-06FA-4591-19FE28365DB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08D4CB6-A7B7-6683-1FEB-BDCE0B2DA51F}"/>
              </a:ext>
            </a:extLst>
          </p:cNvPr>
          <p:cNvSpPr>
            <a:spLocks noGrp="1"/>
          </p:cNvSpPr>
          <p:nvPr>
            <p:ph type="sldNum" sz="quarter" idx="12"/>
          </p:nvPr>
        </p:nvSpPr>
        <p:spPr/>
        <p:txBody>
          <a:bodyPr/>
          <a:lstStyle/>
          <a:p>
            <a:fld id="{10EC7B44-2E49-1D46-8209-43D5A576A81A}" type="slidenum">
              <a:rPr lang="en-US" smtClean="0"/>
              <a:t>10</a:t>
            </a:fld>
            <a:endParaRPr lang="en-US"/>
          </a:p>
        </p:txBody>
      </p:sp>
    </p:spTree>
    <p:extLst>
      <p:ext uri="{BB962C8B-B14F-4D97-AF65-F5344CB8AC3E}">
        <p14:creationId xmlns:p14="http://schemas.microsoft.com/office/powerpoint/2010/main" val="185657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F2FF-EE8D-AE52-6D7C-A9E80093F56C}"/>
              </a:ext>
            </a:extLst>
          </p:cNvPr>
          <p:cNvSpPr>
            <a:spLocks noGrp="1"/>
          </p:cNvSpPr>
          <p:nvPr>
            <p:ph type="title"/>
          </p:nvPr>
        </p:nvSpPr>
        <p:spPr/>
        <p:txBody>
          <a:bodyPr/>
          <a:lstStyle/>
          <a:p>
            <a:r>
              <a:rPr lang="en-US" dirty="0"/>
              <a:t>Challenges, Limitations</a:t>
            </a:r>
          </a:p>
        </p:txBody>
      </p:sp>
      <p:sp>
        <p:nvSpPr>
          <p:cNvPr id="3" name="Content Placeholder 2">
            <a:extLst>
              <a:ext uri="{FF2B5EF4-FFF2-40B4-BE49-F238E27FC236}">
                <a16:creationId xmlns:a16="http://schemas.microsoft.com/office/drawing/2014/main" id="{EA915A5B-E8DC-4EA2-67E3-901472A432C5}"/>
              </a:ext>
            </a:extLst>
          </p:cNvPr>
          <p:cNvSpPr>
            <a:spLocks noGrp="1"/>
          </p:cNvSpPr>
          <p:nvPr>
            <p:ph idx="1"/>
          </p:nvPr>
        </p:nvSpPr>
        <p:spPr/>
        <p:txBody>
          <a:bodyPr/>
          <a:lstStyle/>
          <a:p>
            <a:r>
              <a:rPr lang="en-US" dirty="0"/>
              <a:t>Only a tiny portion of the Bitcoin blockchain and about</a:t>
            </a:r>
          </a:p>
          <a:p>
            <a:r>
              <a:rPr lang="en-US" dirty="0"/>
              <a:t>Model trained on addresses associated with transaction over a two-week time frame, so may not generalize well</a:t>
            </a:r>
          </a:p>
          <a:p>
            <a:r>
              <a:rPr lang="en-US" dirty="0"/>
              <a:t>Obtaining features for new addresses not included in the Elliptic++ dataset is not implemented and involves crawling the Bitcoin blockchain </a:t>
            </a:r>
          </a:p>
        </p:txBody>
      </p:sp>
      <p:sp>
        <p:nvSpPr>
          <p:cNvPr id="4" name="Slide Number Placeholder 3">
            <a:extLst>
              <a:ext uri="{FF2B5EF4-FFF2-40B4-BE49-F238E27FC236}">
                <a16:creationId xmlns:a16="http://schemas.microsoft.com/office/drawing/2014/main" id="{53417520-F38D-5CD2-80A5-46A0B3CC07AE}"/>
              </a:ext>
            </a:extLst>
          </p:cNvPr>
          <p:cNvSpPr>
            <a:spLocks noGrp="1"/>
          </p:cNvSpPr>
          <p:nvPr>
            <p:ph type="sldNum" sz="quarter" idx="12"/>
          </p:nvPr>
        </p:nvSpPr>
        <p:spPr/>
        <p:txBody>
          <a:bodyPr/>
          <a:lstStyle/>
          <a:p>
            <a:fld id="{10EC7B44-2E49-1D46-8209-43D5A576A81A}" type="slidenum">
              <a:rPr lang="en-US" smtClean="0"/>
              <a:t>11</a:t>
            </a:fld>
            <a:endParaRPr lang="en-US"/>
          </a:p>
        </p:txBody>
      </p:sp>
    </p:spTree>
    <p:extLst>
      <p:ext uri="{BB962C8B-B14F-4D97-AF65-F5344CB8AC3E}">
        <p14:creationId xmlns:p14="http://schemas.microsoft.com/office/powerpoint/2010/main" val="236209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B7A5-5BC6-5C23-AF75-853B9834DB4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A50E6EC-F6C0-4F0C-4994-1F99A4F3A05E}"/>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hlinkClick r:id="rId2"/>
              </a:rPr>
              <a:t>https://www.mondaq.com/canada/fin-tech/881170/changes-to-canadian-cryptocurrency-regulations</a:t>
            </a:r>
            <a:endParaRPr lang="en-US" dirty="0"/>
          </a:p>
          <a:p>
            <a:pPr marL="514350" indent="-514350">
              <a:buFont typeface="+mj-lt"/>
              <a:buAutoNum type="arabicPeriod"/>
            </a:pPr>
            <a:r>
              <a:rPr lang="en-CA" dirty="0"/>
              <a:t>Mark Weber, Giacomo </a:t>
            </a:r>
            <a:r>
              <a:rPr lang="en-CA" dirty="0" err="1"/>
              <a:t>Domeniconi</a:t>
            </a:r>
            <a:r>
              <a:rPr lang="en-CA" dirty="0"/>
              <a:t>, Jie Chen, Daniel Karl I. </a:t>
            </a:r>
            <a:r>
              <a:rPr lang="en-CA" dirty="0" err="1"/>
              <a:t>Weidele</a:t>
            </a:r>
            <a:r>
              <a:rPr lang="en-CA" dirty="0"/>
              <a:t>, Claudio </a:t>
            </a:r>
            <a:r>
              <a:rPr lang="en-CA" dirty="0" err="1"/>
              <a:t>Bellei</a:t>
            </a:r>
            <a:r>
              <a:rPr lang="en-CA" dirty="0"/>
              <a:t>, Tom Robinson, and Charles E. </a:t>
            </a:r>
            <a:r>
              <a:rPr lang="en-CA" dirty="0" err="1"/>
              <a:t>Leiserson</a:t>
            </a:r>
            <a:r>
              <a:rPr lang="en-CA" dirty="0"/>
              <a:t>. 2019. Anti-Money Laundering in Bitcoin: Experimenting with Graph Convolutional Networks for Financial Forensics. In Proceedings of ACM Conference (KDD ’19 Workshop on Anomaly Detection in Finance). ACM, New York, NY, USA, 7 pages</a:t>
            </a:r>
          </a:p>
          <a:p>
            <a:pPr marL="514350" indent="-514350">
              <a:buFont typeface="+mj-lt"/>
              <a:buAutoNum type="arabicPeriod"/>
            </a:pPr>
            <a:r>
              <a:rPr lang="en-CA" dirty="0"/>
              <a:t>Youssef </a:t>
            </a:r>
            <a:r>
              <a:rPr lang="en-CA" dirty="0" err="1"/>
              <a:t>Elmougy</a:t>
            </a:r>
            <a:r>
              <a:rPr lang="en-CA" dirty="0"/>
              <a:t> and Ling Liu. 2023. Demystifying Fraudulent Transactions and Illicit Nodes in the Bitcoin Network for Financial Forensics. In Proceedings of the 29th ACM SIGKDD Conference on Knowledge Discovery and Data Mining (KDD ’23), August 6–10, 2023, Long Beach, CA, USA. ACM, New York, NY, USA, 16 pages. https://</a:t>
            </a:r>
            <a:r>
              <a:rPr lang="en-CA" dirty="0" err="1"/>
              <a:t>doi.org</a:t>
            </a:r>
            <a:r>
              <a:rPr lang="en-CA" dirty="0"/>
              <a:t>/10.1145/3580305.3599803</a:t>
            </a:r>
            <a:endParaRPr lang="en-US" dirty="0"/>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98A9595F-1174-5D36-5EF9-4AB41E7BC092}"/>
              </a:ext>
            </a:extLst>
          </p:cNvPr>
          <p:cNvSpPr>
            <a:spLocks noGrp="1"/>
          </p:cNvSpPr>
          <p:nvPr>
            <p:ph type="sldNum" sz="quarter" idx="12"/>
          </p:nvPr>
        </p:nvSpPr>
        <p:spPr/>
        <p:txBody>
          <a:bodyPr/>
          <a:lstStyle/>
          <a:p>
            <a:fld id="{10EC7B44-2E49-1D46-8209-43D5A576A81A}" type="slidenum">
              <a:rPr lang="en-US" smtClean="0"/>
              <a:t>12</a:t>
            </a:fld>
            <a:endParaRPr lang="en-US"/>
          </a:p>
        </p:txBody>
      </p:sp>
    </p:spTree>
    <p:extLst>
      <p:ext uri="{BB962C8B-B14F-4D97-AF65-F5344CB8AC3E}">
        <p14:creationId xmlns:p14="http://schemas.microsoft.com/office/powerpoint/2010/main" val="260798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63C5-E854-EE27-B4D9-D610A2F1DF14}"/>
              </a:ext>
            </a:extLst>
          </p:cNvPr>
          <p:cNvSpPr>
            <a:spLocks noGrp="1"/>
          </p:cNvSpPr>
          <p:nvPr>
            <p:ph type="title"/>
          </p:nvPr>
        </p:nvSpPr>
        <p:spPr/>
        <p:txBody>
          <a:bodyPr/>
          <a:lstStyle/>
          <a:p>
            <a:r>
              <a:rPr lang="en-US" dirty="0"/>
              <a:t>Introduction – What is bitcoin </a:t>
            </a:r>
          </a:p>
        </p:txBody>
      </p:sp>
      <p:sp>
        <p:nvSpPr>
          <p:cNvPr id="3" name="Content Placeholder 2">
            <a:extLst>
              <a:ext uri="{FF2B5EF4-FFF2-40B4-BE49-F238E27FC236}">
                <a16:creationId xmlns:a16="http://schemas.microsoft.com/office/drawing/2014/main" id="{7BE7807C-FF54-FC9A-8A33-ABEB1C277D73}"/>
              </a:ext>
            </a:extLst>
          </p:cNvPr>
          <p:cNvSpPr>
            <a:spLocks noGrp="1"/>
          </p:cNvSpPr>
          <p:nvPr>
            <p:ph idx="1"/>
          </p:nvPr>
        </p:nvSpPr>
        <p:spPr>
          <a:xfrm>
            <a:off x="838199" y="1825625"/>
            <a:ext cx="10677525" cy="4351338"/>
          </a:xfrm>
        </p:spPr>
        <p:txBody>
          <a:bodyPr>
            <a:normAutofit/>
          </a:bodyPr>
          <a:lstStyle/>
          <a:p>
            <a:r>
              <a:rPr lang="en-US" dirty="0"/>
              <a:t>A technology (cryptocurrency) created in 2009</a:t>
            </a:r>
          </a:p>
          <a:p>
            <a:r>
              <a:rPr lang="en-US" dirty="0"/>
              <a:t>Properties:</a:t>
            </a:r>
          </a:p>
          <a:p>
            <a:pPr marL="914400" lvl="1" indent="-457200">
              <a:buFont typeface="+mj-lt"/>
              <a:buAutoNum type="arabicPeriod"/>
            </a:pPr>
            <a:r>
              <a:rPr lang="en-US" dirty="0"/>
              <a:t>Decentralized – Operates without a central authority</a:t>
            </a:r>
          </a:p>
          <a:p>
            <a:pPr marL="914400" lvl="1" indent="-457200">
              <a:buFont typeface="+mj-lt"/>
              <a:buAutoNum type="arabicPeriod"/>
            </a:pPr>
            <a:r>
              <a:rPr lang="en-US" dirty="0"/>
              <a:t>Immutability – A confirmed transaction cannot be changed</a:t>
            </a:r>
          </a:p>
          <a:p>
            <a:pPr marL="914400" lvl="1" indent="-457200">
              <a:buFont typeface="+mj-lt"/>
              <a:buAutoNum type="arabicPeriod"/>
            </a:pPr>
            <a:r>
              <a:rPr lang="en-US" dirty="0"/>
              <a:t>Fixed Supply – Will only be 21 million Bitcoins (Deflationary)</a:t>
            </a:r>
          </a:p>
          <a:p>
            <a:pPr marL="914400" lvl="1" indent="-457200">
              <a:buFont typeface="+mj-lt"/>
              <a:buAutoNum type="arabicPeriod"/>
            </a:pPr>
            <a:r>
              <a:rPr lang="en-US" dirty="0"/>
              <a:t>Global Portability – Can instantaneously send money across the world</a:t>
            </a:r>
          </a:p>
          <a:p>
            <a:pPr marL="914400" lvl="1" indent="-457200">
              <a:buFont typeface="+mj-lt"/>
              <a:buAutoNum type="arabicPeriod"/>
            </a:pPr>
            <a:r>
              <a:rPr lang="en-US" dirty="0"/>
              <a:t>Pseudonymity – Wallet addresses are public but do not reveal personal information</a:t>
            </a:r>
          </a:p>
          <a:p>
            <a:pPr marL="0" indent="0">
              <a:buNone/>
            </a:pPr>
            <a:endParaRPr lang="en-US" dirty="0"/>
          </a:p>
        </p:txBody>
      </p:sp>
      <p:sp>
        <p:nvSpPr>
          <p:cNvPr id="4" name="Slide Number Placeholder 3">
            <a:extLst>
              <a:ext uri="{FF2B5EF4-FFF2-40B4-BE49-F238E27FC236}">
                <a16:creationId xmlns:a16="http://schemas.microsoft.com/office/drawing/2014/main" id="{033670F3-11E8-B614-4764-ED0D6F233CC5}"/>
              </a:ext>
            </a:extLst>
          </p:cNvPr>
          <p:cNvSpPr>
            <a:spLocks noGrp="1"/>
          </p:cNvSpPr>
          <p:nvPr>
            <p:ph type="sldNum" sz="quarter" idx="12"/>
          </p:nvPr>
        </p:nvSpPr>
        <p:spPr/>
        <p:txBody>
          <a:bodyPr/>
          <a:lstStyle/>
          <a:p>
            <a:fld id="{10EC7B44-2E49-1D46-8209-43D5A576A81A}" type="slidenum">
              <a:rPr lang="en-US" smtClean="0"/>
              <a:t>2</a:t>
            </a:fld>
            <a:endParaRPr lang="en-US"/>
          </a:p>
        </p:txBody>
      </p:sp>
    </p:spTree>
    <p:extLst>
      <p:ext uri="{BB962C8B-B14F-4D97-AF65-F5344CB8AC3E}">
        <p14:creationId xmlns:p14="http://schemas.microsoft.com/office/powerpoint/2010/main" val="371962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AE01-DDC8-84A5-6494-8D4FF17322D0}"/>
              </a:ext>
            </a:extLst>
          </p:cNvPr>
          <p:cNvSpPr>
            <a:spLocks noGrp="1"/>
          </p:cNvSpPr>
          <p:nvPr>
            <p:ph type="title"/>
          </p:nvPr>
        </p:nvSpPr>
        <p:spPr/>
        <p:txBody>
          <a:bodyPr/>
          <a:lstStyle/>
          <a:p>
            <a:r>
              <a:rPr lang="en-US" dirty="0"/>
              <a:t>Bitcoin and Criminal Activities</a:t>
            </a:r>
          </a:p>
        </p:txBody>
      </p:sp>
      <p:sp>
        <p:nvSpPr>
          <p:cNvPr id="3" name="Content Placeholder 2">
            <a:extLst>
              <a:ext uri="{FF2B5EF4-FFF2-40B4-BE49-F238E27FC236}">
                <a16:creationId xmlns:a16="http://schemas.microsoft.com/office/drawing/2014/main" id="{B9984B49-A392-0F44-8819-7AE9634EA0A7}"/>
              </a:ext>
            </a:extLst>
          </p:cNvPr>
          <p:cNvSpPr>
            <a:spLocks noGrp="1"/>
          </p:cNvSpPr>
          <p:nvPr>
            <p:ph idx="1"/>
          </p:nvPr>
        </p:nvSpPr>
        <p:spPr/>
        <p:txBody>
          <a:bodyPr/>
          <a:lstStyle/>
          <a:p>
            <a:r>
              <a:rPr lang="en-US" dirty="0"/>
              <a:t>Pseudonymity and lack of government’s ability to control transactions has attracted criminal activity </a:t>
            </a:r>
          </a:p>
          <a:p>
            <a:r>
              <a:rPr lang="en-US" dirty="0"/>
              <a:t>Bitcoin has been used to facilitate money laundering, funding terrorism,  black market transactions, fraud, and scams.</a:t>
            </a:r>
          </a:p>
          <a:p>
            <a:r>
              <a:rPr lang="en-US" dirty="0"/>
              <a:t>Famous example: Silk Road a marketplace to buy illegal drugs and weapons</a:t>
            </a:r>
          </a:p>
        </p:txBody>
      </p:sp>
      <p:sp>
        <p:nvSpPr>
          <p:cNvPr id="4" name="Slide Number Placeholder 3">
            <a:extLst>
              <a:ext uri="{FF2B5EF4-FFF2-40B4-BE49-F238E27FC236}">
                <a16:creationId xmlns:a16="http://schemas.microsoft.com/office/drawing/2014/main" id="{486C64B8-7138-9555-EA19-1EE17117634C}"/>
              </a:ext>
            </a:extLst>
          </p:cNvPr>
          <p:cNvSpPr>
            <a:spLocks noGrp="1"/>
          </p:cNvSpPr>
          <p:nvPr>
            <p:ph type="sldNum" sz="quarter" idx="12"/>
          </p:nvPr>
        </p:nvSpPr>
        <p:spPr/>
        <p:txBody>
          <a:bodyPr/>
          <a:lstStyle/>
          <a:p>
            <a:fld id="{10EC7B44-2E49-1D46-8209-43D5A576A81A}" type="slidenum">
              <a:rPr lang="en-US" smtClean="0"/>
              <a:t>3</a:t>
            </a:fld>
            <a:endParaRPr lang="en-US"/>
          </a:p>
        </p:txBody>
      </p:sp>
    </p:spTree>
    <p:extLst>
      <p:ext uri="{BB962C8B-B14F-4D97-AF65-F5344CB8AC3E}">
        <p14:creationId xmlns:p14="http://schemas.microsoft.com/office/powerpoint/2010/main" val="131956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5ABF-706B-4D2E-2B04-4C86DB243248}"/>
              </a:ext>
            </a:extLst>
          </p:cNvPr>
          <p:cNvSpPr>
            <a:spLocks noGrp="1"/>
          </p:cNvSpPr>
          <p:nvPr>
            <p:ph type="title"/>
          </p:nvPr>
        </p:nvSpPr>
        <p:spPr/>
        <p:txBody>
          <a:bodyPr/>
          <a:lstStyle/>
          <a:p>
            <a:r>
              <a:rPr lang="en-US" dirty="0"/>
              <a:t>Identifying Criminals and Exchanges</a:t>
            </a:r>
          </a:p>
        </p:txBody>
      </p:sp>
      <p:sp>
        <p:nvSpPr>
          <p:cNvPr id="3" name="Content Placeholder 2">
            <a:extLst>
              <a:ext uri="{FF2B5EF4-FFF2-40B4-BE49-F238E27FC236}">
                <a16:creationId xmlns:a16="http://schemas.microsoft.com/office/drawing/2014/main" id="{0F63089E-F9AE-5D7D-953B-D9CABA422BD8}"/>
              </a:ext>
            </a:extLst>
          </p:cNvPr>
          <p:cNvSpPr>
            <a:spLocks noGrp="1"/>
          </p:cNvSpPr>
          <p:nvPr>
            <p:ph idx="1"/>
          </p:nvPr>
        </p:nvSpPr>
        <p:spPr/>
        <p:txBody>
          <a:bodyPr>
            <a:normAutofit lnSpcReduction="10000"/>
          </a:bodyPr>
          <a:lstStyle/>
          <a:p>
            <a:r>
              <a:rPr lang="en-US" dirty="0"/>
              <a:t>Law enforcement and investigators can leverage the public blockchain data to track and monitor criminal activity</a:t>
            </a:r>
          </a:p>
          <a:p>
            <a:r>
              <a:rPr lang="en-US" dirty="0"/>
              <a:t>Canada updated its Anti-money laundering regulations in 2020 to require cryptocurrency exchanges to enforce ”Know Your Customer” requirements. (verify the identity of people who make accounts)</a:t>
            </a:r>
          </a:p>
          <a:p>
            <a:r>
              <a:rPr lang="en-US" dirty="0"/>
              <a:t>When individuals send bitcoin to an exchange, the exchange can see the address it came from</a:t>
            </a:r>
          </a:p>
          <a:p>
            <a:r>
              <a:rPr lang="en-US" dirty="0"/>
              <a:t>It would be useful for exchanges and beneficial for law enforcement to be able to gain information on its users based on that address</a:t>
            </a:r>
          </a:p>
        </p:txBody>
      </p:sp>
      <p:sp>
        <p:nvSpPr>
          <p:cNvPr id="4" name="Slide Number Placeholder 3">
            <a:extLst>
              <a:ext uri="{FF2B5EF4-FFF2-40B4-BE49-F238E27FC236}">
                <a16:creationId xmlns:a16="http://schemas.microsoft.com/office/drawing/2014/main" id="{B0330F88-CB2F-468E-ED13-C616F3B1059D}"/>
              </a:ext>
            </a:extLst>
          </p:cNvPr>
          <p:cNvSpPr>
            <a:spLocks noGrp="1"/>
          </p:cNvSpPr>
          <p:nvPr>
            <p:ph type="sldNum" sz="quarter" idx="12"/>
          </p:nvPr>
        </p:nvSpPr>
        <p:spPr/>
        <p:txBody>
          <a:bodyPr/>
          <a:lstStyle/>
          <a:p>
            <a:fld id="{10EC7B44-2E49-1D46-8209-43D5A576A81A}" type="slidenum">
              <a:rPr lang="en-US" smtClean="0"/>
              <a:t>4</a:t>
            </a:fld>
            <a:endParaRPr lang="en-US"/>
          </a:p>
        </p:txBody>
      </p:sp>
    </p:spTree>
    <p:extLst>
      <p:ext uri="{BB962C8B-B14F-4D97-AF65-F5344CB8AC3E}">
        <p14:creationId xmlns:p14="http://schemas.microsoft.com/office/powerpoint/2010/main" val="415571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771C-99F5-0750-0292-B01B22A7B1D2}"/>
              </a:ext>
            </a:extLst>
          </p:cNvPr>
          <p:cNvSpPr>
            <a:spLocks noGrp="1"/>
          </p:cNvSpPr>
          <p:nvPr>
            <p:ph type="title"/>
          </p:nvPr>
        </p:nvSpPr>
        <p:spPr/>
        <p:txBody>
          <a:bodyPr/>
          <a:lstStyle/>
          <a:p>
            <a:r>
              <a:rPr lang="en-US" dirty="0"/>
              <a:t>Our Group Contributions</a:t>
            </a:r>
          </a:p>
        </p:txBody>
      </p:sp>
      <p:sp>
        <p:nvSpPr>
          <p:cNvPr id="3" name="Content Placeholder 2">
            <a:extLst>
              <a:ext uri="{FF2B5EF4-FFF2-40B4-BE49-F238E27FC236}">
                <a16:creationId xmlns:a16="http://schemas.microsoft.com/office/drawing/2014/main" id="{8E1FEE4B-E509-AC1C-BCEB-A0960DCB87C8}"/>
              </a:ext>
            </a:extLst>
          </p:cNvPr>
          <p:cNvSpPr>
            <a:spLocks noGrp="1"/>
          </p:cNvSpPr>
          <p:nvPr>
            <p:ph idx="1"/>
          </p:nvPr>
        </p:nvSpPr>
        <p:spPr/>
        <p:txBody>
          <a:bodyPr>
            <a:normAutofit/>
          </a:bodyPr>
          <a:lstStyle/>
          <a:p>
            <a:r>
              <a:rPr lang="en-US" dirty="0"/>
              <a:t>Our goal is to create a model that can predict the illicit behaviour of a bitcoin address</a:t>
            </a:r>
          </a:p>
          <a:p>
            <a:r>
              <a:rPr lang="en-US" dirty="0"/>
              <a:t>Inputted an address and its features, the model will predict whether an address is either illicit (involved in criminal activity) or licit (not involved in suspicious transactions)</a:t>
            </a:r>
          </a:p>
          <a:p>
            <a:r>
              <a:rPr lang="en-US" dirty="0"/>
              <a:t>This model could then be used by exchanges to gain information on its users to better inform customer access to their services</a:t>
            </a:r>
          </a:p>
          <a:p>
            <a:r>
              <a:rPr lang="en-US" dirty="0"/>
              <a:t>The exchange could share this information with law enforcement to assist in investigation and significantly improve the regulation of cryptocurrency</a:t>
            </a:r>
          </a:p>
        </p:txBody>
      </p:sp>
      <p:sp>
        <p:nvSpPr>
          <p:cNvPr id="4" name="Slide Number Placeholder 3">
            <a:extLst>
              <a:ext uri="{FF2B5EF4-FFF2-40B4-BE49-F238E27FC236}">
                <a16:creationId xmlns:a16="http://schemas.microsoft.com/office/drawing/2014/main" id="{8048987D-B5B5-CE61-97E5-775F970858DD}"/>
              </a:ext>
            </a:extLst>
          </p:cNvPr>
          <p:cNvSpPr>
            <a:spLocks noGrp="1"/>
          </p:cNvSpPr>
          <p:nvPr>
            <p:ph type="sldNum" sz="quarter" idx="12"/>
          </p:nvPr>
        </p:nvSpPr>
        <p:spPr/>
        <p:txBody>
          <a:bodyPr/>
          <a:lstStyle/>
          <a:p>
            <a:fld id="{10EC7B44-2E49-1D46-8209-43D5A576A81A}" type="slidenum">
              <a:rPr lang="en-US" smtClean="0"/>
              <a:t>5</a:t>
            </a:fld>
            <a:endParaRPr lang="en-US"/>
          </a:p>
        </p:txBody>
      </p:sp>
    </p:spTree>
    <p:extLst>
      <p:ext uri="{BB962C8B-B14F-4D97-AF65-F5344CB8AC3E}">
        <p14:creationId xmlns:p14="http://schemas.microsoft.com/office/powerpoint/2010/main" val="130298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D637-A2AB-9843-478C-734BC105E29D}"/>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FDD194BA-8E0B-69AB-11DD-344E9AC3514D}"/>
              </a:ext>
            </a:extLst>
          </p:cNvPr>
          <p:cNvSpPr>
            <a:spLocks noGrp="1"/>
          </p:cNvSpPr>
          <p:nvPr>
            <p:ph idx="1"/>
          </p:nvPr>
        </p:nvSpPr>
        <p:spPr/>
        <p:txBody>
          <a:bodyPr>
            <a:normAutofit fontScale="92500" lnSpcReduction="10000"/>
          </a:bodyPr>
          <a:lstStyle/>
          <a:p>
            <a:r>
              <a:rPr lang="en-CA" sz="2400" b="0" i="0" dirty="0">
                <a:solidFill>
                  <a:srgbClr val="141B1F"/>
                </a:solidFill>
                <a:effectLst/>
              </a:rPr>
              <a:t>Elliptic (a blockchain analytics </a:t>
            </a:r>
            <a:r>
              <a:rPr lang="en-CA" sz="2400" dirty="0">
                <a:solidFill>
                  <a:srgbClr val="141B1F"/>
                </a:solidFill>
              </a:rPr>
              <a:t>company) and </a:t>
            </a:r>
            <a:r>
              <a:rPr lang="en-CA" sz="2400" b="0" i="0" dirty="0">
                <a:solidFill>
                  <a:srgbClr val="141B1F"/>
                </a:solidFill>
                <a:effectLst/>
              </a:rPr>
              <a:t>researchers from the MIT-IBM Watson AI Lab introduced the </a:t>
            </a:r>
            <a:r>
              <a:rPr lang="en-CA" sz="2400" b="0" i="1" dirty="0">
                <a:solidFill>
                  <a:srgbClr val="141B1F"/>
                </a:solidFill>
                <a:effectLst/>
              </a:rPr>
              <a:t>Elliptic Dataset, </a:t>
            </a:r>
            <a:r>
              <a:rPr lang="en-CA" sz="2400" b="0" i="0" dirty="0">
                <a:solidFill>
                  <a:srgbClr val="141B1F"/>
                </a:solidFill>
                <a:effectLst/>
              </a:rPr>
              <a:t>the largest publicly available labelled dataset for cryptocurrency </a:t>
            </a:r>
            <a:r>
              <a:rPr lang="en-CA" sz="2400" dirty="0">
                <a:solidFill>
                  <a:srgbClr val="141B1F"/>
                </a:solidFill>
              </a:rPr>
              <a:t>with the paper </a:t>
            </a:r>
            <a:r>
              <a:rPr lang="en-US" sz="2400" dirty="0"/>
              <a:t>[2] they published in 2019.</a:t>
            </a:r>
            <a:endParaRPr lang="en-CA" sz="2400" b="0" i="0" dirty="0">
              <a:solidFill>
                <a:srgbClr val="141B1F"/>
              </a:solidFill>
              <a:effectLst/>
            </a:endParaRPr>
          </a:p>
          <a:p>
            <a:r>
              <a:rPr lang="en-CA" sz="2400" dirty="0">
                <a:solidFill>
                  <a:srgbClr val="141B1F"/>
                </a:solidFill>
              </a:rPr>
              <a:t>The </a:t>
            </a:r>
            <a:r>
              <a:rPr lang="en-CA" sz="2400" i="1" dirty="0">
                <a:solidFill>
                  <a:srgbClr val="141B1F"/>
                </a:solidFill>
              </a:rPr>
              <a:t>Elliptic Dataset </a:t>
            </a:r>
            <a:r>
              <a:rPr lang="en-CA" sz="2400" dirty="0">
                <a:solidFill>
                  <a:srgbClr val="141B1F"/>
                </a:solidFill>
              </a:rPr>
              <a:t>is a time series graph representing over 200,000 bitcoin transactions and the flow of bitcoin between these transactions.</a:t>
            </a:r>
          </a:p>
          <a:p>
            <a:pPr lvl="1">
              <a:buFont typeface="Courier New" panose="02070309020205020404" pitchFamily="49" charset="0"/>
              <a:buChar char="o"/>
            </a:pPr>
            <a:r>
              <a:rPr lang="en-CA" sz="2400" dirty="0"/>
              <a:t>Node =  Transactions </a:t>
            </a:r>
          </a:p>
          <a:p>
            <a:pPr lvl="1">
              <a:buFont typeface="Courier New" panose="02070309020205020404" pitchFamily="49" charset="0"/>
              <a:buChar char="o"/>
            </a:pPr>
            <a:r>
              <a:rPr lang="en-CA" sz="2400" dirty="0"/>
              <a:t>Edges = bitcoin flow</a:t>
            </a:r>
            <a:endParaRPr lang="en-CA" sz="2000" dirty="0">
              <a:solidFill>
                <a:srgbClr val="141B1F"/>
              </a:solidFill>
            </a:endParaRPr>
          </a:p>
          <a:p>
            <a:r>
              <a:rPr lang="en-CA" sz="2400" dirty="0">
                <a:solidFill>
                  <a:srgbClr val="141B1F"/>
                </a:solidFill>
              </a:rPr>
              <a:t>This data was collected over a two-week duration and the temporal information is recorded.</a:t>
            </a:r>
          </a:p>
          <a:p>
            <a:r>
              <a:rPr lang="en-CA" sz="2400" dirty="0">
                <a:solidFill>
                  <a:srgbClr val="141B1F"/>
                </a:solidFill>
              </a:rPr>
              <a:t>Approximately 10% of the labelled dataset are illicit transactions.</a:t>
            </a:r>
          </a:p>
          <a:p>
            <a:r>
              <a:rPr lang="en-US" sz="2400" dirty="0"/>
              <a:t>Weber at al. [2] explored many machine learning methods to predict whether an unlabeled transaction is illicit or licit. These methods include Logistic regression, Random forests, Multilayer </a:t>
            </a:r>
            <a:r>
              <a:rPr lang="en-US" sz="2400" dirty="0" err="1"/>
              <a:t>Preception</a:t>
            </a:r>
            <a:r>
              <a:rPr lang="en-US" sz="2400" dirty="0"/>
              <a:t>, and graph convolution networks.</a:t>
            </a:r>
          </a:p>
        </p:txBody>
      </p:sp>
      <p:sp>
        <p:nvSpPr>
          <p:cNvPr id="4" name="Slide Number Placeholder 3">
            <a:extLst>
              <a:ext uri="{FF2B5EF4-FFF2-40B4-BE49-F238E27FC236}">
                <a16:creationId xmlns:a16="http://schemas.microsoft.com/office/drawing/2014/main" id="{1C71F7A2-C31A-3071-7620-AF3D814231FE}"/>
              </a:ext>
            </a:extLst>
          </p:cNvPr>
          <p:cNvSpPr>
            <a:spLocks noGrp="1"/>
          </p:cNvSpPr>
          <p:nvPr>
            <p:ph type="sldNum" sz="quarter" idx="12"/>
          </p:nvPr>
        </p:nvSpPr>
        <p:spPr/>
        <p:txBody>
          <a:bodyPr/>
          <a:lstStyle/>
          <a:p>
            <a:fld id="{10EC7B44-2E49-1D46-8209-43D5A576A81A}" type="slidenum">
              <a:rPr lang="en-US" smtClean="0"/>
              <a:t>6</a:t>
            </a:fld>
            <a:endParaRPr lang="en-US"/>
          </a:p>
        </p:txBody>
      </p:sp>
    </p:spTree>
    <p:extLst>
      <p:ext uri="{BB962C8B-B14F-4D97-AF65-F5344CB8AC3E}">
        <p14:creationId xmlns:p14="http://schemas.microsoft.com/office/powerpoint/2010/main" val="274976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2BC16-624E-CD2C-B763-8DD96EE081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B5092D-BCE2-342A-6D6D-951AF720E438}"/>
              </a:ext>
            </a:extLst>
          </p:cNvPr>
          <p:cNvSpPr>
            <a:spLocks noGrp="1"/>
          </p:cNvSpPr>
          <p:nvPr>
            <p:ph type="title"/>
          </p:nvPr>
        </p:nvSpPr>
        <p:spPr/>
        <p:txBody>
          <a:bodyPr/>
          <a:lstStyle/>
          <a:p>
            <a:r>
              <a:rPr lang="en-US" dirty="0"/>
              <a:t>Related Work Continued</a:t>
            </a:r>
          </a:p>
        </p:txBody>
      </p:sp>
      <p:sp>
        <p:nvSpPr>
          <p:cNvPr id="3" name="Content Placeholder 2">
            <a:extLst>
              <a:ext uri="{FF2B5EF4-FFF2-40B4-BE49-F238E27FC236}">
                <a16:creationId xmlns:a16="http://schemas.microsoft.com/office/drawing/2014/main" id="{5C220E78-1B26-B74C-ED47-0C1955F4C79E}"/>
              </a:ext>
            </a:extLst>
          </p:cNvPr>
          <p:cNvSpPr>
            <a:spLocks noGrp="1"/>
          </p:cNvSpPr>
          <p:nvPr>
            <p:ph idx="1"/>
          </p:nvPr>
        </p:nvSpPr>
        <p:spPr/>
        <p:txBody>
          <a:bodyPr>
            <a:normAutofit fontScale="85000" lnSpcReduction="20000"/>
          </a:bodyPr>
          <a:lstStyle/>
          <a:p>
            <a:r>
              <a:rPr lang="en-CA" dirty="0"/>
              <a:t>Youssef </a:t>
            </a:r>
            <a:r>
              <a:rPr lang="en-CA" dirty="0" err="1"/>
              <a:t>Elmougy</a:t>
            </a:r>
            <a:r>
              <a:rPr lang="en-CA" dirty="0"/>
              <a:t> and Ling Lui from Georgia Tec expanded on the </a:t>
            </a:r>
            <a:r>
              <a:rPr lang="en-CA" i="1" dirty="0"/>
              <a:t>Elliptic Dataset </a:t>
            </a:r>
            <a:r>
              <a:rPr lang="en-CA" dirty="0"/>
              <a:t>by contributing the </a:t>
            </a:r>
            <a:r>
              <a:rPr lang="en-CA" i="1" dirty="0"/>
              <a:t>Elliptic++ Dataset </a:t>
            </a:r>
            <a:r>
              <a:rPr lang="en-CA" dirty="0"/>
              <a:t>in 2023 [3].</a:t>
            </a:r>
          </a:p>
          <a:p>
            <a:r>
              <a:rPr lang="en-CA" dirty="0"/>
              <a:t>Utilized a Bitcoin blockchain scrapping pipeline gain additional information on the transactions in the </a:t>
            </a:r>
            <a:r>
              <a:rPr lang="en-CA" i="1" dirty="0"/>
              <a:t>Elliptic Dataset.</a:t>
            </a:r>
          </a:p>
          <a:p>
            <a:r>
              <a:rPr lang="en-CA" dirty="0"/>
              <a:t>Specifically, they identified the Bitcoin addresses involved in the transactions and obtained information from the public ledger on an address level.</a:t>
            </a:r>
          </a:p>
          <a:p>
            <a:r>
              <a:rPr lang="en-CA" dirty="0"/>
              <a:t>They also gained additional features on a transaction level and used them in attempt to improve the models developed by </a:t>
            </a:r>
            <a:r>
              <a:rPr lang="en-US" sz="2800" dirty="0"/>
              <a:t>Weber at al. [2].</a:t>
            </a:r>
          </a:p>
          <a:p>
            <a:r>
              <a:rPr lang="en-CA" dirty="0"/>
              <a:t>In addition, they used a clustering method to combine bitcoin address that could potentially represent a user. Then trained models to predict the illicit behaviour on a address cluster level.</a:t>
            </a:r>
          </a:p>
          <a:p>
            <a:r>
              <a:rPr lang="en-CA" dirty="0"/>
              <a:t>Limitation: previous work focuses on classifying transactions. This does not enable exchanges to classify customers based on the bitcoin address used to fund their account. </a:t>
            </a:r>
            <a:endParaRPr lang="en-US" dirty="0"/>
          </a:p>
        </p:txBody>
      </p:sp>
      <p:sp>
        <p:nvSpPr>
          <p:cNvPr id="4" name="Slide Number Placeholder 3">
            <a:extLst>
              <a:ext uri="{FF2B5EF4-FFF2-40B4-BE49-F238E27FC236}">
                <a16:creationId xmlns:a16="http://schemas.microsoft.com/office/drawing/2014/main" id="{398F55F5-56A8-8611-7477-044BF8295E58}"/>
              </a:ext>
            </a:extLst>
          </p:cNvPr>
          <p:cNvSpPr>
            <a:spLocks noGrp="1"/>
          </p:cNvSpPr>
          <p:nvPr>
            <p:ph type="sldNum" sz="quarter" idx="12"/>
          </p:nvPr>
        </p:nvSpPr>
        <p:spPr/>
        <p:txBody>
          <a:bodyPr/>
          <a:lstStyle/>
          <a:p>
            <a:fld id="{10EC7B44-2E49-1D46-8209-43D5A576A81A}" type="slidenum">
              <a:rPr lang="en-US" smtClean="0"/>
              <a:t>7</a:t>
            </a:fld>
            <a:endParaRPr lang="en-US"/>
          </a:p>
        </p:txBody>
      </p:sp>
    </p:spTree>
    <p:extLst>
      <p:ext uri="{BB962C8B-B14F-4D97-AF65-F5344CB8AC3E}">
        <p14:creationId xmlns:p14="http://schemas.microsoft.com/office/powerpoint/2010/main" val="249660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B207-F10E-EB8E-D4CD-022D6979C40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3D09597-800F-A90B-60FF-461A6CD67926}"/>
              </a:ext>
            </a:extLst>
          </p:cNvPr>
          <p:cNvSpPr>
            <a:spLocks noGrp="1"/>
          </p:cNvSpPr>
          <p:nvPr>
            <p:ph idx="1"/>
          </p:nvPr>
        </p:nvSpPr>
        <p:spPr/>
        <p:txBody>
          <a:bodyPr/>
          <a:lstStyle/>
          <a:p>
            <a:r>
              <a:rPr lang="en-US" dirty="0"/>
              <a:t>Our task is to classify bitcoin addresses as illicit or licit</a:t>
            </a:r>
          </a:p>
          <a:p>
            <a:r>
              <a:rPr lang="en-US" dirty="0"/>
              <a:t>We harness the Bitcoin blockchain information on addresses from </a:t>
            </a:r>
            <a:r>
              <a:rPr lang="en-CA" i="1" dirty="0"/>
              <a:t>Elliptic++ Dataset</a:t>
            </a:r>
            <a:endParaRPr lang="en-US" i="1" dirty="0"/>
          </a:p>
          <a:p>
            <a:r>
              <a:rPr lang="en-US" dirty="0"/>
              <a:t>We explore many different algorithms …list them… and compare them to determine the best performing one</a:t>
            </a:r>
          </a:p>
          <a:p>
            <a:pPr marL="0" indent="0">
              <a:buNone/>
            </a:pPr>
            <a:endParaRPr lang="en-US" dirty="0"/>
          </a:p>
        </p:txBody>
      </p:sp>
      <p:sp>
        <p:nvSpPr>
          <p:cNvPr id="4" name="Slide Number Placeholder 3">
            <a:extLst>
              <a:ext uri="{FF2B5EF4-FFF2-40B4-BE49-F238E27FC236}">
                <a16:creationId xmlns:a16="http://schemas.microsoft.com/office/drawing/2014/main" id="{2D3FF29F-3C9E-4401-F423-5275ECB3A099}"/>
              </a:ext>
            </a:extLst>
          </p:cNvPr>
          <p:cNvSpPr>
            <a:spLocks noGrp="1"/>
          </p:cNvSpPr>
          <p:nvPr>
            <p:ph type="sldNum" sz="quarter" idx="12"/>
          </p:nvPr>
        </p:nvSpPr>
        <p:spPr/>
        <p:txBody>
          <a:bodyPr/>
          <a:lstStyle/>
          <a:p>
            <a:fld id="{10EC7B44-2E49-1D46-8209-43D5A576A81A}" type="slidenum">
              <a:rPr lang="en-US" smtClean="0"/>
              <a:t>8</a:t>
            </a:fld>
            <a:endParaRPr lang="en-US"/>
          </a:p>
        </p:txBody>
      </p:sp>
    </p:spTree>
    <p:extLst>
      <p:ext uri="{BB962C8B-B14F-4D97-AF65-F5344CB8AC3E}">
        <p14:creationId xmlns:p14="http://schemas.microsoft.com/office/powerpoint/2010/main" val="385002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7667-010F-42DE-32E1-F426F04A292A}"/>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E7E372F2-A61C-2A3C-6BBA-D2E08E0EEB80}"/>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67324E74-1445-C863-F1A2-84EDE0E58413}"/>
              </a:ext>
            </a:extLst>
          </p:cNvPr>
          <p:cNvSpPr>
            <a:spLocks noGrp="1"/>
          </p:cNvSpPr>
          <p:nvPr>
            <p:ph type="sldNum" sz="quarter" idx="12"/>
          </p:nvPr>
        </p:nvSpPr>
        <p:spPr/>
        <p:txBody>
          <a:bodyPr/>
          <a:lstStyle/>
          <a:p>
            <a:fld id="{10EC7B44-2E49-1D46-8209-43D5A576A81A}" type="slidenum">
              <a:rPr lang="en-US" smtClean="0"/>
              <a:t>9</a:t>
            </a:fld>
            <a:endParaRPr lang="en-US"/>
          </a:p>
        </p:txBody>
      </p:sp>
    </p:spTree>
    <p:extLst>
      <p:ext uri="{BB962C8B-B14F-4D97-AF65-F5344CB8AC3E}">
        <p14:creationId xmlns:p14="http://schemas.microsoft.com/office/powerpoint/2010/main" val="2137088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1982</TotalTime>
  <Words>869</Words>
  <Application>Microsoft Macintosh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Courier New</vt:lpstr>
      <vt:lpstr>Office Theme</vt:lpstr>
      <vt:lpstr>Classifying Illicit Addresses on the Bitcoin Network</vt:lpstr>
      <vt:lpstr>Introduction – What is bitcoin </vt:lpstr>
      <vt:lpstr>Bitcoin and Criminal Activities</vt:lpstr>
      <vt:lpstr>Identifying Criminals and Exchanges</vt:lpstr>
      <vt:lpstr>Our Group Contributions</vt:lpstr>
      <vt:lpstr>Related Work</vt:lpstr>
      <vt:lpstr>Related Work Continued</vt:lpstr>
      <vt:lpstr>Methodology</vt:lpstr>
      <vt:lpstr>Data Preparation</vt:lpstr>
      <vt:lpstr>Preliminary Results</vt:lpstr>
      <vt:lpstr>Challenges, Limitations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 Robson</dc:creator>
  <cp:lastModifiedBy>Ethan Robson</cp:lastModifiedBy>
  <cp:revision>4</cp:revision>
  <dcterms:created xsi:type="dcterms:W3CDTF">2024-11-16T19:30:43Z</dcterms:created>
  <dcterms:modified xsi:type="dcterms:W3CDTF">2024-11-21T05:42:57Z</dcterms:modified>
</cp:coreProperties>
</file>