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70" r:id="rId6"/>
    <p:sldId id="274" r:id="rId7"/>
    <p:sldId id="276" r:id="rId8"/>
    <p:sldId id="278" r:id="rId9"/>
    <p:sldId id="260" r:id="rId10"/>
    <p:sldId id="275" r:id="rId11"/>
    <p:sldId id="279" r:id="rId12"/>
    <p:sldId id="283" r:id="rId13"/>
    <p:sldId id="284" r:id="rId14"/>
    <p:sldId id="285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61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262" r:id="rId42"/>
    <p:sldId id="315" r:id="rId43"/>
    <p:sldId id="316" r:id="rId44"/>
    <p:sldId id="317" r:id="rId45"/>
    <p:sldId id="318" r:id="rId46"/>
    <p:sldId id="263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30" r:id="rId58"/>
    <p:sldId id="329" r:id="rId59"/>
    <p:sldId id="264" r:id="rId60"/>
    <p:sldId id="331" r:id="rId61"/>
    <p:sldId id="332" r:id="rId62"/>
    <p:sldId id="333" r:id="rId63"/>
    <p:sldId id="335" r:id="rId64"/>
    <p:sldId id="337" r:id="rId65"/>
    <p:sldId id="336" r:id="rId66"/>
    <p:sldId id="338" r:id="rId67"/>
    <p:sldId id="334" r:id="rId68"/>
    <p:sldId id="339" r:id="rId69"/>
    <p:sldId id="340" r:id="rId70"/>
    <p:sldId id="265" r:id="rId71"/>
    <p:sldId id="341" r:id="rId72"/>
    <p:sldId id="342" r:id="rId73"/>
    <p:sldId id="343" r:id="rId74"/>
    <p:sldId id="351" r:id="rId75"/>
    <p:sldId id="352" r:id="rId76"/>
    <p:sldId id="353" r:id="rId77"/>
    <p:sldId id="354" r:id="rId78"/>
    <p:sldId id="355" r:id="rId79"/>
    <p:sldId id="356" r:id="rId80"/>
    <p:sldId id="358" r:id="rId81"/>
    <p:sldId id="357" r:id="rId82"/>
    <p:sldId id="266" r:id="rId83"/>
    <p:sldId id="344" r:id="rId84"/>
    <p:sldId id="346" r:id="rId85"/>
    <p:sldId id="347" r:id="rId86"/>
    <p:sldId id="348" r:id="rId87"/>
    <p:sldId id="345" r:id="rId88"/>
    <p:sldId id="349" r:id="rId89"/>
    <p:sldId id="350" r:id="rId90"/>
    <p:sldId id="267" r:id="rId9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835" autoAdjust="0"/>
  </p:normalViewPr>
  <p:slideViewPr>
    <p:cSldViewPr>
      <p:cViewPr>
        <p:scale>
          <a:sx n="80" d="100"/>
          <a:sy n="80" d="100"/>
        </p:scale>
        <p:origin x="876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9A925-5B78-4E53-AA5B-6366915EA1D3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813C4008-D5F1-410B-8835-71721C7B125D}">
      <dgm:prSet phldrT="[Texto]"/>
      <dgm:spPr/>
      <dgm:t>
        <a:bodyPr/>
        <a:lstStyle/>
        <a:p>
          <a:r>
            <a:rPr lang="pt-BR" dirty="0">
              <a:solidFill>
                <a:schemeClr val="tx1">
                  <a:lumMod val="95000"/>
                  <a:lumOff val="5000"/>
                </a:schemeClr>
              </a:solidFill>
            </a:rPr>
            <a:t>Realidade</a:t>
          </a:r>
        </a:p>
      </dgm:t>
    </dgm:pt>
    <dgm:pt modelId="{C83BB26C-5C6C-4FF3-B698-387B2461DC24}" type="parTrans" cxnId="{F3BEA7EB-D928-4533-8D3C-514782926BBC}">
      <dgm:prSet/>
      <dgm:spPr/>
      <dgm:t>
        <a:bodyPr/>
        <a:lstStyle/>
        <a:p>
          <a:endParaRPr lang="pt-BR"/>
        </a:p>
      </dgm:t>
    </dgm:pt>
    <dgm:pt modelId="{7A823E22-5647-4E44-8A2A-FF0F8061034D}" type="sibTrans" cxnId="{F3BEA7EB-D928-4533-8D3C-514782926BBC}">
      <dgm:prSet/>
      <dgm:spPr/>
      <dgm:t>
        <a:bodyPr/>
        <a:lstStyle/>
        <a:p>
          <a:endParaRPr lang="pt-BR"/>
        </a:p>
      </dgm:t>
    </dgm:pt>
    <dgm:pt modelId="{11FE2A54-75AE-413E-8460-8BA60C7FA7B5}">
      <dgm:prSet phldrT="[Texto]"/>
      <dgm:spPr/>
      <dgm:t>
        <a:bodyPr/>
        <a:lstStyle/>
        <a:p>
          <a:r>
            <a:rPr lang="pt-BR" dirty="0">
              <a:solidFill>
                <a:schemeClr val="tx1">
                  <a:lumMod val="95000"/>
                  <a:lumOff val="5000"/>
                </a:schemeClr>
              </a:solidFill>
            </a:rPr>
            <a:t>Papel (algoritmo)</a:t>
          </a:r>
        </a:p>
      </dgm:t>
    </dgm:pt>
    <dgm:pt modelId="{39163C8A-D987-4C2D-8808-7A815060A0C4}" type="parTrans" cxnId="{4AE1C03F-A480-469E-8BB0-8D8121B49F00}">
      <dgm:prSet/>
      <dgm:spPr/>
      <dgm:t>
        <a:bodyPr/>
        <a:lstStyle/>
        <a:p>
          <a:endParaRPr lang="pt-BR"/>
        </a:p>
      </dgm:t>
    </dgm:pt>
    <dgm:pt modelId="{BB9AA2CA-67C6-4888-87F5-CBE6BB8C76D4}" type="sibTrans" cxnId="{4AE1C03F-A480-469E-8BB0-8D8121B49F00}">
      <dgm:prSet/>
      <dgm:spPr/>
      <dgm:t>
        <a:bodyPr/>
        <a:lstStyle/>
        <a:p>
          <a:endParaRPr lang="pt-BR"/>
        </a:p>
      </dgm:t>
    </dgm:pt>
    <dgm:pt modelId="{403A7546-D42D-47C9-A137-492C125004FC}">
      <dgm:prSet phldrT="[Texto]"/>
      <dgm:spPr/>
      <dgm:t>
        <a:bodyPr/>
        <a:lstStyle/>
        <a:p>
          <a:r>
            <a:rPr lang="pt-BR" dirty="0">
              <a:solidFill>
                <a:schemeClr val="tx1">
                  <a:lumMod val="95000"/>
                  <a:lumOff val="5000"/>
                </a:schemeClr>
              </a:solidFill>
            </a:rPr>
            <a:t>Resolvido o problema</a:t>
          </a:r>
        </a:p>
      </dgm:t>
    </dgm:pt>
    <dgm:pt modelId="{1504258A-0CF3-4813-98EB-32D4A8B3C43A}" type="parTrans" cxnId="{E553EB5A-3C39-4B5C-BA8B-ED6E0BC9E4E1}">
      <dgm:prSet/>
      <dgm:spPr/>
      <dgm:t>
        <a:bodyPr/>
        <a:lstStyle/>
        <a:p>
          <a:endParaRPr lang="pt-BR"/>
        </a:p>
      </dgm:t>
    </dgm:pt>
    <dgm:pt modelId="{ACF35C04-A349-4A66-BF98-08DF46968BE2}" type="sibTrans" cxnId="{E553EB5A-3C39-4B5C-BA8B-ED6E0BC9E4E1}">
      <dgm:prSet/>
      <dgm:spPr/>
      <dgm:t>
        <a:bodyPr/>
        <a:lstStyle/>
        <a:p>
          <a:endParaRPr lang="pt-BR"/>
        </a:p>
      </dgm:t>
    </dgm:pt>
    <dgm:pt modelId="{9781971D-3475-4476-B5FA-05A5E4795F82}" type="pres">
      <dgm:prSet presAssocID="{15B9A925-5B78-4E53-AA5B-6366915EA1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2BE2A0C-7165-4DFE-A4F4-6F61C02FD063}" type="pres">
      <dgm:prSet presAssocID="{813C4008-D5F1-410B-8835-71721C7B125D}" presName="node" presStyleLbl="node1" presStyleIdx="0" presStyleCnt="3" custRadScaleRad="982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5CF403-6438-4765-AF86-792C763A3656}" type="pres">
      <dgm:prSet presAssocID="{7A823E22-5647-4E44-8A2A-FF0F8061034D}" presName="sibTrans" presStyleLbl="sibTrans2D1" presStyleIdx="0" presStyleCnt="3"/>
      <dgm:spPr/>
      <dgm:t>
        <a:bodyPr/>
        <a:lstStyle/>
        <a:p>
          <a:endParaRPr lang="pt-BR"/>
        </a:p>
      </dgm:t>
    </dgm:pt>
    <dgm:pt modelId="{A98E1446-33F6-4E4B-B58A-39254BE5C644}" type="pres">
      <dgm:prSet presAssocID="{7A823E22-5647-4E44-8A2A-FF0F8061034D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312392EB-6C73-4B15-8E19-4323681003D3}" type="pres">
      <dgm:prSet presAssocID="{11FE2A54-75AE-413E-8460-8BA60C7FA7B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3BCA65-1363-453A-BAF9-E860A6AC1FCB}" type="pres">
      <dgm:prSet presAssocID="{BB9AA2CA-67C6-4888-87F5-CBE6BB8C76D4}" presName="sibTrans" presStyleLbl="sibTrans2D1" presStyleIdx="1" presStyleCnt="3"/>
      <dgm:spPr/>
      <dgm:t>
        <a:bodyPr/>
        <a:lstStyle/>
        <a:p>
          <a:endParaRPr lang="pt-BR"/>
        </a:p>
      </dgm:t>
    </dgm:pt>
    <dgm:pt modelId="{70EB430F-8673-483D-A582-D49E3D4070BA}" type="pres">
      <dgm:prSet presAssocID="{BB9AA2CA-67C6-4888-87F5-CBE6BB8C76D4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8A4A83C2-52FE-4985-BF94-5CB8A8F4A394}" type="pres">
      <dgm:prSet presAssocID="{403A7546-D42D-47C9-A137-492C125004F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342CAF-702A-4556-97D6-6033804CE11E}" type="pres">
      <dgm:prSet presAssocID="{ACF35C04-A349-4A66-BF98-08DF46968BE2}" presName="sibTrans" presStyleLbl="sibTrans2D1" presStyleIdx="2" presStyleCnt="3"/>
      <dgm:spPr/>
      <dgm:t>
        <a:bodyPr/>
        <a:lstStyle/>
        <a:p>
          <a:endParaRPr lang="pt-BR"/>
        </a:p>
      </dgm:t>
    </dgm:pt>
    <dgm:pt modelId="{9494D19D-71E9-4E5E-B100-B98217C864CF}" type="pres">
      <dgm:prSet presAssocID="{ACF35C04-A349-4A66-BF98-08DF46968BE2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0D368BA7-6715-4994-BDA2-DCC645EDDC29}" type="presOf" srcId="{11FE2A54-75AE-413E-8460-8BA60C7FA7B5}" destId="{312392EB-6C73-4B15-8E19-4323681003D3}" srcOrd="0" destOrd="0" presId="urn:microsoft.com/office/officeart/2005/8/layout/cycle2"/>
    <dgm:cxn modelId="{E3BCB1AE-A7FA-4C17-A755-C017E0E78AEA}" type="presOf" srcId="{BB9AA2CA-67C6-4888-87F5-CBE6BB8C76D4}" destId="{923BCA65-1363-453A-BAF9-E860A6AC1FCB}" srcOrd="0" destOrd="0" presId="urn:microsoft.com/office/officeart/2005/8/layout/cycle2"/>
    <dgm:cxn modelId="{E45768B6-C2F9-44BA-BA7A-7490DE5DF1D5}" type="presOf" srcId="{403A7546-D42D-47C9-A137-492C125004FC}" destId="{8A4A83C2-52FE-4985-BF94-5CB8A8F4A394}" srcOrd="0" destOrd="0" presId="urn:microsoft.com/office/officeart/2005/8/layout/cycle2"/>
    <dgm:cxn modelId="{A7BDFDBB-994B-40BB-B1A7-9F6B09CE3499}" type="presOf" srcId="{7A823E22-5647-4E44-8A2A-FF0F8061034D}" destId="{A98E1446-33F6-4E4B-B58A-39254BE5C644}" srcOrd="1" destOrd="0" presId="urn:microsoft.com/office/officeart/2005/8/layout/cycle2"/>
    <dgm:cxn modelId="{CD227340-B126-4496-B07B-FB0F0C9EDE01}" type="presOf" srcId="{7A823E22-5647-4E44-8A2A-FF0F8061034D}" destId="{515CF403-6438-4765-AF86-792C763A3656}" srcOrd="0" destOrd="0" presId="urn:microsoft.com/office/officeart/2005/8/layout/cycle2"/>
    <dgm:cxn modelId="{F3BEA7EB-D928-4533-8D3C-514782926BBC}" srcId="{15B9A925-5B78-4E53-AA5B-6366915EA1D3}" destId="{813C4008-D5F1-410B-8835-71721C7B125D}" srcOrd="0" destOrd="0" parTransId="{C83BB26C-5C6C-4FF3-B698-387B2461DC24}" sibTransId="{7A823E22-5647-4E44-8A2A-FF0F8061034D}"/>
    <dgm:cxn modelId="{E553EB5A-3C39-4B5C-BA8B-ED6E0BC9E4E1}" srcId="{15B9A925-5B78-4E53-AA5B-6366915EA1D3}" destId="{403A7546-D42D-47C9-A137-492C125004FC}" srcOrd="2" destOrd="0" parTransId="{1504258A-0CF3-4813-98EB-32D4A8B3C43A}" sibTransId="{ACF35C04-A349-4A66-BF98-08DF46968BE2}"/>
    <dgm:cxn modelId="{7BC3F81B-C560-4E36-824E-891D005E9399}" type="presOf" srcId="{ACF35C04-A349-4A66-BF98-08DF46968BE2}" destId="{9494D19D-71E9-4E5E-B100-B98217C864CF}" srcOrd="1" destOrd="0" presId="urn:microsoft.com/office/officeart/2005/8/layout/cycle2"/>
    <dgm:cxn modelId="{F4C3916A-1816-4758-98E1-87BE334BE375}" type="presOf" srcId="{15B9A925-5B78-4E53-AA5B-6366915EA1D3}" destId="{9781971D-3475-4476-B5FA-05A5E4795F82}" srcOrd="0" destOrd="0" presId="urn:microsoft.com/office/officeart/2005/8/layout/cycle2"/>
    <dgm:cxn modelId="{5653ED28-088E-42E3-BD47-5F54ACA66AF6}" type="presOf" srcId="{813C4008-D5F1-410B-8835-71721C7B125D}" destId="{62BE2A0C-7165-4DFE-A4F4-6F61C02FD063}" srcOrd="0" destOrd="0" presId="urn:microsoft.com/office/officeart/2005/8/layout/cycle2"/>
    <dgm:cxn modelId="{B9CCF060-65DA-44CE-8CA0-C8ECE959EDFC}" type="presOf" srcId="{BB9AA2CA-67C6-4888-87F5-CBE6BB8C76D4}" destId="{70EB430F-8673-483D-A582-D49E3D4070BA}" srcOrd="1" destOrd="0" presId="urn:microsoft.com/office/officeart/2005/8/layout/cycle2"/>
    <dgm:cxn modelId="{4AE1C03F-A480-469E-8BB0-8D8121B49F00}" srcId="{15B9A925-5B78-4E53-AA5B-6366915EA1D3}" destId="{11FE2A54-75AE-413E-8460-8BA60C7FA7B5}" srcOrd="1" destOrd="0" parTransId="{39163C8A-D987-4C2D-8808-7A815060A0C4}" sibTransId="{BB9AA2CA-67C6-4888-87F5-CBE6BB8C76D4}"/>
    <dgm:cxn modelId="{A76759EF-07AE-43DA-A98E-508BDB4F2364}" type="presOf" srcId="{ACF35C04-A349-4A66-BF98-08DF46968BE2}" destId="{72342CAF-702A-4556-97D6-6033804CE11E}" srcOrd="0" destOrd="0" presId="urn:microsoft.com/office/officeart/2005/8/layout/cycle2"/>
    <dgm:cxn modelId="{B028D9B6-A4B2-404B-8600-97B711BF0CCE}" type="presParOf" srcId="{9781971D-3475-4476-B5FA-05A5E4795F82}" destId="{62BE2A0C-7165-4DFE-A4F4-6F61C02FD063}" srcOrd="0" destOrd="0" presId="urn:microsoft.com/office/officeart/2005/8/layout/cycle2"/>
    <dgm:cxn modelId="{5E75A689-B463-41E8-8C49-BF9EBD04F53D}" type="presParOf" srcId="{9781971D-3475-4476-B5FA-05A5E4795F82}" destId="{515CF403-6438-4765-AF86-792C763A3656}" srcOrd="1" destOrd="0" presId="urn:microsoft.com/office/officeart/2005/8/layout/cycle2"/>
    <dgm:cxn modelId="{521A2131-AE77-4004-A64A-C09CA8A5A38C}" type="presParOf" srcId="{515CF403-6438-4765-AF86-792C763A3656}" destId="{A98E1446-33F6-4E4B-B58A-39254BE5C644}" srcOrd="0" destOrd="0" presId="urn:microsoft.com/office/officeart/2005/8/layout/cycle2"/>
    <dgm:cxn modelId="{DDF9A12B-EBAC-4885-B2BF-FE556FB6441E}" type="presParOf" srcId="{9781971D-3475-4476-B5FA-05A5E4795F82}" destId="{312392EB-6C73-4B15-8E19-4323681003D3}" srcOrd="2" destOrd="0" presId="urn:microsoft.com/office/officeart/2005/8/layout/cycle2"/>
    <dgm:cxn modelId="{EFF9FE16-F7A5-4B7A-9C6E-D65B582A1FBD}" type="presParOf" srcId="{9781971D-3475-4476-B5FA-05A5E4795F82}" destId="{923BCA65-1363-453A-BAF9-E860A6AC1FCB}" srcOrd="3" destOrd="0" presId="urn:microsoft.com/office/officeart/2005/8/layout/cycle2"/>
    <dgm:cxn modelId="{B21645A2-9BE1-4135-8CC8-552F643CAB1C}" type="presParOf" srcId="{923BCA65-1363-453A-BAF9-E860A6AC1FCB}" destId="{70EB430F-8673-483D-A582-D49E3D4070BA}" srcOrd="0" destOrd="0" presId="urn:microsoft.com/office/officeart/2005/8/layout/cycle2"/>
    <dgm:cxn modelId="{6D67DB1A-965C-4621-B637-D4DAB47838E3}" type="presParOf" srcId="{9781971D-3475-4476-B5FA-05A5E4795F82}" destId="{8A4A83C2-52FE-4985-BF94-5CB8A8F4A394}" srcOrd="4" destOrd="0" presId="urn:microsoft.com/office/officeart/2005/8/layout/cycle2"/>
    <dgm:cxn modelId="{7026D42C-EFE0-4070-860D-FB8C8811A538}" type="presParOf" srcId="{9781971D-3475-4476-B5FA-05A5E4795F82}" destId="{72342CAF-702A-4556-97D6-6033804CE11E}" srcOrd="5" destOrd="0" presId="urn:microsoft.com/office/officeart/2005/8/layout/cycle2"/>
    <dgm:cxn modelId="{41A25AAD-65FA-401E-B48E-8725C9FEBA59}" type="presParOf" srcId="{72342CAF-702A-4556-97D6-6033804CE11E}" destId="{9494D19D-71E9-4E5E-B100-B98217C864C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E2A0C-7165-4DFE-A4F4-6F61C02FD063}">
      <dsp:nvSpPr>
        <dsp:cNvPr id="0" name=""/>
        <dsp:cNvSpPr/>
      </dsp:nvSpPr>
      <dsp:spPr>
        <a:xfrm>
          <a:off x="691389" y="33518"/>
          <a:ext cx="921477" cy="92147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Realidade</a:t>
          </a:r>
        </a:p>
      </dsp:txBody>
      <dsp:txXfrm>
        <a:off x="826336" y="168465"/>
        <a:ext cx="651583" cy="651583"/>
      </dsp:txXfrm>
    </dsp:sp>
    <dsp:sp modelId="{515CF403-6438-4765-AF86-792C763A3656}">
      <dsp:nvSpPr>
        <dsp:cNvPr id="0" name=""/>
        <dsp:cNvSpPr/>
      </dsp:nvSpPr>
      <dsp:spPr>
        <a:xfrm rot="3582369">
          <a:off x="1375408" y="924513"/>
          <a:ext cx="237845" cy="310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393088" y="955908"/>
        <a:ext cx="166492" cy="186598"/>
      </dsp:txXfrm>
    </dsp:sp>
    <dsp:sp modelId="{312392EB-6C73-4B15-8E19-4323681003D3}">
      <dsp:nvSpPr>
        <dsp:cNvPr id="0" name=""/>
        <dsp:cNvSpPr/>
      </dsp:nvSpPr>
      <dsp:spPr>
        <a:xfrm>
          <a:off x="1382587" y="1216654"/>
          <a:ext cx="921477" cy="92147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Papel (algoritmo)</a:t>
          </a:r>
        </a:p>
      </dsp:txBody>
      <dsp:txXfrm>
        <a:off x="1517534" y="1351601"/>
        <a:ext cx="651583" cy="651583"/>
      </dsp:txXfrm>
    </dsp:sp>
    <dsp:sp modelId="{923BCA65-1363-453A-BAF9-E860A6AC1FCB}">
      <dsp:nvSpPr>
        <dsp:cNvPr id="0" name=""/>
        <dsp:cNvSpPr/>
      </dsp:nvSpPr>
      <dsp:spPr>
        <a:xfrm rot="10800000">
          <a:off x="1036898" y="1521893"/>
          <a:ext cx="244287" cy="310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1110184" y="1584093"/>
        <a:ext cx="171001" cy="186598"/>
      </dsp:txXfrm>
    </dsp:sp>
    <dsp:sp modelId="{8A4A83C2-52FE-4985-BF94-5CB8A8F4A394}">
      <dsp:nvSpPr>
        <dsp:cNvPr id="0" name=""/>
        <dsp:cNvSpPr/>
      </dsp:nvSpPr>
      <dsp:spPr>
        <a:xfrm>
          <a:off x="190" y="1216654"/>
          <a:ext cx="921477" cy="92147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Resolvido o problema</a:t>
          </a:r>
        </a:p>
      </dsp:txBody>
      <dsp:txXfrm>
        <a:off x="135137" y="1351601"/>
        <a:ext cx="651583" cy="651583"/>
      </dsp:txXfrm>
    </dsp:sp>
    <dsp:sp modelId="{72342CAF-702A-4556-97D6-6033804CE11E}">
      <dsp:nvSpPr>
        <dsp:cNvPr id="0" name=""/>
        <dsp:cNvSpPr/>
      </dsp:nvSpPr>
      <dsp:spPr>
        <a:xfrm rot="18017631">
          <a:off x="684210" y="936138"/>
          <a:ext cx="237845" cy="310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701890" y="1029143"/>
        <a:ext cx="166492" cy="18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C33FD9-61F0-463D-B27E-CAE47A254CCF}" type="datetimeFigureOut">
              <a:rPr lang="pt-BR" smtClean="0"/>
              <a:pPr/>
              <a:t>22/04/2012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D716ED-FF15-4D6B-8597-4BDD248E40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4.emf"/><Relationship Id="rId5" Type="http://schemas.openxmlformats.org/officeDocument/2006/relationships/image" Target="../media/image11.png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3.bin"/><Relationship Id="rId4" Type="http://schemas.microsoft.com/office/2007/relationships/hdphoto" Target="../media/hdphoto1.wdp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115616" y="1435578"/>
            <a:ext cx="7406640" cy="14721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500" b="1" kern="1200" cap="none" baseline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mtClean="0">
                <a:effectLst/>
              </a:rPr>
              <a:t>Lógica de Programação </a:t>
            </a: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15616" y="2925744"/>
            <a:ext cx="7406640" cy="1752600"/>
          </a:xfrm>
          <a:prstGeom prst="rect">
            <a:avLst/>
          </a:prstGeom>
          <a:noFill/>
          <a:ln w="10795">
            <a:noFill/>
            <a:miter lim="800000"/>
          </a:ln>
        </p:spPr>
        <p:txBody>
          <a:bodyPr anchor="ctr">
            <a:normAutofit/>
          </a:bodyPr>
          <a:lstStyle>
            <a:lvl1pPr marL="64008" indent="0" algn="l" rtl="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dirty="0" smtClean="0"/>
              <a:t>Logica para desenvolvimento de programas de computadores</a:t>
            </a:r>
          </a:p>
          <a:p>
            <a:pPr algn="ctr"/>
            <a:r>
              <a:rPr lang="pt-BR" dirty="0" smtClean="0"/>
              <a:t>Instrutor: Lucas Biason</a:t>
            </a:r>
            <a:endParaRPr lang="pt-BR" dirty="0"/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2987824" y="625377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E-mail: biasonlucky@hotmail.com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1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1907704" y="1412776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 é uma função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31640" y="2051556"/>
            <a:ext cx="34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Transforma dados em outros dados</a:t>
            </a:r>
            <a:endParaRPr lang="pt-BR" dirty="0"/>
          </a:p>
        </p:txBody>
      </p:sp>
      <p:sp>
        <p:nvSpPr>
          <p:cNvPr id="19" name="Seta para a esquerda 18"/>
          <p:cNvSpPr/>
          <p:nvPr/>
        </p:nvSpPr>
        <p:spPr>
          <a:xfrm flipH="1">
            <a:off x="1619672" y="3122408"/>
            <a:ext cx="810079" cy="360040"/>
          </a:xfrm>
          <a:prstGeom prst="leftArrow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Nuvem 19"/>
          <p:cNvSpPr/>
          <p:nvPr/>
        </p:nvSpPr>
        <p:spPr>
          <a:xfrm>
            <a:off x="2555776" y="2996952"/>
            <a:ext cx="936104" cy="720080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 flipH="1">
            <a:off x="3635896" y="3122408"/>
            <a:ext cx="810079" cy="360040"/>
          </a:xfrm>
          <a:prstGeom prst="leftArrow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303770" y="4005064"/>
            <a:ext cx="34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Transforma dados em outros dados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aixaDeTexto 48"/>
          <p:cNvSpPr txBox="1"/>
          <p:nvPr/>
        </p:nvSpPr>
        <p:spPr>
          <a:xfrm>
            <a:off x="1019401" y="4600031"/>
            <a:ext cx="400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 é um algoritmo implementado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5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  <p:bldP spid="21" grpId="0" animBg="1"/>
      <p:bldP spid="22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esquerda 3"/>
          <p:cNvSpPr/>
          <p:nvPr/>
        </p:nvSpPr>
        <p:spPr>
          <a:xfrm flipH="1">
            <a:off x="3563888" y="2582306"/>
            <a:ext cx="810079" cy="360040"/>
          </a:xfrm>
          <a:prstGeom prst="leftArrow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Nuvem 4"/>
          <p:cNvSpPr/>
          <p:nvPr/>
        </p:nvSpPr>
        <p:spPr>
          <a:xfrm>
            <a:off x="4499992" y="2456850"/>
            <a:ext cx="936104" cy="720080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flipH="1">
            <a:off x="5580112" y="2582306"/>
            <a:ext cx="810079" cy="360040"/>
          </a:xfrm>
          <a:prstGeom prst="leftArrow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ector de seta reta 8"/>
          <p:cNvCxnSpPr/>
          <p:nvPr/>
        </p:nvCxnSpPr>
        <p:spPr>
          <a:xfrm flipH="1">
            <a:off x="3347864" y="308636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968044" y="3266382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985152" y="3086362"/>
            <a:ext cx="531064" cy="5220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373956" y="1934234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604235" y="194229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7597" y="156190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660232" y="360996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1. O que se quer?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991906" y="4211796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2. O que eu devo fazer?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753303" y="3622893"/>
            <a:ext cx="202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3. O que eu preciso para fazer isso?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97" y="4513302"/>
            <a:ext cx="872197" cy="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69480" y="2743329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743329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416876" y="3421417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855753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187624" y="1192568"/>
            <a:ext cx="34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Computador trabalha com dados...</a:t>
            </a:r>
            <a:endParaRPr lang="pt-BR" dirty="0"/>
          </a:p>
        </p:txBody>
      </p:sp>
      <p:sp>
        <p:nvSpPr>
          <p:cNvPr id="2" name="Cubo 1"/>
          <p:cNvSpPr/>
          <p:nvPr/>
        </p:nvSpPr>
        <p:spPr>
          <a:xfrm>
            <a:off x="6276097" y="3455575"/>
            <a:ext cx="663007" cy="646298"/>
          </a:xfrm>
          <a:prstGeom prst="cub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43609" y="171111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...esses dados são armazenados na memoria...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236696" y="2357448"/>
            <a:ext cx="2368883" cy="1527565"/>
            <a:chOff x="1348378" y="3048775"/>
            <a:chExt cx="2368883" cy="1527565"/>
          </a:xfrm>
        </p:grpSpPr>
        <p:sp>
          <p:nvSpPr>
            <p:cNvPr id="26" name="Cubo 25"/>
            <p:cNvSpPr/>
            <p:nvPr/>
          </p:nvSpPr>
          <p:spPr>
            <a:xfrm>
              <a:off x="1619671" y="385192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7" name="Cubo 26"/>
            <p:cNvSpPr/>
            <p:nvPr/>
          </p:nvSpPr>
          <p:spPr>
            <a:xfrm>
              <a:off x="1907703" y="385192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30" name="Cubo 29"/>
            <p:cNvSpPr/>
            <p:nvPr/>
          </p:nvSpPr>
          <p:spPr>
            <a:xfrm>
              <a:off x="1619670" y="358989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31" name="Cubo 30"/>
            <p:cNvSpPr/>
            <p:nvPr/>
          </p:nvSpPr>
          <p:spPr>
            <a:xfrm>
              <a:off x="1907702" y="358989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32" name="Cubo 31"/>
            <p:cNvSpPr/>
            <p:nvPr/>
          </p:nvSpPr>
          <p:spPr>
            <a:xfrm>
              <a:off x="1538212" y="39453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34" name="Cubo 33"/>
            <p:cNvSpPr/>
            <p:nvPr/>
          </p:nvSpPr>
          <p:spPr>
            <a:xfrm>
              <a:off x="1826244" y="39453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44" name="Cubo 43"/>
            <p:cNvSpPr/>
            <p:nvPr/>
          </p:nvSpPr>
          <p:spPr>
            <a:xfrm>
              <a:off x="1538211" y="368335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48" name="Cubo 47"/>
            <p:cNvSpPr/>
            <p:nvPr/>
          </p:nvSpPr>
          <p:spPr>
            <a:xfrm>
              <a:off x="1826243" y="368335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0" name="Cubo 49"/>
            <p:cNvSpPr/>
            <p:nvPr/>
          </p:nvSpPr>
          <p:spPr>
            <a:xfrm>
              <a:off x="2188010" y="385192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1" name="Cubo 50"/>
            <p:cNvSpPr/>
            <p:nvPr/>
          </p:nvSpPr>
          <p:spPr>
            <a:xfrm>
              <a:off x="2476042" y="385192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2" name="Cubo 51"/>
            <p:cNvSpPr/>
            <p:nvPr/>
          </p:nvSpPr>
          <p:spPr>
            <a:xfrm>
              <a:off x="2188009" y="358989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3" name="Cubo 52"/>
            <p:cNvSpPr/>
            <p:nvPr/>
          </p:nvSpPr>
          <p:spPr>
            <a:xfrm>
              <a:off x="2476041" y="358989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4" name="Cubo 53"/>
            <p:cNvSpPr/>
            <p:nvPr/>
          </p:nvSpPr>
          <p:spPr>
            <a:xfrm>
              <a:off x="2106551" y="39453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5" name="Cubo 54"/>
            <p:cNvSpPr/>
            <p:nvPr/>
          </p:nvSpPr>
          <p:spPr>
            <a:xfrm>
              <a:off x="2394583" y="39453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6" name="Cubo 55"/>
            <p:cNvSpPr/>
            <p:nvPr/>
          </p:nvSpPr>
          <p:spPr>
            <a:xfrm>
              <a:off x="2106550" y="368335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7" name="Cubo 56"/>
            <p:cNvSpPr/>
            <p:nvPr/>
          </p:nvSpPr>
          <p:spPr>
            <a:xfrm>
              <a:off x="2394582" y="368335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8" name="Cubo 57"/>
            <p:cNvSpPr/>
            <p:nvPr/>
          </p:nvSpPr>
          <p:spPr>
            <a:xfrm>
              <a:off x="1610762" y="331079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9" name="Cubo 58"/>
            <p:cNvSpPr/>
            <p:nvPr/>
          </p:nvSpPr>
          <p:spPr>
            <a:xfrm>
              <a:off x="1898794" y="331079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0" name="Cubo 59"/>
            <p:cNvSpPr/>
            <p:nvPr/>
          </p:nvSpPr>
          <p:spPr>
            <a:xfrm>
              <a:off x="1610761" y="30487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1" name="Cubo 60"/>
            <p:cNvSpPr/>
            <p:nvPr/>
          </p:nvSpPr>
          <p:spPr>
            <a:xfrm>
              <a:off x="1898793" y="30487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2" name="Cubo 61"/>
            <p:cNvSpPr/>
            <p:nvPr/>
          </p:nvSpPr>
          <p:spPr>
            <a:xfrm>
              <a:off x="1529303" y="340425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3" name="Cubo 62"/>
            <p:cNvSpPr/>
            <p:nvPr/>
          </p:nvSpPr>
          <p:spPr>
            <a:xfrm>
              <a:off x="1817335" y="340425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4" name="Cubo 63"/>
            <p:cNvSpPr/>
            <p:nvPr/>
          </p:nvSpPr>
          <p:spPr>
            <a:xfrm>
              <a:off x="1529302" y="314223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5" name="Cubo 64"/>
            <p:cNvSpPr/>
            <p:nvPr/>
          </p:nvSpPr>
          <p:spPr>
            <a:xfrm>
              <a:off x="1817334" y="314223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6" name="Cubo 65"/>
            <p:cNvSpPr/>
            <p:nvPr/>
          </p:nvSpPr>
          <p:spPr>
            <a:xfrm>
              <a:off x="2179101" y="331079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7" name="Cubo 66"/>
            <p:cNvSpPr/>
            <p:nvPr/>
          </p:nvSpPr>
          <p:spPr>
            <a:xfrm>
              <a:off x="2467133" y="331079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8" name="Cubo 67"/>
            <p:cNvSpPr/>
            <p:nvPr/>
          </p:nvSpPr>
          <p:spPr>
            <a:xfrm>
              <a:off x="2179100" y="30487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9" name="Cubo 68"/>
            <p:cNvSpPr/>
            <p:nvPr/>
          </p:nvSpPr>
          <p:spPr>
            <a:xfrm>
              <a:off x="2467132" y="304877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0" name="Cubo 69"/>
            <p:cNvSpPr/>
            <p:nvPr/>
          </p:nvSpPr>
          <p:spPr>
            <a:xfrm>
              <a:off x="2097642" y="340425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1" name="Cubo 70"/>
            <p:cNvSpPr/>
            <p:nvPr/>
          </p:nvSpPr>
          <p:spPr>
            <a:xfrm>
              <a:off x="2385674" y="340425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2" name="Cubo 71"/>
            <p:cNvSpPr/>
            <p:nvPr/>
          </p:nvSpPr>
          <p:spPr>
            <a:xfrm>
              <a:off x="2097641" y="314223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3" name="Cubo 72"/>
            <p:cNvSpPr/>
            <p:nvPr/>
          </p:nvSpPr>
          <p:spPr>
            <a:xfrm>
              <a:off x="2385673" y="314223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4" name="Cubo 73"/>
            <p:cNvSpPr/>
            <p:nvPr/>
          </p:nvSpPr>
          <p:spPr>
            <a:xfrm>
              <a:off x="1438747" y="404074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5" name="Cubo 74"/>
            <p:cNvSpPr/>
            <p:nvPr/>
          </p:nvSpPr>
          <p:spPr>
            <a:xfrm>
              <a:off x="1726779" y="404074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6" name="Cubo 75"/>
            <p:cNvSpPr/>
            <p:nvPr/>
          </p:nvSpPr>
          <p:spPr>
            <a:xfrm>
              <a:off x="1438746" y="377872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7" name="Cubo 76"/>
            <p:cNvSpPr/>
            <p:nvPr/>
          </p:nvSpPr>
          <p:spPr>
            <a:xfrm>
              <a:off x="1726778" y="377872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8" name="Cubo 77"/>
            <p:cNvSpPr/>
            <p:nvPr/>
          </p:nvSpPr>
          <p:spPr>
            <a:xfrm>
              <a:off x="1357288" y="413420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9" name="Cubo 78"/>
            <p:cNvSpPr/>
            <p:nvPr/>
          </p:nvSpPr>
          <p:spPr>
            <a:xfrm>
              <a:off x="1645320" y="413420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0" name="Cubo 79"/>
            <p:cNvSpPr/>
            <p:nvPr/>
          </p:nvSpPr>
          <p:spPr>
            <a:xfrm>
              <a:off x="1357287" y="387217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1" name="Cubo 80"/>
            <p:cNvSpPr/>
            <p:nvPr/>
          </p:nvSpPr>
          <p:spPr>
            <a:xfrm>
              <a:off x="1645319" y="387217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2" name="Cubo 81"/>
            <p:cNvSpPr/>
            <p:nvPr/>
          </p:nvSpPr>
          <p:spPr>
            <a:xfrm>
              <a:off x="2007086" y="404074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3" name="Cubo 82"/>
            <p:cNvSpPr/>
            <p:nvPr/>
          </p:nvSpPr>
          <p:spPr>
            <a:xfrm>
              <a:off x="2295118" y="404074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4" name="Cubo 83"/>
            <p:cNvSpPr/>
            <p:nvPr/>
          </p:nvSpPr>
          <p:spPr>
            <a:xfrm>
              <a:off x="2007085" y="377872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5" name="Cubo 84"/>
            <p:cNvSpPr/>
            <p:nvPr/>
          </p:nvSpPr>
          <p:spPr>
            <a:xfrm>
              <a:off x="2295117" y="3778723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6" name="Cubo 85"/>
            <p:cNvSpPr/>
            <p:nvPr/>
          </p:nvSpPr>
          <p:spPr>
            <a:xfrm>
              <a:off x="1925627" y="413420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7" name="Cubo 86"/>
            <p:cNvSpPr/>
            <p:nvPr/>
          </p:nvSpPr>
          <p:spPr>
            <a:xfrm>
              <a:off x="2213659" y="413420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8" name="Cubo 87"/>
            <p:cNvSpPr/>
            <p:nvPr/>
          </p:nvSpPr>
          <p:spPr>
            <a:xfrm>
              <a:off x="1925626" y="387217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9" name="Cubo 88"/>
            <p:cNvSpPr/>
            <p:nvPr/>
          </p:nvSpPr>
          <p:spPr>
            <a:xfrm>
              <a:off x="2213658" y="3872178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0" name="Cubo 89"/>
            <p:cNvSpPr/>
            <p:nvPr/>
          </p:nvSpPr>
          <p:spPr>
            <a:xfrm>
              <a:off x="1429838" y="349962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1" name="Cubo 90"/>
            <p:cNvSpPr/>
            <p:nvPr/>
          </p:nvSpPr>
          <p:spPr>
            <a:xfrm>
              <a:off x="1717870" y="349962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2" name="Cubo 91"/>
            <p:cNvSpPr/>
            <p:nvPr/>
          </p:nvSpPr>
          <p:spPr>
            <a:xfrm>
              <a:off x="1429837" y="323760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3" name="Cubo 92"/>
            <p:cNvSpPr/>
            <p:nvPr/>
          </p:nvSpPr>
          <p:spPr>
            <a:xfrm>
              <a:off x="1717869" y="3237600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4" name="Cubo 93"/>
            <p:cNvSpPr/>
            <p:nvPr/>
          </p:nvSpPr>
          <p:spPr>
            <a:xfrm>
              <a:off x="1348379" y="359307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5" name="Cubo 94"/>
            <p:cNvSpPr/>
            <p:nvPr/>
          </p:nvSpPr>
          <p:spPr>
            <a:xfrm>
              <a:off x="1636411" y="359307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6" name="Cubo 95"/>
            <p:cNvSpPr/>
            <p:nvPr/>
          </p:nvSpPr>
          <p:spPr>
            <a:xfrm>
              <a:off x="1348378" y="333105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7" name="Cubo 96"/>
            <p:cNvSpPr/>
            <p:nvPr/>
          </p:nvSpPr>
          <p:spPr>
            <a:xfrm>
              <a:off x="1636410" y="333105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8" name="Cubo 97"/>
            <p:cNvSpPr/>
            <p:nvPr/>
          </p:nvSpPr>
          <p:spPr>
            <a:xfrm>
              <a:off x="1998177" y="349962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99" name="Cubo 98"/>
            <p:cNvSpPr/>
            <p:nvPr/>
          </p:nvSpPr>
          <p:spPr>
            <a:xfrm>
              <a:off x="2286209" y="349962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00" name="Cubo 99"/>
            <p:cNvSpPr/>
            <p:nvPr/>
          </p:nvSpPr>
          <p:spPr>
            <a:xfrm>
              <a:off x="3329846" y="4185855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01" name="Cubo 100"/>
            <p:cNvSpPr/>
            <p:nvPr/>
          </p:nvSpPr>
          <p:spPr>
            <a:xfrm rot="233048">
              <a:off x="2565643" y="3707171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02" name="Cubo 101"/>
            <p:cNvSpPr/>
            <p:nvPr/>
          </p:nvSpPr>
          <p:spPr>
            <a:xfrm>
              <a:off x="1916718" y="3593077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03" name="Cubo 102"/>
            <p:cNvSpPr/>
            <p:nvPr/>
          </p:nvSpPr>
          <p:spPr>
            <a:xfrm>
              <a:off x="3029375" y="4198689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04" name="Cubo 103"/>
            <p:cNvSpPr/>
            <p:nvPr/>
          </p:nvSpPr>
          <p:spPr>
            <a:xfrm>
              <a:off x="3171927" y="3932402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05" name="Cubo 104"/>
            <p:cNvSpPr/>
            <p:nvPr/>
          </p:nvSpPr>
          <p:spPr>
            <a:xfrm rot="1669283">
              <a:off x="2693595" y="4030274"/>
              <a:ext cx="387415" cy="377651"/>
            </a:xfrm>
            <a:prstGeom prst="cub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</p:grpSp>
      <p:sp>
        <p:nvSpPr>
          <p:cNvPr id="106" name="CaixaDeTexto 105"/>
          <p:cNvSpPr txBox="1"/>
          <p:nvPr/>
        </p:nvSpPr>
        <p:spPr>
          <a:xfrm>
            <a:off x="1294083" y="3886484"/>
            <a:ext cx="207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 Como ele identifica esses dados?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364183" y="3388353"/>
            <a:ext cx="20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 Variáveis</a:t>
            </a:r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3332378" y="2231048"/>
            <a:ext cx="207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 A memoria pode ser dividida em pequenos blocos...</a:t>
            </a:r>
            <a:endParaRPr lang="pt-BR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3007783" y="4437112"/>
            <a:ext cx="207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 Cada variável tem um nome único em seu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4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25" grpId="0"/>
      <p:bldP spid="106" grpId="0"/>
      <p:bldP spid="107" grpId="0"/>
      <p:bldP spid="108" grpId="0"/>
      <p:bldP spid="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95574" y="275234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87229" y="275234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388273" y="3573563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240001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187624" y="1192568"/>
            <a:ext cx="41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que pode ser colocado nessas variáveis?</a:t>
            </a:r>
            <a:endParaRPr lang="pt-BR" dirty="0"/>
          </a:p>
        </p:txBody>
      </p:sp>
      <p:sp>
        <p:nvSpPr>
          <p:cNvPr id="2" name="Cubo 1"/>
          <p:cNvSpPr/>
          <p:nvPr/>
        </p:nvSpPr>
        <p:spPr>
          <a:xfrm>
            <a:off x="6709396" y="4221088"/>
            <a:ext cx="663007" cy="646298"/>
          </a:xfrm>
          <a:prstGeom prst="cub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191113" y="1630841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R:Qualquer valor que respeite o seu domínio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988496" y="3714935"/>
            <a:ext cx="20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/>
                </a:solidFill>
              </a:rPr>
              <a:t>Literais e Caracteres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3278748" y="3028070"/>
            <a:ext cx="20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Inteiros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932958" y="2596103"/>
            <a:ext cx="20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5"/>
                </a:solidFill>
              </a:rPr>
              <a:t>Reais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3131840" y="4437111"/>
            <a:ext cx="207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Lógicos ou Booleanos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6782423" y="3714935"/>
            <a:ext cx="45757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Fluxograma: Dados 3"/>
          <p:cNvSpPr/>
          <p:nvPr/>
        </p:nvSpPr>
        <p:spPr>
          <a:xfrm>
            <a:off x="6836533" y="4248532"/>
            <a:ext cx="394453" cy="7200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luxograma: Dados 110"/>
          <p:cNvSpPr/>
          <p:nvPr/>
        </p:nvSpPr>
        <p:spPr>
          <a:xfrm rot="2593217">
            <a:off x="7183084" y="4669531"/>
            <a:ext cx="394453" cy="72008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" name="Imagem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92" y="1125801"/>
            <a:ext cx="872197" cy="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106" grpId="0"/>
      <p:bldP spid="107" grpId="0"/>
      <p:bldP spid="108" grpId="0"/>
      <p:bldP spid="109" grpId="0"/>
      <p:bldP spid="1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63410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55064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388273" y="3573563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240001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2" name="Imagem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92" y="1125801"/>
            <a:ext cx="872197" cy="87219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63688" y="1561899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92630"/>
              </p:ext>
            </p:extLst>
          </p:nvPr>
        </p:nvGraphicFramePr>
        <p:xfrm>
          <a:off x="783708" y="2197944"/>
          <a:ext cx="981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r:id="rId6" imgW="934495" imgH="394636" progId="">
                  <p:embed/>
                </p:oleObj>
              </mc:Choice>
              <mc:Fallback>
                <p:oleObj r:id="rId6" imgW="934495" imgH="394636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08" y="2197944"/>
                        <a:ext cx="981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63999"/>
              </p:ext>
            </p:extLst>
          </p:nvPr>
        </p:nvGraphicFramePr>
        <p:xfrm>
          <a:off x="1835696" y="2845975"/>
          <a:ext cx="100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r:id="rId8" imgW="934495" imgH="574821" progId="">
                  <p:embed/>
                </p:oleObj>
              </mc:Choice>
              <mc:Fallback>
                <p:oleObj r:id="rId8" imgW="934495" imgH="574821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45975"/>
                        <a:ext cx="10096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389387"/>
              </p:ext>
            </p:extLst>
          </p:nvPr>
        </p:nvGraphicFramePr>
        <p:xfrm>
          <a:off x="3203848" y="1931231"/>
          <a:ext cx="11620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r:id="rId10" imgW="934495" imgH="574821" progId="">
                  <p:embed/>
                </p:oleObj>
              </mc:Choice>
              <mc:Fallback>
                <p:oleObj r:id="rId10" imgW="934495" imgH="574821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31231"/>
                        <a:ext cx="11620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27957"/>
              </p:ext>
            </p:extLst>
          </p:nvPr>
        </p:nvGraphicFramePr>
        <p:xfrm>
          <a:off x="3414275" y="3060287"/>
          <a:ext cx="1190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r:id="rId12" imgW="1204743" imgH="574821" progId="">
                  <p:embed/>
                </p:oleObj>
              </mc:Choice>
              <mc:Fallback>
                <p:oleObj r:id="rId12" imgW="1204743" imgH="574821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275" y="3060287"/>
                        <a:ext cx="11906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92174"/>
              </p:ext>
            </p:extLst>
          </p:nvPr>
        </p:nvGraphicFramePr>
        <p:xfrm>
          <a:off x="1331640" y="3777941"/>
          <a:ext cx="1162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r:id="rId14" imgW="934495" imgH="466633" progId="">
                  <p:embed/>
                </p:oleObj>
              </mc:Choice>
              <mc:Fallback>
                <p:oleObj r:id="rId14" imgW="934495" imgH="466633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77941"/>
                        <a:ext cx="11620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2771800" y="40036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667890" y="4656829"/>
            <a:ext cx="273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estruturar nossos algoritmos de maneira visual e pratica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76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322173" y="431730"/>
            <a:ext cx="4116290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Crie um programa que efetue a leitura de dois valores numéricos. Faça a operação de soma entre os dois valores e apresente o resultado obtido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30" y="5003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o 33"/>
          <p:cNvGrpSpPr/>
          <p:nvPr/>
        </p:nvGrpSpPr>
        <p:grpSpPr>
          <a:xfrm>
            <a:off x="899592" y="4015201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41" name="Retângulo de cantos arredondados 40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 46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Elipse 36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39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3241637" y="3317902"/>
            <a:ext cx="1194435" cy="2536190"/>
            <a:chOff x="3061652" y="2271077"/>
            <a:chExt cx="1194435" cy="2536190"/>
          </a:xfrm>
        </p:grpSpPr>
        <p:sp>
          <p:nvSpPr>
            <p:cNvPr id="65" name="Fluxograma: Terminação 64"/>
            <p:cNvSpPr/>
            <p:nvPr/>
          </p:nvSpPr>
          <p:spPr>
            <a:xfrm>
              <a:off x="3097212" y="4477702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57" name="Fluxograma: Terminação 56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luxograma: Entrada manual 58"/>
            <p:cNvSpPr/>
            <p:nvPr/>
          </p:nvSpPr>
          <p:spPr>
            <a:xfrm>
              <a:off x="3381692" y="2784157"/>
              <a:ext cx="669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ea typeface="MS Mincho"/>
                  <a:cs typeface="Times New Roman"/>
                </a:rPr>
                <a:t>a,b</a:t>
              </a:r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tângulo 60"/>
            <p:cNvSpPr/>
            <p:nvPr/>
          </p:nvSpPr>
          <p:spPr>
            <a:xfrm>
              <a:off x="3179762" y="3422332"/>
              <a:ext cx="1073785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ea typeface="MS Mincho"/>
                  <a:cs typeface="Times New Roman"/>
                </a:rPr>
                <a:t>x &lt;- a +b</a:t>
              </a:r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Fluxograma: Dados 62"/>
            <p:cNvSpPr/>
            <p:nvPr/>
          </p:nvSpPr>
          <p:spPr>
            <a:xfrm>
              <a:off x="3307397" y="3964622"/>
              <a:ext cx="765175" cy="28702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ea typeface="MS Mincho"/>
                  <a:cs typeface="Times New Roman"/>
                </a:rPr>
                <a:t>x</a:t>
              </a:r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3694747" y="4251642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Caixa de texto 39"/>
          <p:cNvSpPr txBox="1"/>
          <p:nvPr/>
        </p:nvSpPr>
        <p:spPr>
          <a:xfrm>
            <a:off x="3838855" y="1999324"/>
            <a:ext cx="3082925" cy="9144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Ler os dados;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Efetuar a soma e colocar o resultado em x;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Apresentar o valor</a:t>
            </a:r>
          </a:p>
        </p:txBody>
      </p:sp>
      <p:sp>
        <p:nvSpPr>
          <p:cNvPr id="67" name="Caixa de texto 40"/>
          <p:cNvSpPr txBox="1"/>
          <p:nvPr/>
        </p:nvSpPr>
        <p:spPr>
          <a:xfrm>
            <a:off x="5292080" y="3363622"/>
            <a:ext cx="3082290" cy="22110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Português Estruturado: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b="1" dirty="0">
                <a:effectLst/>
                <a:ea typeface="MS Mincho"/>
                <a:cs typeface="Times New Roman"/>
              </a:rPr>
              <a:t>Programa </a:t>
            </a:r>
            <a:r>
              <a:rPr lang="pt-BR" sz="1100" dirty="0">
                <a:effectLst/>
                <a:ea typeface="MS Mincho"/>
                <a:cs typeface="Times New Roman"/>
              </a:rPr>
              <a:t>soma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b="1" dirty="0">
                <a:effectLst/>
                <a:ea typeface="MS Mincho"/>
                <a:cs typeface="Times New Roman"/>
              </a:rPr>
              <a:t>var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b="1" dirty="0">
                <a:effectLst/>
                <a:ea typeface="MS Mincho"/>
                <a:cs typeface="Times New Roman"/>
              </a:rPr>
              <a:t>	</a:t>
            </a:r>
            <a:r>
              <a:rPr lang="pt-BR" sz="1100" dirty="0" err="1">
                <a:effectLst/>
                <a:ea typeface="MS Mincho"/>
                <a:cs typeface="Times New Roman"/>
              </a:rPr>
              <a:t>x,a,b</a:t>
            </a:r>
            <a:r>
              <a:rPr lang="pt-BR" sz="1100" dirty="0">
                <a:effectLst/>
                <a:ea typeface="MS Mincho"/>
                <a:cs typeface="Times New Roman"/>
              </a:rPr>
              <a:t> : inteiro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b="1" dirty="0">
                <a:effectLst/>
                <a:ea typeface="MS Mincho"/>
                <a:cs typeface="Times New Roman"/>
              </a:rPr>
              <a:t>algoritmo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b="1" dirty="0">
                <a:effectLst/>
                <a:ea typeface="MS Mincho"/>
                <a:cs typeface="Times New Roman"/>
              </a:rPr>
              <a:t>	leia(</a:t>
            </a:r>
            <a:r>
              <a:rPr lang="pt-BR" sz="1100" dirty="0">
                <a:effectLst/>
                <a:ea typeface="MS Mincho"/>
                <a:cs typeface="Times New Roman"/>
              </a:rPr>
              <a:t>a)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</a:t>
            </a:r>
            <a:r>
              <a:rPr lang="pt-BR" sz="1100" b="1" dirty="0">
                <a:effectLst/>
                <a:ea typeface="MS Mincho"/>
                <a:cs typeface="Times New Roman"/>
              </a:rPr>
              <a:t>leia(</a:t>
            </a:r>
            <a:r>
              <a:rPr lang="pt-BR" sz="1100" dirty="0">
                <a:effectLst/>
                <a:ea typeface="MS Mincho"/>
                <a:cs typeface="Times New Roman"/>
              </a:rPr>
              <a:t>b)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x &lt;- a + b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</a:t>
            </a:r>
            <a:r>
              <a:rPr lang="pt-BR" sz="1100" b="1" dirty="0">
                <a:effectLst/>
                <a:ea typeface="MS Mincho"/>
                <a:cs typeface="Times New Roman"/>
              </a:rPr>
              <a:t>escreva(</a:t>
            </a:r>
            <a:r>
              <a:rPr lang="pt-BR" sz="1100" dirty="0">
                <a:effectLst/>
                <a:ea typeface="MS Mincho"/>
                <a:cs typeface="Times New Roman"/>
              </a:rPr>
              <a:t>x</a:t>
            </a:r>
            <a:r>
              <a:rPr lang="pt-BR" sz="1100" b="1" dirty="0">
                <a:effectLst/>
                <a:ea typeface="MS Mincho"/>
                <a:cs typeface="Times New Roman"/>
              </a:rPr>
              <a:t>)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b="1" dirty="0" err="1">
                <a:effectLst/>
                <a:ea typeface="MS Mincho"/>
                <a:cs typeface="Times New Roman"/>
              </a:rPr>
              <a:t>fimalgoritmo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97171" y="1999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1º</a:t>
            </a:r>
            <a:endParaRPr lang="pt-B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814618" y="3102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pt-B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º</a:t>
            </a:r>
            <a:endParaRPr lang="pt-B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4933641" y="3178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3º</a:t>
            </a:r>
            <a:endParaRPr lang="pt-B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" grpId="0"/>
      <p:bldP spid="68" grpId="0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63410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55064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388273" y="3573563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240001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0595" y="1303811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2" y="3528819"/>
            <a:ext cx="491989" cy="49198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31640" y="1676512"/>
            <a:ext cx="355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indicar qual a ação deve ser tomada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83302" y="2968888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4"/>
                </a:solidFill>
              </a:rPr>
              <a:t>Atribuição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879548" y="2472261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Aritméticos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005911" y="414908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Lógicos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58748" y="3408609"/>
            <a:ext cx="123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Relacionais</a:t>
            </a:r>
          </a:p>
        </p:txBody>
      </p:sp>
    </p:spTree>
    <p:extLst>
      <p:ext uri="{BB962C8B-B14F-4D97-AF65-F5344CB8AC3E}">
        <p14:creationId xmlns:p14="http://schemas.microsoft.com/office/powerpoint/2010/main" val="35331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1" grpId="0"/>
      <p:bldP spid="32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322173" y="431730"/>
            <a:ext cx="4116290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pt-BR" dirty="0"/>
              <a:t>Desenvolver a lógica para um programa que efetue o cálculo da área de uma circunferência, apresentando a medida da área calculada.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30" y="5003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37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1772352" y="3339491"/>
            <a:ext cx="3082925" cy="9144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ea typeface="MS Mincho"/>
                <a:cs typeface="Times New Roman"/>
              </a:rPr>
              <a:t>Ler </a:t>
            </a:r>
            <a:r>
              <a:rPr lang="pt-BR" sz="1600" dirty="0" smtClean="0">
                <a:effectLst/>
                <a:ea typeface="MS Mincho"/>
                <a:cs typeface="Times New Roman"/>
              </a:rPr>
              <a:t>o raio;</a:t>
            </a:r>
            <a:endParaRPr lang="pt-BR" sz="1600" dirty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 err="1" smtClean="0">
                <a:effectLst/>
                <a:ea typeface="MS Mincho"/>
                <a:cs typeface="Times New Roman"/>
              </a:rPr>
              <a:t>Area</a:t>
            </a:r>
            <a:r>
              <a:rPr lang="pt-BR" sz="1600" dirty="0" smtClean="0">
                <a:effectLst/>
                <a:ea typeface="MS Mincho"/>
                <a:cs typeface="Times New Roman"/>
              </a:rPr>
              <a:t> = pi.raio²;</a:t>
            </a:r>
            <a:endParaRPr lang="pt-BR" sz="1600" dirty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ea typeface="MS Mincho"/>
                <a:cs typeface="Times New Roman"/>
              </a:rPr>
              <a:t>Apresentar o </a:t>
            </a:r>
            <a:r>
              <a:rPr lang="pt-BR" sz="1600" dirty="0" smtClean="0">
                <a:effectLst/>
                <a:ea typeface="MS Mincho"/>
                <a:cs typeface="Times New Roman"/>
              </a:rPr>
              <a:t>valor da </a:t>
            </a:r>
            <a:r>
              <a:rPr lang="pt-BR" sz="1600" dirty="0" err="1" smtClean="0">
                <a:effectLst/>
                <a:ea typeface="MS Mincho"/>
                <a:cs typeface="Times New Roman"/>
              </a:rPr>
              <a:t>area</a:t>
            </a:r>
            <a:endParaRPr lang="pt-BR" sz="1600" dirty="0">
              <a:effectLst/>
              <a:ea typeface="MS Mincho"/>
              <a:cs typeface="Times New Roman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5508104" y="2645436"/>
            <a:ext cx="1800200" cy="2536190"/>
            <a:chOff x="2760040" y="2271077"/>
            <a:chExt cx="1800200" cy="2536190"/>
          </a:xfrm>
        </p:grpSpPr>
        <p:sp>
          <p:nvSpPr>
            <p:cNvPr id="24" name="Fluxograma: Terminação 23"/>
            <p:cNvSpPr/>
            <p:nvPr/>
          </p:nvSpPr>
          <p:spPr>
            <a:xfrm>
              <a:off x="3097212" y="4477702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5" name="Fluxograma: Terminação 24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xograma: Entrada manual 26"/>
            <p:cNvSpPr/>
            <p:nvPr/>
          </p:nvSpPr>
          <p:spPr>
            <a:xfrm>
              <a:off x="3381692" y="2784157"/>
              <a:ext cx="669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raio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tângulo 28"/>
            <p:cNvSpPr/>
            <p:nvPr/>
          </p:nvSpPr>
          <p:spPr>
            <a:xfrm>
              <a:off x="2760040" y="3422332"/>
              <a:ext cx="1800200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 err="1">
                  <a:ea typeface="MS Mincho"/>
                  <a:cs typeface="Times New Roman"/>
                </a:rPr>
                <a:t>area</a:t>
              </a:r>
              <a:r>
                <a:rPr lang="pt-BR" sz="1400" dirty="0">
                  <a:ea typeface="MS Mincho"/>
                  <a:cs typeface="Times New Roman"/>
                </a:rPr>
                <a:t> &lt;- 3.14*raio^2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0" name="Conector de seta reta 29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Fluxograma: Dados 30"/>
            <p:cNvSpPr/>
            <p:nvPr/>
          </p:nvSpPr>
          <p:spPr>
            <a:xfrm>
              <a:off x="3307397" y="3964622"/>
              <a:ext cx="765175" cy="28702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raio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3694747" y="4251642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464694" y="431731"/>
            <a:ext cx="6029461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pt-BR" dirty="0"/>
              <a:t>Ler uma temperatura em graus Celsius e apresenta-la convertida em graus Fahrenheit. A fórmula de conversão é: </a:t>
            </a:r>
            <a:r>
              <a:rPr lang="pt-BR" b="1" dirty="0"/>
              <a:t>F&lt;- (9*C + 160) / 5,</a:t>
            </a:r>
            <a:r>
              <a:rPr lang="pt-BR" dirty="0"/>
              <a:t> sendo F a temperatura em Fahrenheit e C a temperatura em Celsius.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70" y="5003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38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2057829" y="3284564"/>
            <a:ext cx="3082925" cy="9144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Ler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o C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dirty="0">
                <a:ea typeface="MS Mincho"/>
                <a:cs typeface="Times New Roman"/>
              </a:rPr>
              <a:t>F&lt;- (9*C + 160) / 5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100" dirty="0">
                <a:effectLst/>
                <a:ea typeface="MS Mincho"/>
                <a:cs typeface="Times New Roman"/>
              </a:rPr>
              <a:t>o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valor de F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6040614" y="2749259"/>
            <a:ext cx="1367267" cy="2536190"/>
            <a:chOff x="3061652" y="2271077"/>
            <a:chExt cx="1367267" cy="2536190"/>
          </a:xfrm>
        </p:grpSpPr>
        <p:sp>
          <p:nvSpPr>
            <p:cNvPr id="24" name="Fluxograma: Terminação 23"/>
            <p:cNvSpPr/>
            <p:nvPr/>
          </p:nvSpPr>
          <p:spPr>
            <a:xfrm>
              <a:off x="3097212" y="4477702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5" name="Fluxograma: Terminação 24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xograma: Entrada manual 26"/>
            <p:cNvSpPr/>
            <p:nvPr/>
          </p:nvSpPr>
          <p:spPr>
            <a:xfrm>
              <a:off x="3381692" y="2784157"/>
              <a:ext cx="669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c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tângulo 28"/>
            <p:cNvSpPr/>
            <p:nvPr/>
          </p:nvSpPr>
          <p:spPr>
            <a:xfrm>
              <a:off x="3061652" y="3422332"/>
              <a:ext cx="1367267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F&lt;- (9*C + 160) / 5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0" name="Conector de seta reta 29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Fluxograma: Dados 30"/>
            <p:cNvSpPr/>
            <p:nvPr/>
          </p:nvSpPr>
          <p:spPr>
            <a:xfrm>
              <a:off x="3307397" y="3964622"/>
              <a:ext cx="765175" cy="28702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F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3694747" y="4251642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3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464694" y="431731"/>
            <a:ext cx="6029461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pt-BR" dirty="0"/>
              <a:t>Ler uma temperatura em graus fahrenheit e apresenta-la convertida em graus Celsius. A fórmula de conversão é: </a:t>
            </a:r>
            <a:r>
              <a:rPr lang="pt-BR" b="1" dirty="0"/>
              <a:t>C&lt;-(F-32)*(5/9), </a:t>
            </a:r>
            <a:r>
              <a:rPr lang="pt-BR" dirty="0"/>
              <a:t>sendo F a temperatura em Fahrenheit e C a temperatura em Celsius.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70" y="5003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39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49" name="Caixa de texto 39"/>
          <p:cNvSpPr txBox="1"/>
          <p:nvPr/>
        </p:nvSpPr>
        <p:spPr>
          <a:xfrm>
            <a:off x="2144381" y="3436916"/>
            <a:ext cx="2101297" cy="9144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Ler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o F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dirty="0">
                <a:ea typeface="MS Mincho"/>
                <a:cs typeface="Times New Roman"/>
              </a:rPr>
              <a:t>C&lt;-(F-32)*(5/9)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100" dirty="0">
                <a:effectLst/>
                <a:ea typeface="MS Mincho"/>
                <a:cs typeface="Times New Roman"/>
              </a:rPr>
              <a:t>o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valor de C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5940152" y="2756879"/>
            <a:ext cx="1367267" cy="2536190"/>
            <a:chOff x="3061652" y="2271077"/>
            <a:chExt cx="1367267" cy="2536190"/>
          </a:xfrm>
        </p:grpSpPr>
        <p:sp>
          <p:nvSpPr>
            <p:cNvPr id="52" name="Fluxograma: Terminação 51"/>
            <p:cNvSpPr/>
            <p:nvPr/>
          </p:nvSpPr>
          <p:spPr>
            <a:xfrm>
              <a:off x="3097212" y="4477702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53" name="Fluxograma: Terminação 52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uxograma: Entrada manual 54"/>
            <p:cNvSpPr/>
            <p:nvPr/>
          </p:nvSpPr>
          <p:spPr>
            <a:xfrm>
              <a:off x="3381692" y="2784157"/>
              <a:ext cx="669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F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3061652" y="3422332"/>
              <a:ext cx="1367267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C&lt;-(F-32)*(5/9)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luxograma: Dados 58"/>
            <p:cNvSpPr/>
            <p:nvPr/>
          </p:nvSpPr>
          <p:spPr>
            <a:xfrm>
              <a:off x="3307397" y="3964622"/>
              <a:ext cx="765175" cy="28702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C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3694747" y="4251642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9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de Semana:</a:t>
            </a:r>
          </a:p>
          <a:p>
            <a:pPr lvl="1"/>
            <a:r>
              <a:rPr lang="pt-BR" b="1" dirty="0" smtClean="0"/>
              <a:t>1ª aula: </a:t>
            </a:r>
            <a:r>
              <a:rPr lang="pt-BR" dirty="0" smtClean="0"/>
              <a:t>introdução, noções de variáveis, processamento, entrada/saída, desvios condicionados.</a:t>
            </a:r>
          </a:p>
          <a:p>
            <a:pPr lvl="1"/>
            <a:r>
              <a:rPr lang="pt-BR" b="1" dirty="0" smtClean="0"/>
              <a:t>2ª aula: </a:t>
            </a:r>
            <a:r>
              <a:rPr lang="pt-BR" dirty="0" smtClean="0"/>
              <a:t>casos de escolha, laços de repetições</a:t>
            </a:r>
          </a:p>
          <a:p>
            <a:pPr lvl="1"/>
            <a:r>
              <a:rPr lang="pt-BR" b="1" dirty="0" smtClean="0"/>
              <a:t>3ª aula: </a:t>
            </a:r>
            <a:r>
              <a:rPr lang="pt-BR" dirty="0" smtClean="0"/>
              <a:t>variáveis indexadas (vetores)</a:t>
            </a:r>
          </a:p>
          <a:p>
            <a:pPr lvl="1"/>
            <a:r>
              <a:rPr lang="pt-BR" b="1" dirty="0" smtClean="0"/>
              <a:t>4ª aula: </a:t>
            </a:r>
            <a:r>
              <a:rPr lang="pt-BR" dirty="0" smtClean="0"/>
              <a:t>variáveis indexadas (matrizes), conceitos de programação.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29" y="1886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015386" y="431731"/>
            <a:ext cx="4987625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pt-BR" dirty="0"/>
              <a:t>Calcular o valor do volume de uma lata de óleo, utilizando a fórmula: </a:t>
            </a:r>
            <a:r>
              <a:rPr lang="pt-BR" b="1" dirty="0"/>
              <a:t>volume &lt;- 3.14159* r^2 * altura</a:t>
            </a:r>
            <a:r>
              <a:rPr lang="pt-BR" dirty="0"/>
              <a:t>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9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40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2051720" y="3342770"/>
            <a:ext cx="2655631" cy="9144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Ler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o r e a altura;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dirty="0">
                <a:ea typeface="MS Mincho"/>
                <a:cs typeface="Times New Roman"/>
              </a:rPr>
              <a:t>volume &lt;- 3.14159* r^2 * altura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100" dirty="0">
                <a:effectLst/>
                <a:ea typeface="MS Mincho"/>
                <a:cs typeface="Times New Roman"/>
              </a:rPr>
              <a:t>o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valor de volume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5175134" y="2627656"/>
            <a:ext cx="2160240" cy="2536190"/>
            <a:chOff x="2772735" y="2271077"/>
            <a:chExt cx="2160240" cy="2536190"/>
          </a:xfrm>
        </p:grpSpPr>
        <p:sp>
          <p:nvSpPr>
            <p:cNvPr id="24" name="Fluxograma: Terminação 23"/>
            <p:cNvSpPr/>
            <p:nvPr/>
          </p:nvSpPr>
          <p:spPr>
            <a:xfrm>
              <a:off x="3097212" y="4477702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5" name="Fluxograma: Terminação 24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xograma: Entrada manual 26"/>
            <p:cNvSpPr/>
            <p:nvPr/>
          </p:nvSpPr>
          <p:spPr>
            <a:xfrm>
              <a:off x="3381692" y="2784157"/>
              <a:ext cx="669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err="1">
                  <a:ea typeface="MS Mincho"/>
                  <a:cs typeface="Times New Roman"/>
                </a:rPr>
                <a:t>r</a:t>
              </a:r>
              <a:r>
                <a:rPr lang="pt-BR" sz="1100" dirty="0" err="1" smtClean="0">
                  <a:effectLst/>
                  <a:ea typeface="MS Mincho"/>
                  <a:cs typeface="Times New Roman"/>
                </a:rPr>
                <a:t>,altura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tângulo 28"/>
            <p:cNvSpPr/>
            <p:nvPr/>
          </p:nvSpPr>
          <p:spPr>
            <a:xfrm>
              <a:off x="2772735" y="3422332"/>
              <a:ext cx="2160240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volume &lt;- 3.14159* r^2 * </a:t>
              </a:r>
              <a:r>
                <a:rPr lang="pt-BR" sz="1100" dirty="0" smtClean="0">
                  <a:ea typeface="MS Mincho"/>
                  <a:cs typeface="Times New Roman"/>
                </a:rPr>
                <a:t>altura</a:t>
              </a:r>
              <a:endParaRPr lang="pt-BR" sz="1100" dirty="0">
                <a:ea typeface="MS Mincho"/>
                <a:cs typeface="Times New Roman"/>
              </a:endParaRPr>
            </a:p>
          </p:txBody>
        </p:sp>
        <p:cxnSp>
          <p:nvCxnSpPr>
            <p:cNvPr id="30" name="Conector de seta reta 29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Fluxograma: Dados 30"/>
            <p:cNvSpPr/>
            <p:nvPr/>
          </p:nvSpPr>
          <p:spPr>
            <a:xfrm>
              <a:off x="3054611" y="3964622"/>
              <a:ext cx="1230292" cy="28702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volume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3694747" y="4251642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4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755576" y="184468"/>
            <a:ext cx="8314409" cy="2009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BR" sz="1600" dirty="0"/>
              <a:t>Efetuar o calculo da quantidade de litros  de combustível gastos em uma viagem, utilizando-se um automóvel que faz 12km por litros. Para obter o calculo, o usuário deverá fornecer o tempo gasto e a velocidade média durante viagem. Desta forma, será possível obter a distancia com a fórmula </a:t>
            </a:r>
            <a:r>
              <a:rPr lang="pt-BR" sz="1600" b="1" dirty="0"/>
              <a:t>distancia&lt;-tempo*velocidade</a:t>
            </a:r>
            <a:r>
              <a:rPr lang="pt-BR" sz="1600" dirty="0"/>
              <a:t>. Tendo o valor da distancia, basta calcular a quantidade de litros de combustível utilizada na viagem com a fórmula </a:t>
            </a:r>
            <a:r>
              <a:rPr lang="pt-BR" sz="1600" b="1" dirty="0" err="1"/>
              <a:t>litros_usados</a:t>
            </a:r>
            <a:r>
              <a:rPr lang="pt-BR" sz="1600" b="1" dirty="0"/>
              <a:t> &lt;- distancia/12. </a:t>
            </a:r>
            <a:r>
              <a:rPr lang="pt-BR" sz="1600" dirty="0"/>
              <a:t>O programa deverá apresentar os valores da velocidade média, tempo gasto na viagem, a distância percorrida e a quantidade de litros utilizada na viagem.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4" y="692696"/>
            <a:ext cx="931168" cy="9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41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1115616" y="3525104"/>
            <a:ext cx="3168352" cy="10801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effectLst/>
                <a:ea typeface="MS Mincho"/>
                <a:cs typeface="Times New Roman"/>
              </a:rPr>
              <a:t>Ler </a:t>
            </a:r>
            <a:r>
              <a:rPr lang="pt-BR" sz="1400" dirty="0" smtClean="0">
                <a:effectLst/>
                <a:ea typeface="MS Mincho"/>
                <a:cs typeface="Times New Roman"/>
              </a:rPr>
              <a:t>o </a:t>
            </a:r>
            <a:r>
              <a:rPr lang="pt-BR" sz="1400" dirty="0" err="1" smtClean="0">
                <a:effectLst/>
                <a:ea typeface="MS Mincho"/>
                <a:cs typeface="Times New Roman"/>
              </a:rPr>
              <a:t>tempoGasto</a:t>
            </a:r>
            <a:r>
              <a:rPr lang="pt-BR" sz="1400" dirty="0" smtClean="0">
                <a:effectLst/>
                <a:ea typeface="MS Mincho"/>
                <a:cs typeface="Times New Roman"/>
              </a:rPr>
              <a:t>, </a:t>
            </a:r>
            <a:r>
              <a:rPr lang="pt-BR" sz="1400" dirty="0" err="1" smtClean="0">
                <a:effectLst/>
                <a:ea typeface="MS Mincho"/>
                <a:cs typeface="Times New Roman"/>
              </a:rPr>
              <a:t>vMedia</a:t>
            </a:r>
            <a:r>
              <a:rPr lang="pt-BR" sz="1400" dirty="0" smtClean="0">
                <a:effectLst/>
                <a:ea typeface="MS Mincho"/>
                <a:cs typeface="Times New Roman"/>
              </a:rPr>
              <a:t>;</a:t>
            </a:r>
            <a:endParaRPr lang="pt-BR" sz="1400" dirty="0">
              <a:effectLst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400" dirty="0">
                <a:ea typeface="MS Mincho"/>
                <a:cs typeface="Times New Roman"/>
              </a:rPr>
              <a:t>distancia&lt;-</a:t>
            </a:r>
            <a:r>
              <a:rPr lang="pt-BR" sz="1400" dirty="0" smtClean="0">
                <a:ea typeface="MS Mincho"/>
                <a:cs typeface="Times New Roman"/>
              </a:rPr>
              <a:t>tempo*velocidade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400" b="1" dirty="0" err="1"/>
              <a:t>litros_usados</a:t>
            </a:r>
            <a:r>
              <a:rPr lang="pt-BR" sz="1400" b="1" dirty="0"/>
              <a:t> &lt;- distancia/12</a:t>
            </a:r>
            <a:endParaRPr lang="pt-BR" sz="1400" dirty="0"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400" dirty="0">
                <a:effectLst/>
                <a:ea typeface="MS Mincho"/>
                <a:cs typeface="Times New Roman"/>
              </a:rPr>
              <a:t>o </a:t>
            </a:r>
            <a:r>
              <a:rPr lang="pt-BR" sz="1400" dirty="0" smtClean="0">
                <a:effectLst/>
                <a:ea typeface="MS Mincho"/>
                <a:cs typeface="Times New Roman"/>
              </a:rPr>
              <a:t>valor de distancia e </a:t>
            </a:r>
            <a:r>
              <a:rPr lang="pt-BR" sz="1400" dirty="0" err="1" smtClean="0">
                <a:effectLst/>
                <a:ea typeface="MS Mincho"/>
                <a:cs typeface="Times New Roman"/>
              </a:rPr>
              <a:t>litros_usados</a:t>
            </a:r>
            <a:endParaRPr lang="pt-BR" sz="1400" dirty="0">
              <a:effectLst/>
              <a:ea typeface="MS Mincho"/>
              <a:cs typeface="Times New Roman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4245678" y="2276872"/>
            <a:ext cx="4142746" cy="3816423"/>
            <a:chOff x="2302397" y="2271077"/>
            <a:chExt cx="2990618" cy="2888275"/>
          </a:xfrm>
        </p:grpSpPr>
        <p:sp>
          <p:nvSpPr>
            <p:cNvPr id="24" name="Fluxograma: Terminação 23"/>
            <p:cNvSpPr/>
            <p:nvPr/>
          </p:nvSpPr>
          <p:spPr>
            <a:xfrm>
              <a:off x="3097212" y="482978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050">
                  <a:effectLst/>
                  <a:ea typeface="MS Mincho"/>
                  <a:cs typeface="Times New Roman"/>
                </a:rPr>
                <a:t>Fim</a:t>
              </a:r>
              <a:endParaRPr lang="pt-BR" sz="14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5" name="Fluxograma: Terminação 24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050">
                  <a:effectLst/>
                  <a:ea typeface="MS Mincho"/>
                  <a:cs typeface="Times New Roman"/>
                </a:rPr>
                <a:t>Inicio</a:t>
              </a:r>
              <a:endParaRPr lang="pt-BR" sz="14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xograma: Entrada manual 26"/>
            <p:cNvSpPr/>
            <p:nvPr/>
          </p:nvSpPr>
          <p:spPr>
            <a:xfrm>
              <a:off x="2885004" y="2766243"/>
              <a:ext cx="1583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 err="1">
                  <a:ea typeface="MS Mincho"/>
                  <a:cs typeface="Times New Roman"/>
                </a:rPr>
                <a:t>tempoGasto</a:t>
              </a:r>
              <a:r>
                <a:rPr lang="pt-BR" sz="1400" dirty="0">
                  <a:ea typeface="MS Mincho"/>
                  <a:cs typeface="Times New Roman"/>
                </a:rPr>
                <a:t>, </a:t>
              </a:r>
              <a:r>
                <a:rPr lang="pt-BR" sz="1400" dirty="0" err="1">
                  <a:ea typeface="MS Mincho"/>
                  <a:cs typeface="Times New Roman"/>
                </a:rPr>
                <a:t>vMedia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tângulo 28"/>
            <p:cNvSpPr/>
            <p:nvPr/>
          </p:nvSpPr>
          <p:spPr>
            <a:xfrm>
              <a:off x="2671432" y="3422332"/>
              <a:ext cx="2160240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>
                  <a:ea typeface="MS Mincho"/>
                  <a:cs typeface="Times New Roman"/>
                </a:rPr>
                <a:t>distancia&lt;-tempo*velocidade</a:t>
              </a:r>
            </a:p>
            <a:p>
              <a:pPr algn="ctr"/>
              <a:r>
                <a:rPr lang="pt-BR" sz="1400" dirty="0" err="1">
                  <a:ea typeface="MS Mincho"/>
                  <a:cs typeface="Times New Roman"/>
                </a:rPr>
                <a:t>litros_usados</a:t>
              </a:r>
              <a:r>
                <a:rPr lang="pt-BR" sz="1400" dirty="0">
                  <a:ea typeface="MS Mincho"/>
                  <a:cs typeface="Times New Roman"/>
                </a:rPr>
                <a:t> &lt;- distancia/12</a:t>
              </a:r>
            </a:p>
          </p:txBody>
        </p:sp>
        <p:cxnSp>
          <p:nvCxnSpPr>
            <p:cNvPr id="30" name="Conector de seta reta 29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Fluxograma: Dados 30"/>
            <p:cNvSpPr/>
            <p:nvPr/>
          </p:nvSpPr>
          <p:spPr>
            <a:xfrm>
              <a:off x="2302397" y="3964621"/>
              <a:ext cx="2990618" cy="63910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400" dirty="0">
                  <a:ea typeface="MS Mincho"/>
                  <a:cs typeface="Times New Roman"/>
                </a:rPr>
                <a:t>"Distancia percorrida: ",distancia,", ",</a:t>
              </a:r>
              <a:r>
                <a:rPr lang="pt-BR" sz="1400" dirty="0" err="1">
                  <a:ea typeface="MS Mincho"/>
                  <a:cs typeface="Times New Roman"/>
                </a:rPr>
                <a:t>litros_usados</a:t>
              </a:r>
              <a:r>
                <a:rPr lang="pt-BR" sz="1400" dirty="0">
                  <a:ea typeface="MS Mincho"/>
                  <a:cs typeface="Times New Roman"/>
                </a:rPr>
                <a:t>," litros"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3694747" y="46037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6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015386" y="431731"/>
            <a:ext cx="4987625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Efetuar o cálculo e a apresentação do valor de uma prestação em atraso, utilizando a formula: </a:t>
            </a:r>
            <a:r>
              <a:rPr lang="pt-BR" b="1" dirty="0"/>
              <a:t> prestação &lt;- valor +(valor*(taxa/100)*tempo).</a:t>
            </a:r>
            <a:endParaRPr lang="pt-BR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38" y="3029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42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1655108" y="3525104"/>
            <a:ext cx="2628860" cy="10801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Ler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o </a:t>
            </a:r>
            <a:r>
              <a:rPr lang="pt-BR" sz="1100" dirty="0" err="1" smtClean="0">
                <a:effectLst/>
                <a:ea typeface="MS Mincho"/>
                <a:cs typeface="Times New Roman"/>
              </a:rPr>
              <a:t>valor,taxa,tempo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;</a:t>
            </a:r>
            <a:endParaRPr lang="pt-BR" sz="1100" dirty="0"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prestação </a:t>
            </a:r>
            <a:r>
              <a:rPr lang="pt-BR" sz="1100" b="1" dirty="0"/>
              <a:t>&lt;- valor +(valor*(taxa/100)*tempo</a:t>
            </a:r>
            <a:r>
              <a:rPr lang="pt-BR" sz="1100" b="1" dirty="0" smtClean="0"/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100" dirty="0">
                <a:effectLst/>
                <a:ea typeface="MS Mincho"/>
                <a:cs typeface="Times New Roman"/>
              </a:rPr>
              <a:t>o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valor da prestação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5004048" y="2723781"/>
            <a:ext cx="2808312" cy="2557479"/>
            <a:chOff x="2391436" y="2271077"/>
            <a:chExt cx="2808312" cy="2557479"/>
          </a:xfrm>
        </p:grpSpPr>
        <p:sp>
          <p:nvSpPr>
            <p:cNvPr id="23" name="Fluxograma: Terminação 22"/>
            <p:cNvSpPr/>
            <p:nvPr/>
          </p:nvSpPr>
          <p:spPr>
            <a:xfrm>
              <a:off x="3097212" y="4498991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4" name="Fluxograma: Terminação 23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uxograma: Entrada manual 25"/>
            <p:cNvSpPr/>
            <p:nvPr/>
          </p:nvSpPr>
          <p:spPr>
            <a:xfrm>
              <a:off x="2885004" y="2766243"/>
              <a:ext cx="1583290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valor</a:t>
              </a:r>
              <a:r>
                <a:rPr lang="pt-BR" sz="1100" dirty="0" smtClean="0">
                  <a:ea typeface="MS Mincho"/>
                  <a:cs typeface="Times New Roman"/>
                </a:rPr>
                <a:t>, taxa, tempo;</a:t>
              </a:r>
              <a:endParaRPr lang="pt-BR" sz="1100" dirty="0">
                <a:ea typeface="MS Mincho"/>
                <a:cs typeface="Times New Roman"/>
              </a:endParaRPr>
            </a:p>
          </p:txBody>
        </p:sp>
        <p:cxnSp>
          <p:nvCxnSpPr>
            <p:cNvPr id="27" name="Conector de seta reta 26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2391436" y="3422332"/>
              <a:ext cx="2808312" cy="340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0"/>
                </a:spcAft>
              </a:pPr>
              <a:r>
                <a:rPr lang="pt-BR" sz="1100" b="1" dirty="0" smtClean="0"/>
                <a:t>p </a:t>
              </a:r>
              <a:r>
                <a:rPr lang="pt-BR" sz="1100" b="1" dirty="0"/>
                <a:t>&lt;- </a:t>
              </a:r>
              <a:r>
                <a:rPr lang="pt-BR" sz="1100" b="1" dirty="0" smtClean="0"/>
                <a:t>valor + ( valor * ( taxa / 100 ) * tempo ) </a:t>
              </a:r>
              <a:endParaRPr lang="pt-BR" sz="1100" b="1" dirty="0"/>
            </a:p>
          </p:txBody>
        </p:sp>
        <p:cxnSp>
          <p:nvCxnSpPr>
            <p:cNvPr id="29" name="Conector de seta reta 28"/>
            <p:cNvCxnSpPr/>
            <p:nvPr/>
          </p:nvCxnSpPr>
          <p:spPr>
            <a:xfrm>
              <a:off x="3702367" y="373792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uxograma: Dados 29"/>
            <p:cNvSpPr/>
            <p:nvPr/>
          </p:nvSpPr>
          <p:spPr>
            <a:xfrm>
              <a:off x="3279241" y="3964621"/>
              <a:ext cx="794815" cy="319553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100" dirty="0" smtClean="0">
                  <a:ea typeface="MS Mincho"/>
                  <a:cs typeface="Times New Roman"/>
                </a:rPr>
                <a:t>p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3694747" y="4272931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9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411760" y="289744"/>
            <a:ext cx="6352165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Ler dois valores para as variáveis a e b, e efetuara troca dos valores de forma que a variável a passe a possuir o valor da variável b e a variável b passe a possuir o valor da variável a. Apresentar os valores trocados.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81" y="2897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54062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43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2554191" y="2786058"/>
            <a:ext cx="3882874" cy="19823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effectLst/>
                <a:ea typeface="MS Mincho"/>
                <a:cs typeface="Times New Roman"/>
              </a:rPr>
              <a:t>Ler </a:t>
            </a:r>
            <a:r>
              <a:rPr lang="pt-BR" sz="1400" dirty="0" smtClean="0">
                <a:effectLst/>
                <a:ea typeface="MS Mincho"/>
                <a:cs typeface="Times New Roman"/>
              </a:rPr>
              <a:t>o </a:t>
            </a:r>
            <a:r>
              <a:rPr lang="pt-BR" sz="1400" dirty="0" err="1" smtClean="0">
                <a:effectLst/>
                <a:ea typeface="MS Mincho"/>
                <a:cs typeface="Times New Roman"/>
              </a:rPr>
              <a:t>a,b</a:t>
            </a:r>
            <a:endParaRPr lang="pt-BR" sz="1400" dirty="0"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 smtClean="0"/>
              <a:t>c &lt;- 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 smtClean="0"/>
              <a:t>a &lt;- b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 smtClean="0"/>
              <a:t>b &lt;- 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4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400" dirty="0">
                <a:effectLst/>
                <a:ea typeface="MS Mincho"/>
                <a:cs typeface="Times New Roman"/>
              </a:rPr>
              <a:t>o </a:t>
            </a:r>
            <a:r>
              <a:rPr lang="pt-BR" sz="1400" dirty="0" smtClean="0">
                <a:effectLst/>
                <a:ea typeface="MS Mincho"/>
                <a:cs typeface="Times New Roman"/>
              </a:rPr>
              <a:t>valor de a e b</a:t>
            </a:r>
            <a:endParaRPr lang="pt-BR" sz="1400" dirty="0">
              <a:effectLst/>
              <a:ea typeface="MS Mincho"/>
              <a:cs typeface="Times New Roman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5674264" y="1892509"/>
            <a:ext cx="1540942" cy="3696732"/>
            <a:chOff x="3061652" y="2271077"/>
            <a:chExt cx="1194435" cy="2865459"/>
          </a:xfrm>
        </p:grpSpPr>
        <p:sp>
          <p:nvSpPr>
            <p:cNvPr id="23" name="Fluxograma: Terminação 22"/>
            <p:cNvSpPr/>
            <p:nvPr/>
          </p:nvSpPr>
          <p:spPr>
            <a:xfrm>
              <a:off x="3097212" y="4806971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600">
                  <a:effectLst/>
                  <a:ea typeface="MS Mincho"/>
                  <a:cs typeface="Times New Roman"/>
                </a:rPr>
                <a:t>Fim</a:t>
              </a:r>
            </a:p>
          </p:txBody>
        </p:sp>
        <p:sp>
          <p:nvSpPr>
            <p:cNvPr id="24" name="Fluxograma: Terminação 23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600">
                  <a:effectLst/>
                  <a:ea typeface="MS Mincho"/>
                  <a:cs typeface="Times New Roman"/>
                </a:rPr>
                <a:t>Inicio</a:t>
              </a: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uxograma: Entrada manual 25"/>
            <p:cNvSpPr/>
            <p:nvPr/>
          </p:nvSpPr>
          <p:spPr>
            <a:xfrm>
              <a:off x="3255532" y="2766243"/>
              <a:ext cx="792525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600" dirty="0" err="1">
                  <a:ea typeface="MS Mincho"/>
                  <a:cs typeface="Times New Roman"/>
                </a:rPr>
                <a:t>a</a:t>
              </a:r>
              <a:r>
                <a:rPr lang="pt-BR" sz="1600" dirty="0" err="1" smtClean="0">
                  <a:ea typeface="MS Mincho"/>
                  <a:cs typeface="Times New Roman"/>
                </a:rPr>
                <a:t>,b</a:t>
              </a:r>
              <a:endParaRPr lang="pt-BR" sz="1600" dirty="0">
                <a:ea typeface="MS Mincho"/>
                <a:cs typeface="Times New Roman"/>
              </a:endParaRPr>
            </a:p>
          </p:txBody>
        </p:sp>
        <p:cxnSp>
          <p:nvCxnSpPr>
            <p:cNvPr id="27" name="Conector de seta reta 26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3255532" y="3422331"/>
              <a:ext cx="818523" cy="623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600" b="1" dirty="0"/>
                <a:t>c</a:t>
              </a:r>
              <a:r>
                <a:rPr lang="pt-BR" sz="1600" b="1" dirty="0" smtClean="0"/>
                <a:t>&lt;-a</a:t>
              </a:r>
            </a:p>
            <a:p>
              <a:pPr lvl="0"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600" b="1" dirty="0"/>
                <a:t>a</a:t>
              </a:r>
              <a:r>
                <a:rPr lang="pt-BR" sz="1600" b="1" dirty="0" smtClean="0"/>
                <a:t>&lt;-b</a:t>
              </a:r>
            </a:p>
            <a:p>
              <a:pPr lvl="0"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600" b="1" dirty="0"/>
                <a:t>b</a:t>
              </a:r>
              <a:r>
                <a:rPr lang="pt-BR" sz="1600" b="1" dirty="0" smtClean="0"/>
                <a:t>&lt;-c</a:t>
              </a:r>
              <a:endParaRPr lang="pt-BR" sz="1600" b="1" dirty="0"/>
            </a:p>
          </p:txBody>
        </p:sp>
        <p:cxnSp>
          <p:nvCxnSpPr>
            <p:cNvPr id="29" name="Conector de seta reta 28"/>
            <p:cNvCxnSpPr/>
            <p:nvPr/>
          </p:nvCxnSpPr>
          <p:spPr>
            <a:xfrm>
              <a:off x="3702367" y="404590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uxograma: Dados 29"/>
            <p:cNvSpPr/>
            <p:nvPr/>
          </p:nvSpPr>
          <p:spPr>
            <a:xfrm>
              <a:off x="3279241" y="4272601"/>
              <a:ext cx="794815" cy="319553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600" dirty="0" err="1">
                  <a:ea typeface="MS Mincho"/>
                  <a:cs typeface="Times New Roman"/>
                </a:rPr>
                <a:t>a</a:t>
              </a:r>
              <a:r>
                <a:rPr lang="pt-BR" sz="1600" dirty="0" err="1" smtClean="0">
                  <a:ea typeface="MS Mincho"/>
                  <a:cs typeface="Times New Roman"/>
                </a:rPr>
                <a:t>,b</a:t>
              </a:r>
              <a:endParaRPr lang="pt-BR" sz="16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3694747" y="4580911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21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275856" y="640149"/>
            <a:ext cx="4536504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Faça um programa que efetue a média de três notas de um aluno e mostre na tela.</a:t>
            </a:r>
            <a:endParaRPr lang="pt-BR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44.5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1" name="Caixa de texto 39"/>
          <p:cNvSpPr txBox="1"/>
          <p:nvPr/>
        </p:nvSpPr>
        <p:spPr>
          <a:xfrm>
            <a:off x="2554191" y="3426275"/>
            <a:ext cx="2628860" cy="9388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effectLst/>
                <a:ea typeface="MS Mincho"/>
                <a:cs typeface="Times New Roman"/>
              </a:rPr>
              <a:t>Ler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o n1,n2,n3</a:t>
            </a:r>
            <a:endParaRPr lang="pt-BR" sz="1100" dirty="0"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Media&lt;- (n1+n2+n3)/3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dirty="0" smtClean="0">
                <a:effectLst/>
                <a:ea typeface="MS Mincho"/>
                <a:cs typeface="Times New Roman"/>
              </a:rPr>
              <a:t>Apresentar </a:t>
            </a:r>
            <a:r>
              <a:rPr lang="pt-BR" sz="1100" dirty="0">
                <a:effectLst/>
                <a:ea typeface="MS Mincho"/>
                <a:cs typeface="Times New Roman"/>
              </a:rPr>
              <a:t>o </a:t>
            </a:r>
            <a:r>
              <a:rPr lang="pt-BR" sz="1100" dirty="0" smtClean="0">
                <a:effectLst/>
                <a:ea typeface="MS Mincho"/>
                <a:cs typeface="Times New Roman"/>
              </a:rPr>
              <a:t>valor da media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5544108" y="2723781"/>
            <a:ext cx="1620180" cy="2865459"/>
            <a:chOff x="2931496" y="2271077"/>
            <a:chExt cx="1620180" cy="2865459"/>
          </a:xfrm>
        </p:grpSpPr>
        <p:sp>
          <p:nvSpPr>
            <p:cNvPr id="23" name="Fluxograma: Terminação 22"/>
            <p:cNvSpPr/>
            <p:nvPr/>
          </p:nvSpPr>
          <p:spPr>
            <a:xfrm>
              <a:off x="3097212" y="4806971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4" name="Fluxograma: Terminação 23"/>
            <p:cNvSpPr/>
            <p:nvPr/>
          </p:nvSpPr>
          <p:spPr>
            <a:xfrm>
              <a:off x="3061652" y="2271077"/>
              <a:ext cx="1158875" cy="32956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3679507" y="2615247"/>
              <a:ext cx="0" cy="1911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uxograma: Entrada manual 25"/>
            <p:cNvSpPr/>
            <p:nvPr/>
          </p:nvSpPr>
          <p:spPr>
            <a:xfrm>
              <a:off x="3255532" y="2766243"/>
              <a:ext cx="792525" cy="414655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n</a:t>
              </a:r>
              <a:r>
                <a:rPr lang="pt-BR" sz="1100" dirty="0" smtClean="0">
                  <a:ea typeface="MS Mincho"/>
                  <a:cs typeface="Times New Roman"/>
                </a:rPr>
                <a:t>1,n2,n3</a:t>
              </a:r>
              <a:endParaRPr lang="pt-BR" sz="1100" dirty="0">
                <a:ea typeface="MS Mincho"/>
                <a:cs typeface="Times New Roman"/>
              </a:endParaRPr>
            </a:p>
          </p:txBody>
        </p:sp>
        <p:cxnSp>
          <p:nvCxnSpPr>
            <p:cNvPr id="27" name="Conector de seta reta 26"/>
            <p:cNvCxnSpPr/>
            <p:nvPr/>
          </p:nvCxnSpPr>
          <p:spPr>
            <a:xfrm>
              <a:off x="3679507" y="319944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2931496" y="3413535"/>
              <a:ext cx="1620180" cy="623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100" b="1" dirty="0" smtClean="0"/>
                <a:t>Media &lt;- (n1+n2+n3)/3</a:t>
              </a:r>
              <a:endParaRPr lang="pt-BR" sz="1100" b="1" dirty="0"/>
            </a:p>
          </p:txBody>
        </p:sp>
        <p:cxnSp>
          <p:nvCxnSpPr>
            <p:cNvPr id="29" name="Conector de seta reta 28"/>
            <p:cNvCxnSpPr/>
            <p:nvPr/>
          </p:nvCxnSpPr>
          <p:spPr>
            <a:xfrm>
              <a:off x="3702367" y="4045907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uxograma: Dados 29"/>
            <p:cNvSpPr/>
            <p:nvPr/>
          </p:nvSpPr>
          <p:spPr>
            <a:xfrm>
              <a:off x="3097213" y="4272601"/>
              <a:ext cx="1123314" cy="319553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100" dirty="0" smtClean="0">
                  <a:ea typeface="MS Mincho"/>
                  <a:cs typeface="Times New Roman"/>
                </a:rPr>
                <a:t>media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3694747" y="4580911"/>
              <a:ext cx="0" cy="2228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8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Desvios condicionados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 dados e resultados e tomando decisões com base em seus conteúdos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9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051720" y="1331476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Desvio condicional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31641" y="1916832"/>
            <a:ext cx="3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desvio condicionado do fluxo das ações do algoritmo</a:t>
            </a:r>
          </a:p>
        </p:txBody>
      </p:sp>
      <p:sp>
        <p:nvSpPr>
          <p:cNvPr id="20" name="Nuvem 19"/>
          <p:cNvSpPr/>
          <p:nvPr/>
        </p:nvSpPr>
        <p:spPr>
          <a:xfrm>
            <a:off x="2555776" y="2780928"/>
            <a:ext cx="936104" cy="720080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303770" y="4005064"/>
            <a:ext cx="3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pergunta que exige um tipo de resposta</a:t>
            </a:r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aixaDeTexto 48"/>
          <p:cNvSpPr txBox="1"/>
          <p:nvPr/>
        </p:nvSpPr>
        <p:spPr>
          <a:xfrm>
            <a:off x="2419812" y="481179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Sim</a:t>
            </a:r>
            <a:r>
              <a:rPr lang="pt-BR" dirty="0"/>
              <a:t> ou </a:t>
            </a:r>
            <a:r>
              <a:rPr lang="pt-BR" i="1" dirty="0"/>
              <a:t>Não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 flipH="1">
            <a:off x="2828301" y="2708920"/>
            <a:ext cx="37554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t-BR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pt-BR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Seta para a esquerda 1"/>
          <p:cNvSpPr/>
          <p:nvPr/>
        </p:nvSpPr>
        <p:spPr>
          <a:xfrm>
            <a:off x="2004154" y="3498857"/>
            <a:ext cx="504056" cy="321377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25"/>
          <p:cNvSpPr/>
          <p:nvPr/>
        </p:nvSpPr>
        <p:spPr>
          <a:xfrm rot="10800000">
            <a:off x="3419873" y="3501008"/>
            <a:ext cx="504056" cy="321377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801913" y="35336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7559" y="312924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671900" y="30809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3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2" grpId="0"/>
      <p:bldP spid="49" grpId="0"/>
      <p:bldP spid="24" grpId="0"/>
      <p:bldP spid="2" grpId="0" animBg="1"/>
      <p:bldP spid="26" grpId="0" animBg="1"/>
      <p:bldP spid="3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2657" y="188640"/>
            <a:ext cx="5793599" cy="2887369"/>
            <a:chOff x="0" y="0"/>
            <a:chExt cx="4704724" cy="2603916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851338" y="0"/>
              <a:ext cx="10633" cy="34024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uxograma: Decisão 5"/>
            <p:cNvSpPr/>
            <p:nvPr/>
          </p:nvSpPr>
          <p:spPr>
            <a:xfrm>
              <a:off x="0" y="315310"/>
              <a:ext cx="1679575" cy="78676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condição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7" name="Conector de seta reta 6"/>
            <p:cNvCxnSpPr/>
            <p:nvPr/>
          </p:nvCxnSpPr>
          <p:spPr>
            <a:xfrm flipV="1">
              <a:off x="1686910" y="693683"/>
              <a:ext cx="617057" cy="1063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2301765" y="425669"/>
              <a:ext cx="2402959" cy="520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Instruções executadas quando condição for verdadeira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>
              <a:off x="2885089" y="945931"/>
              <a:ext cx="10632" cy="51065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835572" y="1103586"/>
              <a:ext cx="10160" cy="25522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luxograma: Conector 10"/>
            <p:cNvSpPr/>
            <p:nvPr/>
          </p:nvSpPr>
          <p:spPr>
            <a:xfrm>
              <a:off x="740979" y="1340069"/>
              <a:ext cx="180753" cy="1813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cxnSp>
          <p:nvCxnSpPr>
            <p:cNvPr id="12" name="Conector de seta reta 11"/>
            <p:cNvCxnSpPr/>
            <p:nvPr/>
          </p:nvCxnSpPr>
          <p:spPr>
            <a:xfrm flipH="1">
              <a:off x="945931" y="1466193"/>
              <a:ext cx="193465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835572" y="1529255"/>
              <a:ext cx="0" cy="28685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 de texto 49"/>
            <p:cNvSpPr txBox="1"/>
            <p:nvPr/>
          </p:nvSpPr>
          <p:spPr>
            <a:xfrm>
              <a:off x="1781503" y="331076"/>
              <a:ext cx="233916" cy="245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S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5" name="Caixa de texto 50"/>
            <p:cNvSpPr txBox="1"/>
            <p:nvPr/>
          </p:nvSpPr>
          <p:spPr>
            <a:xfrm>
              <a:off x="520262" y="1119352"/>
              <a:ext cx="233680" cy="2444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N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3420" y="1828800"/>
              <a:ext cx="2700670" cy="499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Instruções executadas quando condição for false ou após ser verdadeira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867103" y="2317531"/>
              <a:ext cx="0" cy="2863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3419872" y="2420888"/>
            <a:ext cx="4247746" cy="2895084"/>
            <a:chOff x="0" y="0"/>
            <a:chExt cx="4437361" cy="1777782"/>
          </a:xfrm>
        </p:grpSpPr>
        <p:cxnSp>
          <p:nvCxnSpPr>
            <p:cNvPr id="19" name="Conector de seta reta 18"/>
            <p:cNvCxnSpPr/>
            <p:nvPr/>
          </p:nvCxnSpPr>
          <p:spPr>
            <a:xfrm>
              <a:off x="2251881" y="0"/>
              <a:ext cx="9716" cy="279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luxograma: Decisão 19"/>
            <p:cNvSpPr/>
            <p:nvPr/>
          </p:nvSpPr>
          <p:spPr>
            <a:xfrm>
              <a:off x="1345800" y="259198"/>
              <a:ext cx="1751870" cy="64706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condição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7791" y="777923"/>
              <a:ext cx="1639570" cy="428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Instruções executadas quando condição for verdadeira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2" name="Fluxograma: Conector 21"/>
            <p:cNvSpPr/>
            <p:nvPr/>
          </p:nvSpPr>
          <p:spPr>
            <a:xfrm>
              <a:off x="2018166" y="1391478"/>
              <a:ext cx="260463" cy="14917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3" name="Caixa de texto 78"/>
            <p:cNvSpPr txBox="1"/>
            <p:nvPr/>
          </p:nvSpPr>
          <p:spPr>
            <a:xfrm>
              <a:off x="3098042" y="272955"/>
              <a:ext cx="213360" cy="2012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S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4" name="Caixa de texto 79"/>
            <p:cNvSpPr txBox="1"/>
            <p:nvPr/>
          </p:nvSpPr>
          <p:spPr>
            <a:xfrm>
              <a:off x="1132764" y="286603"/>
              <a:ext cx="213360" cy="2006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N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2156346" y="1542197"/>
              <a:ext cx="0" cy="2355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angulado 25"/>
            <p:cNvCxnSpPr/>
            <p:nvPr/>
          </p:nvCxnSpPr>
          <p:spPr>
            <a:xfrm>
              <a:off x="2988860" y="586854"/>
              <a:ext cx="744855" cy="191069"/>
            </a:xfrm>
            <a:prstGeom prst="bentConnector3">
              <a:avLst>
                <a:gd name="adj1" fmla="val 99471"/>
              </a:avLst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angulado 26"/>
            <p:cNvCxnSpPr/>
            <p:nvPr/>
          </p:nvCxnSpPr>
          <p:spPr>
            <a:xfrm rot="10800000" flipV="1">
              <a:off x="736979" y="586854"/>
              <a:ext cx="769867" cy="190500"/>
            </a:xfrm>
            <a:prstGeom prst="bentConnector3">
              <a:avLst>
                <a:gd name="adj1" fmla="val 99621"/>
              </a:avLst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0" y="777923"/>
              <a:ext cx="1639570" cy="428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Instruções executadas quando condição for falsa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9" name="Conector angulado 28"/>
            <p:cNvCxnSpPr/>
            <p:nvPr/>
          </p:nvCxnSpPr>
          <p:spPr>
            <a:xfrm>
              <a:off x="736979" y="1201003"/>
              <a:ext cx="1281430" cy="259080"/>
            </a:xfrm>
            <a:prstGeom prst="bentConnector3">
              <a:avLst>
                <a:gd name="adj1" fmla="val -1122"/>
              </a:avLst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angulado 29"/>
            <p:cNvCxnSpPr/>
            <p:nvPr/>
          </p:nvCxnSpPr>
          <p:spPr>
            <a:xfrm rot="10800000" flipV="1">
              <a:off x="2279176" y="1201003"/>
              <a:ext cx="1448747" cy="259308"/>
            </a:xfrm>
            <a:prstGeom prst="bentConnector3">
              <a:avLst>
                <a:gd name="adj1" fmla="val 61"/>
              </a:avLst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 de texto 53"/>
          <p:cNvSpPr txBox="1"/>
          <p:nvPr/>
        </p:nvSpPr>
        <p:spPr>
          <a:xfrm>
            <a:off x="6568780" y="1483220"/>
            <a:ext cx="2197676" cy="11487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ea typeface="MS Mincho"/>
                <a:cs typeface="Times New Roman"/>
              </a:rPr>
              <a:t>Português Estruturado: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u="sng" dirty="0">
                <a:effectLst/>
                <a:ea typeface="MS Mincho"/>
                <a:cs typeface="Times New Roman"/>
              </a:rPr>
              <a:t>se </a:t>
            </a:r>
            <a:r>
              <a:rPr lang="pt-BR" sz="1200" dirty="0">
                <a:effectLst/>
                <a:ea typeface="MS Mincho"/>
                <a:cs typeface="Times New Roman"/>
              </a:rPr>
              <a:t>&lt;</a:t>
            </a:r>
            <a:r>
              <a:rPr lang="pt-BR" sz="1200" dirty="0" err="1">
                <a:effectLst/>
                <a:ea typeface="MS Mincho"/>
                <a:cs typeface="Times New Roman"/>
              </a:rPr>
              <a:t>Condicao</a:t>
            </a:r>
            <a:r>
              <a:rPr lang="pt-BR" sz="1200" dirty="0">
                <a:effectLst/>
                <a:ea typeface="MS Mincho"/>
                <a:cs typeface="Times New Roman"/>
              </a:rPr>
              <a:t>&gt; </a:t>
            </a:r>
            <a:r>
              <a:rPr lang="pt-BR" sz="1200" u="sng" dirty="0" err="1">
                <a:effectLst/>
                <a:ea typeface="MS Mincho"/>
                <a:cs typeface="Times New Roman"/>
              </a:rPr>
              <a:t>entao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effectLst/>
                <a:ea typeface="MS Mincho"/>
                <a:cs typeface="Times New Roman"/>
              </a:rPr>
              <a:t>	&lt;Comandos&gt;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u="sng" dirty="0" err="1">
                <a:effectLst/>
                <a:ea typeface="MS Mincho"/>
                <a:cs typeface="Times New Roman"/>
              </a:rPr>
              <a:t>Fimse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ea typeface="MS Mincho"/>
                <a:cs typeface="Times New Roman"/>
              </a:rPr>
              <a:t> 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sp>
        <p:nvSpPr>
          <p:cNvPr id="32" name="Caixa de texto 104"/>
          <p:cNvSpPr txBox="1"/>
          <p:nvPr/>
        </p:nvSpPr>
        <p:spPr>
          <a:xfrm>
            <a:off x="5419140" y="5318789"/>
            <a:ext cx="2045965" cy="13779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ea typeface="MS Mincho"/>
                <a:cs typeface="Times New Roman"/>
              </a:rPr>
              <a:t>Português Estruturado: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u="sng" dirty="0">
                <a:effectLst/>
                <a:ea typeface="MS Mincho"/>
                <a:cs typeface="Times New Roman"/>
              </a:rPr>
              <a:t>se</a:t>
            </a:r>
            <a:r>
              <a:rPr lang="pt-BR" sz="1100" dirty="0">
                <a:effectLst/>
                <a:ea typeface="MS Mincho"/>
                <a:cs typeface="Times New Roman"/>
              </a:rPr>
              <a:t> &lt;</a:t>
            </a:r>
            <a:r>
              <a:rPr lang="pt-BR" sz="1100" dirty="0" err="1">
                <a:effectLst/>
                <a:ea typeface="MS Mincho"/>
                <a:cs typeface="Times New Roman"/>
              </a:rPr>
              <a:t>Condicao</a:t>
            </a:r>
            <a:r>
              <a:rPr lang="pt-BR" sz="1100" dirty="0">
                <a:effectLst/>
                <a:ea typeface="MS Mincho"/>
                <a:cs typeface="Times New Roman"/>
              </a:rPr>
              <a:t>&gt; </a:t>
            </a:r>
            <a:r>
              <a:rPr lang="pt-BR" sz="1100" u="sng" dirty="0" err="1">
                <a:effectLst/>
                <a:ea typeface="MS Mincho"/>
                <a:cs typeface="Times New Roman"/>
              </a:rPr>
              <a:t>entao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&lt;Comandos&gt;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u="sng" dirty="0" err="1">
                <a:effectLst/>
                <a:ea typeface="MS Mincho"/>
                <a:cs typeface="Times New Roman"/>
              </a:rPr>
              <a:t>senao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&lt;Comandos&gt;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u="sng" dirty="0" err="1">
                <a:effectLst/>
                <a:ea typeface="MS Mincho"/>
                <a:cs typeface="Times New Roman"/>
              </a:rPr>
              <a:t>Fimse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pic>
        <p:nvPicPr>
          <p:cNvPr id="41" name="Imagem 40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upo 41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0" name="Imagem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97" y="4513302"/>
            <a:ext cx="872197" cy="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30739" y="1397712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Condições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31641" y="1916832"/>
            <a:ext cx="3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Comparações de valores</a:t>
            </a:r>
            <a:endParaRPr lang="pt-BR" dirty="0"/>
          </a:p>
        </p:txBody>
      </p:sp>
      <p:sp>
        <p:nvSpPr>
          <p:cNvPr id="20" name="Nuvem 19"/>
          <p:cNvSpPr/>
          <p:nvPr/>
        </p:nvSpPr>
        <p:spPr>
          <a:xfrm>
            <a:off x="2555776" y="2780928"/>
            <a:ext cx="936104" cy="720080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303770" y="4005064"/>
            <a:ext cx="3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Por exemplo: x é maior ou igual a y?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aixaDeTexto 48"/>
          <p:cNvSpPr txBox="1"/>
          <p:nvPr/>
        </p:nvSpPr>
        <p:spPr>
          <a:xfrm>
            <a:off x="2419812" y="481179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Sim</a:t>
            </a:r>
            <a:r>
              <a:rPr lang="pt-BR" dirty="0"/>
              <a:t> ou </a:t>
            </a:r>
            <a:r>
              <a:rPr lang="pt-BR" i="1" dirty="0"/>
              <a:t>Não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 flipH="1">
            <a:off x="2483768" y="2833772"/>
            <a:ext cx="116369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t-B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 &gt;= y</a:t>
            </a:r>
            <a:endParaRPr lang="pt-BR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Seta para a esquerda 1"/>
          <p:cNvSpPr/>
          <p:nvPr/>
        </p:nvSpPr>
        <p:spPr>
          <a:xfrm>
            <a:off x="2004154" y="3498857"/>
            <a:ext cx="504056" cy="321377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25"/>
          <p:cNvSpPr/>
          <p:nvPr/>
        </p:nvSpPr>
        <p:spPr>
          <a:xfrm rot="10800000">
            <a:off x="3419873" y="3501008"/>
            <a:ext cx="504056" cy="321377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801913" y="35336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7559" y="312924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671900" y="30809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2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2" grpId="0"/>
      <p:bldP spid="49" grpId="0"/>
      <p:bldP spid="24" grpId="0"/>
      <p:bldP spid="2" grpId="0" animBg="1"/>
      <p:bldP spid="26" grpId="0" animBg="1"/>
      <p:bldP spid="3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63410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55064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388273" y="3573563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240001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0595" y="1303811"/>
            <a:ext cx="23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2" y="3528819"/>
            <a:ext cx="491989" cy="491989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283302" y="2968888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4"/>
                </a:solidFill>
              </a:rPr>
              <a:t>&lt; - menor</a:t>
            </a:r>
          </a:p>
          <a:p>
            <a:r>
              <a:rPr lang="pt-BR" dirty="0" smtClean="0">
                <a:solidFill>
                  <a:schemeClr val="accent4"/>
                </a:solidFill>
              </a:rPr>
              <a:t>&lt;= menor ou igual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879548" y="2472261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&gt; maior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&gt; = maior ou igual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005911" y="4149080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&lt;&gt; , != diferente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473715" y="364625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=,== igual</a:t>
            </a: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de Finais de Semana:</a:t>
            </a:r>
          </a:p>
          <a:p>
            <a:pPr lvl="1"/>
            <a:r>
              <a:rPr lang="pt-BR" b="1" dirty="0" smtClean="0"/>
              <a:t>1ª </a:t>
            </a:r>
            <a:r>
              <a:rPr lang="pt-BR" b="1" dirty="0" smtClean="0"/>
              <a:t>aula </a:t>
            </a:r>
            <a:r>
              <a:rPr lang="pt-BR" b="1" dirty="0" smtClean="0">
                <a:solidFill>
                  <a:srgbClr val="FF0000"/>
                </a:solidFill>
              </a:rPr>
              <a:t>(22/04)</a:t>
            </a:r>
            <a:r>
              <a:rPr lang="pt-BR" b="1" dirty="0" smtClean="0"/>
              <a:t>: </a:t>
            </a:r>
            <a:r>
              <a:rPr lang="pt-BR" dirty="0" smtClean="0"/>
              <a:t>introdução, noções de variáveis, processamento, entrada/saída, desvios condicionados, </a:t>
            </a:r>
            <a:r>
              <a:rPr lang="pt-BR" dirty="0"/>
              <a:t>casos de </a:t>
            </a:r>
            <a:r>
              <a:rPr lang="pt-BR" dirty="0"/>
              <a:t>escolha, laços de repetições – parte  </a:t>
            </a:r>
            <a:r>
              <a:rPr lang="pt-BR" dirty="0" smtClean="0"/>
              <a:t>1</a:t>
            </a:r>
            <a:endParaRPr lang="pt-BR" dirty="0" smtClean="0"/>
          </a:p>
          <a:p>
            <a:pPr lvl="1"/>
            <a:r>
              <a:rPr lang="pt-BR" b="1" dirty="0" smtClean="0"/>
              <a:t>2ª </a:t>
            </a:r>
            <a:r>
              <a:rPr lang="pt-BR" b="1" dirty="0" smtClean="0"/>
              <a:t>aula </a:t>
            </a:r>
            <a:r>
              <a:rPr lang="pt-BR" b="1" dirty="0" smtClean="0">
                <a:solidFill>
                  <a:srgbClr val="FF0000"/>
                </a:solidFill>
              </a:rPr>
              <a:t>(29/04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r>
              <a:rPr lang="pt-BR" b="1" dirty="0" smtClean="0"/>
              <a:t>: </a:t>
            </a:r>
            <a:r>
              <a:rPr lang="pt-BR" dirty="0"/>
              <a:t>laços de </a:t>
            </a:r>
            <a:r>
              <a:rPr lang="pt-BR" dirty="0" smtClean="0"/>
              <a:t>repetições – parte  2, </a:t>
            </a:r>
            <a:r>
              <a:rPr lang="pt-BR" dirty="0" smtClean="0"/>
              <a:t>variáveis indexadas (vetores), variáveis indexadas (matrizes), conceitos de programação.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29" y="1886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275856" y="260648"/>
            <a:ext cx="4536504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Faça um programa que efetue a média de três notas de um aluno. Caso a media seja maior ou igual a 7, escreva “Aprovado”, senão, reprovado.</a:t>
            </a:r>
            <a:endParaRPr lang="pt-BR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 de texto 39"/>
          <p:cNvSpPr txBox="1"/>
          <p:nvPr/>
        </p:nvSpPr>
        <p:spPr>
          <a:xfrm>
            <a:off x="1490906" y="2992809"/>
            <a:ext cx="2628860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n1,n2,n3</a:t>
            </a:r>
            <a:endParaRPr lang="pt-BR" sz="1100" b="1" dirty="0"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Media&lt;- (n1+n2+n3)/3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media seja maior ou igual a 7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 “aprovado”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>
                <a:ea typeface="MS Mincho"/>
                <a:cs typeface="Times New Roman"/>
              </a:rPr>
              <a:t>Escreva “reprovado”</a:t>
            </a:r>
            <a:endParaRPr lang="pt-BR" sz="1100" b="1" dirty="0" smtClean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>
                <a:ea typeface="MS Mincho"/>
                <a:cs typeface="Times New Roman"/>
              </a:rPr>
              <a:t>Mostre a média;</a:t>
            </a:r>
            <a:endParaRPr lang="pt-BR" sz="1100" b="1" dirty="0" smtClean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4725578" y="2066884"/>
            <a:ext cx="3528392" cy="3657612"/>
            <a:chOff x="-384841" y="0"/>
            <a:chExt cx="3528392" cy="2893595"/>
          </a:xfrm>
        </p:grpSpPr>
        <p:cxnSp>
          <p:nvCxnSpPr>
            <p:cNvPr id="34" name="Conector de seta reta 33"/>
            <p:cNvCxnSpPr/>
            <p:nvPr/>
          </p:nvCxnSpPr>
          <p:spPr>
            <a:xfrm>
              <a:off x="641445" y="2169994"/>
              <a:ext cx="0" cy="15467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-384841" y="0"/>
              <a:ext cx="3528392" cy="2893595"/>
              <a:chOff x="-461565" y="0"/>
              <a:chExt cx="4231858" cy="4178233"/>
            </a:xfrm>
          </p:grpSpPr>
          <p:sp>
            <p:nvSpPr>
              <p:cNvPr id="36" name="Fluxograma: Terminação 35"/>
              <p:cNvSpPr/>
              <p:nvPr/>
            </p:nvSpPr>
            <p:spPr>
              <a:xfrm>
                <a:off x="245660" y="0"/>
                <a:ext cx="1158875" cy="329565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7" name="Conector de seta reta 36"/>
              <p:cNvCxnSpPr/>
              <p:nvPr/>
            </p:nvCxnSpPr>
            <p:spPr>
              <a:xfrm>
                <a:off x="750627" y="286603"/>
                <a:ext cx="0" cy="19113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Fluxograma: Entrada manual 37"/>
              <p:cNvSpPr/>
              <p:nvPr/>
            </p:nvSpPr>
            <p:spPr>
              <a:xfrm>
                <a:off x="450376" y="450376"/>
                <a:ext cx="873457" cy="414655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>
                    <a:ea typeface="MS Mincho"/>
                    <a:cs typeface="Times New Roman"/>
                  </a:rPr>
                  <a:t>n</a:t>
                </a:r>
                <a:r>
                  <a:rPr lang="pt-BR" sz="1100" dirty="0" smtClean="0">
                    <a:ea typeface="MS Mincho"/>
                    <a:cs typeface="Times New Roman"/>
                  </a:rPr>
                  <a:t>1,n2,n3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9" name="Conector de seta reta 38"/>
              <p:cNvCxnSpPr/>
              <p:nvPr/>
            </p:nvCxnSpPr>
            <p:spPr>
              <a:xfrm>
                <a:off x="750627" y="873457"/>
                <a:ext cx="0" cy="22288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tângulo 39"/>
              <p:cNvSpPr/>
              <p:nvPr/>
            </p:nvSpPr>
            <p:spPr>
              <a:xfrm>
                <a:off x="-323721" y="1062453"/>
                <a:ext cx="2280360" cy="340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/>
                  <a:t>Media &lt;- (n1+n2+n3)/</a:t>
                </a:r>
                <a:r>
                  <a:rPr lang="pt-BR" sz="1100" b="1" dirty="0" smtClean="0"/>
                  <a:t>3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>
                <a:off x="777923" y="1405719"/>
                <a:ext cx="0" cy="22288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uxograma: Exibir 41"/>
              <p:cNvSpPr/>
              <p:nvPr/>
            </p:nvSpPr>
            <p:spPr>
              <a:xfrm>
                <a:off x="-323721" y="3339765"/>
                <a:ext cx="2625818" cy="319168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“Com média: ”,media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3" name="Fluxograma: Terminação 42"/>
              <p:cNvSpPr/>
              <p:nvPr/>
            </p:nvSpPr>
            <p:spPr>
              <a:xfrm>
                <a:off x="163773" y="3848668"/>
                <a:ext cx="1158875" cy="329565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Decisão 43"/>
              <p:cNvSpPr/>
              <p:nvPr/>
            </p:nvSpPr>
            <p:spPr>
              <a:xfrm>
                <a:off x="0" y="1610436"/>
                <a:ext cx="1534160" cy="64706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Media &gt;=7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45" name="Conector de seta reta 44"/>
              <p:cNvCxnSpPr/>
              <p:nvPr/>
            </p:nvCxnSpPr>
            <p:spPr>
              <a:xfrm flipV="1">
                <a:off x="1542197" y="1924334"/>
                <a:ext cx="563245" cy="825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/>
              <p:cNvCxnSpPr/>
              <p:nvPr/>
            </p:nvCxnSpPr>
            <p:spPr>
              <a:xfrm>
                <a:off x="750627" y="2251880"/>
                <a:ext cx="8890" cy="20955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Fluxograma: Conector 46"/>
              <p:cNvSpPr/>
              <p:nvPr/>
            </p:nvSpPr>
            <p:spPr>
              <a:xfrm>
                <a:off x="709684" y="2988860"/>
                <a:ext cx="165100" cy="14859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48" name="Caixa de texto 142"/>
              <p:cNvSpPr txBox="1"/>
              <p:nvPr/>
            </p:nvSpPr>
            <p:spPr>
              <a:xfrm>
                <a:off x="1624084" y="1719618"/>
                <a:ext cx="213360" cy="2012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S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9" name="Caixa de texto 147"/>
              <p:cNvSpPr txBox="1"/>
              <p:nvPr/>
            </p:nvSpPr>
            <p:spPr>
              <a:xfrm>
                <a:off x="286603" y="2115403"/>
                <a:ext cx="213360" cy="2006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N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50" name="Fluxograma: Exibir 49"/>
              <p:cNvSpPr/>
              <p:nvPr/>
            </p:nvSpPr>
            <p:spPr>
              <a:xfrm>
                <a:off x="-461565" y="2442949"/>
                <a:ext cx="1781010" cy="340360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“Reprovado”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1" name="Conector de seta reta 50"/>
              <p:cNvCxnSpPr/>
              <p:nvPr/>
            </p:nvCxnSpPr>
            <p:spPr>
              <a:xfrm>
                <a:off x="764275" y="2784143"/>
                <a:ext cx="8890" cy="20955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luxograma: Exibir 51"/>
              <p:cNvSpPr/>
              <p:nvPr/>
            </p:nvSpPr>
            <p:spPr>
              <a:xfrm>
                <a:off x="2101754" y="1774209"/>
                <a:ext cx="1668539" cy="340360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“Aprovado”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3" name="Conector de seta reta 52"/>
              <p:cNvCxnSpPr/>
              <p:nvPr/>
            </p:nvCxnSpPr>
            <p:spPr>
              <a:xfrm>
                <a:off x="750627" y="3643952"/>
                <a:ext cx="0" cy="23558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53"/>
              <p:cNvCxnSpPr>
                <a:stCxn id="52" idx="2"/>
                <a:endCxn id="47" idx="6"/>
              </p:cNvCxnSpPr>
              <p:nvPr/>
            </p:nvCxnSpPr>
            <p:spPr>
              <a:xfrm rot="5400000">
                <a:off x="1431110" y="1558242"/>
                <a:ext cx="948587" cy="2061240"/>
              </a:xfrm>
              <a:prstGeom prst="bentConnector2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8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275856" y="404664"/>
            <a:ext cx="4536504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Ler dois valores numéricos inteiros e apresentar o resultado da diferença do maior valor pelo menor valor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</a:t>
            </a:r>
            <a:r>
              <a:rPr lang="pt-BR" dirty="0" smtClean="0">
                <a:solidFill>
                  <a:schemeClr val="tx1"/>
                </a:solidFill>
              </a:rPr>
              <a:t>56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4725578" y="2066884"/>
            <a:ext cx="3528392" cy="3249921"/>
            <a:chOff x="-384841" y="0"/>
            <a:chExt cx="3528392" cy="2571063"/>
          </a:xfrm>
        </p:grpSpPr>
        <p:cxnSp>
          <p:nvCxnSpPr>
            <p:cNvPr id="34" name="Conector de seta reta 33"/>
            <p:cNvCxnSpPr/>
            <p:nvPr/>
          </p:nvCxnSpPr>
          <p:spPr>
            <a:xfrm>
              <a:off x="641445" y="1847460"/>
              <a:ext cx="0" cy="15467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-384841" y="0"/>
              <a:ext cx="3528392" cy="2571063"/>
              <a:chOff x="-461565" y="0"/>
              <a:chExt cx="4231858" cy="3712509"/>
            </a:xfrm>
          </p:grpSpPr>
          <p:sp>
            <p:nvSpPr>
              <p:cNvPr id="36" name="Fluxograma: Terminação 35"/>
              <p:cNvSpPr/>
              <p:nvPr/>
            </p:nvSpPr>
            <p:spPr>
              <a:xfrm>
                <a:off x="245660" y="0"/>
                <a:ext cx="1158875" cy="329565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7" name="Conector de seta reta 36"/>
              <p:cNvCxnSpPr/>
              <p:nvPr/>
            </p:nvCxnSpPr>
            <p:spPr>
              <a:xfrm>
                <a:off x="750627" y="286603"/>
                <a:ext cx="0" cy="19113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Fluxograma: Entrada manual 37"/>
              <p:cNvSpPr/>
              <p:nvPr/>
            </p:nvSpPr>
            <p:spPr>
              <a:xfrm>
                <a:off x="450376" y="450376"/>
                <a:ext cx="873457" cy="414655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err="1">
                    <a:ea typeface="MS Mincho"/>
                    <a:cs typeface="Times New Roman"/>
                  </a:rPr>
                  <a:t>x</a:t>
                </a:r>
                <a:r>
                  <a:rPr lang="pt-BR" sz="1100" dirty="0" err="1" smtClean="0">
                    <a:ea typeface="MS Mincho"/>
                    <a:cs typeface="Times New Roman"/>
                  </a:rPr>
                  <a:t>,y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9" name="Conector de seta reta 38"/>
              <p:cNvCxnSpPr/>
              <p:nvPr/>
            </p:nvCxnSpPr>
            <p:spPr>
              <a:xfrm>
                <a:off x="750627" y="873457"/>
                <a:ext cx="0" cy="22288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uxograma: Exibir 41"/>
              <p:cNvSpPr/>
              <p:nvPr/>
            </p:nvSpPr>
            <p:spPr>
              <a:xfrm>
                <a:off x="163772" y="2891000"/>
                <a:ext cx="1240763" cy="302207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sub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3" name="Fluxograma: Terminação 42"/>
              <p:cNvSpPr/>
              <p:nvPr/>
            </p:nvSpPr>
            <p:spPr>
              <a:xfrm>
                <a:off x="163772" y="3382944"/>
                <a:ext cx="1158875" cy="329565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Decisão 43"/>
              <p:cNvSpPr/>
              <p:nvPr/>
            </p:nvSpPr>
            <p:spPr>
              <a:xfrm>
                <a:off x="0" y="1144710"/>
                <a:ext cx="1534160" cy="64706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X&gt;y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45" name="Conector de seta reta 44"/>
              <p:cNvCxnSpPr/>
              <p:nvPr/>
            </p:nvCxnSpPr>
            <p:spPr>
              <a:xfrm flipV="1">
                <a:off x="1542197" y="1458607"/>
                <a:ext cx="563245" cy="825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/>
              <p:cNvCxnSpPr/>
              <p:nvPr/>
            </p:nvCxnSpPr>
            <p:spPr>
              <a:xfrm>
                <a:off x="750627" y="1786152"/>
                <a:ext cx="8890" cy="209549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Fluxograma: Conector 46"/>
              <p:cNvSpPr/>
              <p:nvPr/>
            </p:nvSpPr>
            <p:spPr>
              <a:xfrm>
                <a:off x="709684" y="2523133"/>
                <a:ext cx="165100" cy="14859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48" name="Caixa de texto 142"/>
              <p:cNvSpPr txBox="1"/>
              <p:nvPr/>
            </p:nvSpPr>
            <p:spPr>
              <a:xfrm>
                <a:off x="1624083" y="1253891"/>
                <a:ext cx="213360" cy="2012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S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9" name="Caixa de texto 147"/>
              <p:cNvSpPr txBox="1"/>
              <p:nvPr/>
            </p:nvSpPr>
            <p:spPr>
              <a:xfrm>
                <a:off x="286603" y="1649676"/>
                <a:ext cx="213360" cy="2006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N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-461565" y="1977222"/>
                <a:ext cx="1781010" cy="340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/>
                  <a:t>Sub &lt;- </a:t>
                </a:r>
                <a:r>
                  <a:rPr lang="pt-BR" sz="1100" b="1" dirty="0" smtClean="0"/>
                  <a:t>x-y</a:t>
                </a:r>
                <a:endParaRPr lang="pt-BR" sz="1100" b="1" dirty="0"/>
              </a:p>
            </p:txBody>
          </p:sp>
          <p:cxnSp>
            <p:nvCxnSpPr>
              <p:cNvPr id="51" name="Conector de seta reta 50"/>
              <p:cNvCxnSpPr/>
              <p:nvPr/>
            </p:nvCxnSpPr>
            <p:spPr>
              <a:xfrm>
                <a:off x="764275" y="2318417"/>
                <a:ext cx="8890" cy="209549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Retângulo 51"/>
              <p:cNvSpPr/>
              <p:nvPr/>
            </p:nvSpPr>
            <p:spPr>
              <a:xfrm>
                <a:off x="2101754" y="1308482"/>
                <a:ext cx="1668539" cy="340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/>
                  <a:t>Sub &lt;- </a:t>
                </a:r>
                <a:r>
                  <a:rPr lang="pt-BR" sz="1100" b="1" dirty="0" smtClean="0"/>
                  <a:t>y-x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3" name="Conector de seta reta 52"/>
              <p:cNvCxnSpPr/>
              <p:nvPr/>
            </p:nvCxnSpPr>
            <p:spPr>
              <a:xfrm>
                <a:off x="750627" y="3178223"/>
                <a:ext cx="0" cy="23558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53"/>
              <p:cNvCxnSpPr/>
              <p:nvPr/>
            </p:nvCxnSpPr>
            <p:spPr>
              <a:xfrm rot="5400000">
                <a:off x="1443504" y="1104906"/>
                <a:ext cx="948585" cy="2036456"/>
              </a:xfrm>
              <a:prstGeom prst="bentConnector2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Caixa de texto 39"/>
          <p:cNvSpPr txBox="1"/>
          <p:nvPr/>
        </p:nvSpPr>
        <p:spPr>
          <a:xfrm>
            <a:off x="1922772" y="2992809"/>
            <a:ext cx="2145172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x e 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x&gt;y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Sub &lt;- x-y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/>
              <a:t>Sub &lt;- </a:t>
            </a:r>
            <a:r>
              <a:rPr lang="pt-BR" sz="1100" b="1" dirty="0" smtClean="0"/>
              <a:t>y-x</a:t>
            </a:r>
            <a:endParaRPr lang="pt-BR" sz="1100" b="1" dirty="0" smtClean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>
                <a:ea typeface="MS Mincho"/>
                <a:cs typeface="Times New Roman"/>
              </a:rPr>
              <a:t>Mostre o valor de sub</a:t>
            </a:r>
            <a:endParaRPr lang="pt-BR" sz="1100" b="1" dirty="0" smtClean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pt-BR" sz="1100" dirty="0">
              <a:effectLst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05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555776" y="197019"/>
            <a:ext cx="5698194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Ler um valor numérico inteiro positivo ou negativo e apresentar o valor lido como sendo um valor positivo, ou seja, se o valor lido for menor ou igual a zero, ele deve ser multiplicado por -1.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14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</a:t>
            </a:r>
            <a:r>
              <a:rPr lang="pt-BR" dirty="0" smtClean="0">
                <a:solidFill>
                  <a:schemeClr val="tx1"/>
                </a:solidFill>
              </a:rPr>
              <a:t>57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4517278" y="2197462"/>
            <a:ext cx="3528392" cy="2802743"/>
            <a:chOff x="-384841" y="0"/>
            <a:chExt cx="3528392" cy="2217293"/>
          </a:xfrm>
        </p:grpSpPr>
        <p:cxnSp>
          <p:nvCxnSpPr>
            <p:cNvPr id="34" name="Conector de seta reta 33"/>
            <p:cNvCxnSpPr/>
            <p:nvPr/>
          </p:nvCxnSpPr>
          <p:spPr>
            <a:xfrm>
              <a:off x="641445" y="1847460"/>
              <a:ext cx="0" cy="15467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-384841" y="0"/>
              <a:ext cx="3528392" cy="2217293"/>
              <a:chOff x="-461565" y="0"/>
              <a:chExt cx="4231858" cy="3201680"/>
            </a:xfrm>
          </p:grpSpPr>
          <p:sp>
            <p:nvSpPr>
              <p:cNvPr id="36" name="Fluxograma: Terminação 35"/>
              <p:cNvSpPr/>
              <p:nvPr/>
            </p:nvSpPr>
            <p:spPr>
              <a:xfrm>
                <a:off x="245660" y="0"/>
                <a:ext cx="1158875" cy="329565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7" name="Conector de seta reta 36"/>
              <p:cNvCxnSpPr/>
              <p:nvPr/>
            </p:nvCxnSpPr>
            <p:spPr>
              <a:xfrm>
                <a:off x="750627" y="286603"/>
                <a:ext cx="0" cy="19113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Fluxograma: Entrada manual 37"/>
              <p:cNvSpPr/>
              <p:nvPr/>
            </p:nvSpPr>
            <p:spPr>
              <a:xfrm>
                <a:off x="450376" y="450376"/>
                <a:ext cx="873457" cy="414655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9" name="Conector de seta reta 38"/>
              <p:cNvCxnSpPr/>
              <p:nvPr/>
            </p:nvCxnSpPr>
            <p:spPr>
              <a:xfrm>
                <a:off x="750627" y="873457"/>
                <a:ext cx="0" cy="22288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Fluxograma: Terminação 42"/>
              <p:cNvSpPr/>
              <p:nvPr/>
            </p:nvSpPr>
            <p:spPr>
              <a:xfrm>
                <a:off x="163772" y="2872116"/>
                <a:ext cx="1158875" cy="329564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Decisão 43"/>
              <p:cNvSpPr/>
              <p:nvPr/>
            </p:nvSpPr>
            <p:spPr>
              <a:xfrm>
                <a:off x="0" y="1144710"/>
                <a:ext cx="1534160" cy="64706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X&gt;0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45" name="Conector de seta reta 44"/>
              <p:cNvCxnSpPr/>
              <p:nvPr/>
            </p:nvCxnSpPr>
            <p:spPr>
              <a:xfrm flipV="1">
                <a:off x="1542197" y="1458607"/>
                <a:ext cx="563245" cy="825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/>
              <p:cNvCxnSpPr/>
              <p:nvPr/>
            </p:nvCxnSpPr>
            <p:spPr>
              <a:xfrm>
                <a:off x="750627" y="1786152"/>
                <a:ext cx="8890" cy="209549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Fluxograma: Conector 46"/>
              <p:cNvSpPr/>
              <p:nvPr/>
            </p:nvSpPr>
            <p:spPr>
              <a:xfrm>
                <a:off x="709684" y="2523133"/>
                <a:ext cx="165100" cy="14859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48" name="Caixa de texto 142"/>
              <p:cNvSpPr txBox="1"/>
              <p:nvPr/>
            </p:nvSpPr>
            <p:spPr>
              <a:xfrm>
                <a:off x="1624083" y="1253891"/>
                <a:ext cx="213360" cy="2012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S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9" name="Caixa de texto 147"/>
              <p:cNvSpPr txBox="1"/>
              <p:nvPr/>
            </p:nvSpPr>
            <p:spPr>
              <a:xfrm>
                <a:off x="286603" y="1649676"/>
                <a:ext cx="213360" cy="2006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N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50" name="Fluxograma: Exibir 49"/>
              <p:cNvSpPr/>
              <p:nvPr/>
            </p:nvSpPr>
            <p:spPr>
              <a:xfrm>
                <a:off x="-461565" y="1977222"/>
                <a:ext cx="1781010" cy="340360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X*(-1)</a:t>
                </a:r>
                <a:endParaRPr lang="pt-BR" sz="1100" b="1" dirty="0"/>
              </a:p>
            </p:txBody>
          </p:sp>
          <p:cxnSp>
            <p:nvCxnSpPr>
              <p:cNvPr id="51" name="Conector de seta reta 50"/>
              <p:cNvCxnSpPr/>
              <p:nvPr/>
            </p:nvCxnSpPr>
            <p:spPr>
              <a:xfrm>
                <a:off x="764275" y="2318417"/>
                <a:ext cx="8890" cy="209549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luxograma: Exibir 51"/>
              <p:cNvSpPr/>
              <p:nvPr/>
            </p:nvSpPr>
            <p:spPr>
              <a:xfrm>
                <a:off x="2101754" y="1308482"/>
                <a:ext cx="1668539" cy="340360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/>
                  <a:t>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angulado 53"/>
              <p:cNvCxnSpPr/>
              <p:nvPr/>
            </p:nvCxnSpPr>
            <p:spPr>
              <a:xfrm rot="5400000">
                <a:off x="1443504" y="1104906"/>
                <a:ext cx="948585" cy="2036456"/>
              </a:xfrm>
              <a:prstGeom prst="bentConnector2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Caixa de texto 39"/>
          <p:cNvSpPr txBox="1"/>
          <p:nvPr/>
        </p:nvSpPr>
        <p:spPr>
          <a:xfrm>
            <a:off x="2124035" y="2983855"/>
            <a:ext cx="2145172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x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x&gt;0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Escreva(x)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Escreva(x*-1)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71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683569" y="44624"/>
            <a:ext cx="8424936" cy="17366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Ler os valores de quatro notas escolares de um aluno. Calcular a média aritmética e apresentar a mensagem “aprovado” se a media obtida for maior ou igual a 7; caso contrário, o programa deve solicitar a nota de exame do aluno e calcular uma nova média aritmética entre a nota de exame e a primeira média aritmética. Se o valor da nova média for maior ou igual a cinco, apresentar a mensagem “aprovado em exame”; caso contrário, apresentar a mensagem “reprovado”. Informar junto de cada mensagem o valor da média obtida.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" y="356060"/>
            <a:ext cx="776609" cy="77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</a:t>
            </a:r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28" name="Caixa de texto 39"/>
          <p:cNvSpPr txBox="1"/>
          <p:nvPr/>
        </p:nvSpPr>
        <p:spPr>
          <a:xfrm>
            <a:off x="1007218" y="1875206"/>
            <a:ext cx="2628860" cy="279511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n1,n2,n3</a:t>
            </a:r>
            <a:endParaRPr lang="pt-BR" sz="1100" b="1" dirty="0"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Media&lt;- (n1+n2+n3)/3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media seja maior ou igual a 7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 “aprovado”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Leia </a:t>
            </a:r>
            <a:r>
              <a:rPr lang="pt-BR" sz="1100" b="1" dirty="0" err="1" smtClean="0"/>
              <a:t>nota_exame</a:t>
            </a:r>
            <a:endParaRPr lang="pt-BR" sz="1100" b="1" dirty="0" smtClean="0"/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Caso </a:t>
            </a:r>
            <a:r>
              <a:rPr lang="pt-BR" sz="1100" b="1" dirty="0" err="1" smtClean="0"/>
              <a:t>nota_exame</a:t>
            </a:r>
            <a:r>
              <a:rPr lang="pt-BR" sz="1100" b="1" dirty="0" smtClean="0"/>
              <a:t>&gt;=5</a:t>
            </a:r>
            <a:endParaRPr lang="pt-BR" sz="1100" b="1" dirty="0"/>
          </a:p>
          <a:p>
            <a:pPr marL="1257300" lvl="2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/>
              <a:t>Escreva “</a:t>
            </a:r>
            <a:r>
              <a:rPr lang="pt-BR" sz="1100" b="1" dirty="0" smtClean="0"/>
              <a:t>aprovado em exame”</a:t>
            </a:r>
            <a:endParaRPr lang="pt-BR" sz="1100" b="1" dirty="0"/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err="1">
                <a:ea typeface="MS Mincho"/>
                <a:cs typeface="Times New Roman"/>
              </a:rPr>
              <a:t>Senao</a:t>
            </a:r>
            <a:endParaRPr lang="pt-BR" sz="1100" b="1" dirty="0">
              <a:ea typeface="MS Mincho"/>
              <a:cs typeface="Times New Roman"/>
            </a:endParaRPr>
          </a:p>
          <a:p>
            <a:pPr marL="1257300" lvl="2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>
                <a:ea typeface="MS Mincho"/>
                <a:cs typeface="Times New Roman"/>
              </a:rPr>
              <a:t>Escreva “reprovado”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endParaRPr lang="pt-BR" sz="1100" b="1" dirty="0" smtClean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>
                <a:ea typeface="MS Mincho"/>
                <a:cs typeface="Times New Roman"/>
              </a:rPr>
              <a:t>Mostre a média;</a:t>
            </a:r>
            <a:endParaRPr lang="pt-BR" sz="1100" b="1" dirty="0" smtClean="0">
              <a:effectLst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444725" y="1855908"/>
            <a:ext cx="5608389" cy="4741444"/>
            <a:chOff x="3444725" y="1855908"/>
            <a:chExt cx="5608389" cy="4741444"/>
          </a:xfrm>
        </p:grpSpPr>
        <p:cxnSp>
          <p:nvCxnSpPr>
            <p:cNvPr id="77" name="Conector angulado 76"/>
            <p:cNvCxnSpPr>
              <a:stCxn id="75" idx="2"/>
              <a:endCxn id="78" idx="2"/>
            </p:cNvCxnSpPr>
            <p:nvPr/>
          </p:nvCxnSpPr>
          <p:spPr>
            <a:xfrm rot="16200000" flipH="1">
              <a:off x="6525428" y="4647030"/>
              <a:ext cx="677332" cy="418848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upo 2"/>
            <p:cNvGrpSpPr/>
            <p:nvPr/>
          </p:nvGrpSpPr>
          <p:grpSpPr>
            <a:xfrm>
              <a:off x="3444725" y="1855908"/>
              <a:ext cx="5608389" cy="4741444"/>
              <a:chOff x="3444725" y="1855908"/>
              <a:chExt cx="5608389" cy="4741444"/>
            </a:xfrm>
          </p:grpSpPr>
          <p:cxnSp>
            <p:nvCxnSpPr>
              <p:cNvPr id="90" name="Conector angulado 89"/>
              <p:cNvCxnSpPr>
                <a:stCxn id="60" idx="3"/>
                <a:endCxn id="71" idx="0"/>
              </p:cNvCxnSpPr>
              <p:nvPr/>
            </p:nvCxnSpPr>
            <p:spPr>
              <a:xfrm>
                <a:off x="6244455" y="3279844"/>
                <a:ext cx="668539" cy="170970"/>
              </a:xfrm>
              <a:prstGeom prst="bentConnector2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angulado 96"/>
              <p:cNvCxnSpPr>
                <a:stCxn id="60" idx="1"/>
                <a:endCxn id="66" idx="0"/>
              </p:cNvCxnSpPr>
              <p:nvPr/>
            </p:nvCxnSpPr>
            <p:spPr>
              <a:xfrm rot="10800000" flipV="1">
                <a:off x="4376568" y="3279843"/>
                <a:ext cx="414777" cy="332541"/>
              </a:xfrm>
              <a:prstGeom prst="bentConnector2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angulado 100"/>
              <p:cNvCxnSpPr>
                <a:stCxn id="66" idx="2"/>
                <a:endCxn id="63" idx="2"/>
              </p:cNvCxnSpPr>
              <p:nvPr/>
            </p:nvCxnSpPr>
            <p:spPr>
              <a:xfrm rot="16200000" flipH="1">
                <a:off x="4206869" y="4080032"/>
                <a:ext cx="1472287" cy="1132891"/>
              </a:xfrm>
              <a:prstGeom prst="bentConnector2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upo 1"/>
              <p:cNvGrpSpPr/>
              <p:nvPr/>
            </p:nvGrpSpPr>
            <p:grpSpPr>
              <a:xfrm>
                <a:off x="3444725" y="1855908"/>
                <a:ext cx="5608389" cy="4741444"/>
                <a:chOff x="3444725" y="1855908"/>
                <a:chExt cx="5608389" cy="4741444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3444725" y="1855908"/>
                  <a:ext cx="4231650" cy="4741444"/>
                  <a:chOff x="-554877" y="-22947"/>
                  <a:chExt cx="4467674" cy="5416335"/>
                </a:xfrm>
              </p:grpSpPr>
              <p:sp>
                <p:nvSpPr>
                  <p:cNvPr id="40" name="Fluxograma: Terminação 39"/>
                  <p:cNvSpPr/>
                  <p:nvPr/>
                </p:nvSpPr>
                <p:spPr>
                  <a:xfrm>
                    <a:off x="-554877" y="39196"/>
                    <a:ext cx="1158875" cy="329565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Inicio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41" name="Conector de seta reta 40"/>
                  <p:cNvCxnSpPr>
                    <a:stCxn id="40" idx="3"/>
                    <a:endCxn id="42" idx="1"/>
                  </p:cNvCxnSpPr>
                  <p:nvPr/>
                </p:nvCxnSpPr>
                <p:spPr>
                  <a:xfrm flipV="1">
                    <a:off x="603998" y="184381"/>
                    <a:ext cx="596703" cy="1959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luxograma: Entrada manual 41"/>
                  <p:cNvSpPr/>
                  <p:nvPr/>
                </p:nvSpPr>
                <p:spPr>
                  <a:xfrm>
                    <a:off x="1200701" y="-22947"/>
                    <a:ext cx="873457" cy="414655"/>
                  </a:xfrm>
                  <a:prstGeom prst="flowChartManualInpu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dirty="0">
                        <a:ea typeface="MS Mincho"/>
                        <a:cs typeface="Times New Roman"/>
                      </a:rPr>
                      <a:t>n</a:t>
                    </a:r>
                    <a:r>
                      <a:rPr lang="pt-BR" sz="1100" dirty="0" smtClean="0">
                        <a:ea typeface="MS Mincho"/>
                        <a:cs typeface="Times New Roman"/>
                      </a:rPr>
                      <a:t>1,n2,n3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53" name="Conector de seta reta 52"/>
                  <p:cNvCxnSpPr>
                    <a:stCxn id="42" idx="2"/>
                    <a:endCxn id="56" idx="0"/>
                  </p:cNvCxnSpPr>
                  <p:nvPr/>
                </p:nvCxnSpPr>
                <p:spPr>
                  <a:xfrm>
                    <a:off x="1637430" y="391708"/>
                    <a:ext cx="2712" cy="325573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tângulo 55"/>
                  <p:cNvSpPr/>
                  <p:nvPr/>
                </p:nvSpPr>
                <p:spPr>
                  <a:xfrm>
                    <a:off x="499962" y="717282"/>
                    <a:ext cx="2280360" cy="3403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b="1" dirty="0"/>
                      <a:t>Media &lt;- (n1+n2+n3)/</a:t>
                    </a:r>
                    <a:r>
                      <a:rPr lang="pt-BR" sz="1100" b="1" dirty="0" smtClean="0"/>
                      <a:t>3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57" name="Conector de seta reta 56"/>
                  <p:cNvCxnSpPr>
                    <a:stCxn id="56" idx="2"/>
                    <a:endCxn id="60" idx="0"/>
                  </p:cNvCxnSpPr>
                  <p:nvPr/>
                </p:nvCxnSpPr>
                <p:spPr>
                  <a:xfrm flipH="1">
                    <a:off x="1633931" y="1057642"/>
                    <a:ext cx="6211" cy="22249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luxograma: Exibir 57"/>
                  <p:cNvSpPr/>
                  <p:nvPr/>
                </p:nvSpPr>
                <p:spPr>
                  <a:xfrm>
                    <a:off x="815597" y="4414403"/>
                    <a:ext cx="2625818" cy="319168"/>
                  </a:xfrm>
                  <a:prstGeom prst="flowChartDispla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dirty="0" smtClean="0">
                        <a:ea typeface="MS Mincho"/>
                        <a:cs typeface="Times New Roman"/>
                      </a:rPr>
                      <a:t>“Com média: ”,media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59" name="Fluxograma: Terminação 58"/>
                  <p:cNvSpPr/>
                  <p:nvPr/>
                </p:nvSpPr>
                <p:spPr>
                  <a:xfrm>
                    <a:off x="2753923" y="5063823"/>
                    <a:ext cx="1158874" cy="329565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Fim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60" name="Fluxograma: Decisão 59"/>
                  <p:cNvSpPr/>
                  <p:nvPr/>
                </p:nvSpPr>
                <p:spPr>
                  <a:xfrm>
                    <a:off x="866851" y="1280137"/>
                    <a:ext cx="1534160" cy="647065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dirty="0" smtClean="0">
                        <a:effectLst/>
                        <a:ea typeface="MS Mincho"/>
                        <a:cs typeface="Times New Roman"/>
                      </a:rPr>
                      <a:t>Media &gt;=7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63" name="Fluxograma: Conector 62"/>
                  <p:cNvSpPr/>
                  <p:nvPr/>
                </p:nvSpPr>
                <p:spPr>
                  <a:xfrm>
                    <a:off x="1625018" y="3931460"/>
                    <a:ext cx="165100" cy="14859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BR"/>
                  </a:p>
                </p:txBody>
              </p:sp>
              <p:sp>
                <p:nvSpPr>
                  <p:cNvPr id="64" name="Caixa de texto 142"/>
                  <p:cNvSpPr txBox="1"/>
                  <p:nvPr/>
                </p:nvSpPr>
                <p:spPr>
                  <a:xfrm>
                    <a:off x="2429034" y="1299219"/>
                    <a:ext cx="213360" cy="20129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65" name="Caixa de texto 147"/>
                  <p:cNvSpPr txBox="1"/>
                  <p:nvPr/>
                </p:nvSpPr>
                <p:spPr>
                  <a:xfrm>
                    <a:off x="550915" y="1299854"/>
                    <a:ext cx="213360" cy="2006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a typeface="MS Mincho"/>
                        <a:cs typeface="Times New Roman"/>
                      </a:rPr>
                      <a:t>S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66" name="Fluxograma: Exibir 65"/>
                  <p:cNvSpPr/>
                  <p:nvPr/>
                </p:nvSpPr>
                <p:spPr>
                  <a:xfrm>
                    <a:off x="-461565" y="1983545"/>
                    <a:ext cx="1781009" cy="340360"/>
                  </a:xfrm>
                  <a:prstGeom prst="flowChartDispla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dirty="0" smtClean="0">
                        <a:effectLst/>
                        <a:ea typeface="MS Mincho"/>
                        <a:cs typeface="Times New Roman"/>
                      </a:rPr>
                      <a:t>“Aprovado”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70" name="Conector angulado 69"/>
                  <p:cNvCxnSpPr>
                    <a:stCxn id="72" idx="1"/>
                    <a:endCxn id="75" idx="0"/>
                  </p:cNvCxnSpPr>
                  <p:nvPr/>
                </p:nvCxnSpPr>
                <p:spPr>
                  <a:xfrm rot="10800000" flipV="1">
                    <a:off x="2834107" y="2405113"/>
                    <a:ext cx="874635" cy="185220"/>
                  </a:xfrm>
                  <a:prstGeom prst="bentConnector2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Fluxograma: Entrada manual 70"/>
                <p:cNvSpPr/>
                <p:nvPr/>
              </p:nvSpPr>
              <p:spPr>
                <a:xfrm>
                  <a:off x="6499337" y="3414515"/>
                  <a:ext cx="827313" cy="362988"/>
                </a:xfrm>
                <a:prstGeom prst="flowChartManualIn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a typeface="MS Mincho"/>
                      <a:cs typeface="Times New Roman"/>
                    </a:rPr>
                    <a:t>media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72" name="Fluxograma: Decisão 71"/>
                <p:cNvSpPr/>
                <p:nvPr/>
              </p:nvSpPr>
              <p:spPr>
                <a:xfrm>
                  <a:off x="7483099" y="3698206"/>
                  <a:ext cx="1453111" cy="5664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ffectLst/>
                      <a:ea typeface="MS Mincho"/>
                      <a:cs typeface="Times New Roman"/>
                    </a:rPr>
                    <a:t>Media &gt;=5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73" name="Conector angulado 72"/>
                <p:cNvCxnSpPr>
                  <a:endCxn id="72" idx="0"/>
                </p:cNvCxnSpPr>
                <p:nvPr/>
              </p:nvCxnSpPr>
              <p:spPr>
                <a:xfrm>
                  <a:off x="7326650" y="3612385"/>
                  <a:ext cx="883005" cy="85821"/>
                </a:xfrm>
                <a:prstGeom prst="bentConnector2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uxograma: Exibir 73"/>
                <p:cNvSpPr/>
                <p:nvPr/>
              </p:nvSpPr>
              <p:spPr>
                <a:xfrm>
                  <a:off x="7366194" y="4688576"/>
                  <a:ext cx="1686920" cy="297950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ffectLst/>
                      <a:ea typeface="MS Mincho"/>
                      <a:cs typeface="Times New Roman"/>
                    </a:rPr>
                    <a:t>“Reprovado”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75" name="Fluxograma: Exibir 74"/>
                <p:cNvSpPr/>
                <p:nvPr/>
              </p:nvSpPr>
              <p:spPr>
                <a:xfrm>
                  <a:off x="5811210" y="4143567"/>
                  <a:ext cx="1686920" cy="374221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ffectLst/>
                      <a:ea typeface="MS Mincho"/>
                      <a:cs typeface="Times New Roman"/>
                    </a:rPr>
                    <a:t>“Aprovado em exame”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76" name="Conector angulado 75"/>
                <p:cNvCxnSpPr>
                  <a:stCxn id="72" idx="2"/>
                  <a:endCxn id="74" idx="0"/>
                </p:cNvCxnSpPr>
                <p:nvPr/>
              </p:nvCxnSpPr>
              <p:spPr>
                <a:xfrm rot="5400000">
                  <a:off x="7997690" y="4476610"/>
                  <a:ext cx="42393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luxograma: Conector 77"/>
                <p:cNvSpPr/>
                <p:nvPr/>
              </p:nvSpPr>
              <p:spPr>
                <a:xfrm>
                  <a:off x="7073518" y="5130082"/>
                  <a:ext cx="156378" cy="13007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  <p:cxnSp>
              <p:nvCxnSpPr>
                <p:cNvPr id="79" name="Conector angulado 78"/>
                <p:cNvCxnSpPr>
                  <a:stCxn id="74" idx="2"/>
                  <a:endCxn id="78" idx="6"/>
                </p:cNvCxnSpPr>
                <p:nvPr/>
              </p:nvCxnSpPr>
              <p:spPr>
                <a:xfrm rot="5400000">
                  <a:off x="7615478" y="4600944"/>
                  <a:ext cx="208594" cy="979758"/>
                </a:xfrm>
                <a:prstGeom prst="bentConnector2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" name="Caixa de texto 142"/>
                <p:cNvSpPr txBox="1"/>
                <p:nvPr/>
              </p:nvSpPr>
              <p:spPr>
                <a:xfrm>
                  <a:off x="8393112" y="4357950"/>
                  <a:ext cx="202088" cy="1762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105" name="Conector angulado 104"/>
                <p:cNvCxnSpPr>
                  <a:stCxn id="78" idx="4"/>
                  <a:endCxn id="63" idx="6"/>
                </p:cNvCxnSpPr>
                <p:nvPr/>
              </p:nvCxnSpPr>
              <p:spPr>
                <a:xfrm rot="5400000">
                  <a:off x="6347540" y="4578454"/>
                  <a:ext cx="122465" cy="1485871"/>
                </a:xfrm>
                <a:prstGeom prst="bentConnector2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ector angulado 107"/>
                <p:cNvCxnSpPr>
                  <a:stCxn id="63" idx="4"/>
                  <a:endCxn id="58" idx="0"/>
                </p:cNvCxnSpPr>
                <p:nvPr/>
              </p:nvCxnSpPr>
              <p:spPr>
                <a:xfrm rot="16200000" flipH="1">
                  <a:off x="5640651" y="5394655"/>
                  <a:ext cx="292692" cy="3987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angulado 111"/>
                <p:cNvCxnSpPr>
                  <a:stCxn id="58" idx="3"/>
                  <a:endCxn id="59" idx="0"/>
                </p:cNvCxnSpPr>
                <p:nvPr/>
              </p:nvCxnSpPr>
              <p:spPr>
                <a:xfrm flipH="1">
                  <a:off x="7127549" y="5880051"/>
                  <a:ext cx="102347" cy="428801"/>
                </a:xfrm>
                <a:prstGeom prst="bentConnector4">
                  <a:avLst>
                    <a:gd name="adj1" fmla="val -223358"/>
                    <a:gd name="adj2" fmla="val 66289"/>
                  </a:avLst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525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411760" y="197019"/>
            <a:ext cx="6336704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Desenvolver um programa que efetue a leitura de um valor numérico inteiro e apresente-o caso este valor seja divisível por 4 e 5. Não sendo divisível por 4 e 5 o programa deverá apresentar a mensagem “não é divisível por 4 e 5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14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58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55" name="Caixa de texto 39"/>
          <p:cNvSpPr txBox="1"/>
          <p:nvPr/>
        </p:nvSpPr>
        <p:spPr>
          <a:xfrm>
            <a:off x="2124035" y="2983855"/>
            <a:ext cx="2145172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x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x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 por 4 e x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 por 5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Escreva(“é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”)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Escreva(“Não é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”)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26007" y="1997004"/>
            <a:ext cx="3702377" cy="3304204"/>
            <a:chOff x="4326007" y="1997004"/>
            <a:chExt cx="3702377" cy="3304204"/>
          </a:xfrm>
        </p:grpSpPr>
        <p:grpSp>
          <p:nvGrpSpPr>
            <p:cNvPr id="18" name="Grupo 17"/>
            <p:cNvGrpSpPr/>
            <p:nvPr/>
          </p:nvGrpSpPr>
          <p:grpSpPr>
            <a:xfrm>
              <a:off x="4326007" y="1997004"/>
              <a:ext cx="3702377" cy="3304204"/>
              <a:chOff x="-558826" y="-449877"/>
              <a:chExt cx="3702377" cy="2614006"/>
            </a:xfrm>
          </p:grpSpPr>
          <p:cxnSp>
            <p:nvCxnSpPr>
              <p:cNvPr id="34" name="Conector de seta reta 33"/>
              <p:cNvCxnSpPr>
                <a:stCxn id="47" idx="4"/>
                <a:endCxn id="43" idx="0"/>
              </p:cNvCxnSpPr>
              <p:nvPr/>
            </p:nvCxnSpPr>
            <p:spPr>
              <a:xfrm>
                <a:off x="1343351" y="1733790"/>
                <a:ext cx="10388" cy="20210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upo 34"/>
              <p:cNvGrpSpPr/>
              <p:nvPr/>
            </p:nvGrpSpPr>
            <p:grpSpPr>
              <a:xfrm>
                <a:off x="-558826" y="-449877"/>
                <a:ext cx="3702377" cy="2614006"/>
                <a:chOff x="-670238" y="-649604"/>
                <a:chExt cx="4440531" cy="3774518"/>
              </a:xfrm>
            </p:grpSpPr>
            <p:sp>
              <p:nvSpPr>
                <p:cNvPr id="36" name="Fluxograma: Terminação 35"/>
                <p:cNvSpPr/>
                <p:nvPr/>
              </p:nvSpPr>
              <p:spPr>
                <a:xfrm>
                  <a:off x="969004" y="-649604"/>
                  <a:ext cx="1158875" cy="329565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Inicio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37" name="Conector de seta reta 36"/>
                <p:cNvCxnSpPr>
                  <a:stCxn id="36" idx="2"/>
                  <a:endCxn id="38" idx="0"/>
                </p:cNvCxnSpPr>
                <p:nvPr/>
              </p:nvCxnSpPr>
              <p:spPr>
                <a:xfrm>
                  <a:off x="1548441" y="-320039"/>
                  <a:ext cx="0" cy="24007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luxograma: Entrada manual 37"/>
                <p:cNvSpPr/>
                <p:nvPr/>
              </p:nvSpPr>
              <p:spPr>
                <a:xfrm>
                  <a:off x="1111712" y="-121427"/>
                  <a:ext cx="873457" cy="414655"/>
                </a:xfrm>
                <a:prstGeom prst="flowChartManualIn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a typeface="MS Mincho"/>
                      <a:cs typeface="Times New Roman"/>
                    </a:rPr>
                    <a:t>x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39" name="Conector de seta reta 38"/>
                <p:cNvCxnSpPr>
                  <a:stCxn id="38" idx="2"/>
                  <a:endCxn id="44" idx="0"/>
                </p:cNvCxnSpPr>
                <p:nvPr/>
              </p:nvCxnSpPr>
              <p:spPr>
                <a:xfrm flipH="1">
                  <a:off x="1548440" y="293228"/>
                  <a:ext cx="1" cy="238682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luxograma: Terminação 42"/>
                <p:cNvSpPr/>
                <p:nvPr/>
              </p:nvSpPr>
              <p:spPr>
                <a:xfrm>
                  <a:off x="1044203" y="2795349"/>
                  <a:ext cx="1158875" cy="329565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Fim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44" name="Fluxograma: Decisão 43"/>
                <p:cNvSpPr/>
                <p:nvPr/>
              </p:nvSpPr>
              <p:spPr>
                <a:xfrm>
                  <a:off x="601782" y="531910"/>
                  <a:ext cx="1893315" cy="876901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a typeface="MS Mincho"/>
                      <a:cs typeface="Times New Roman"/>
                    </a:rPr>
                    <a:t>(x%4) =0 e (x%5) =0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47" name="Fluxograma: Conector 46"/>
                <p:cNvSpPr/>
                <p:nvPr/>
              </p:nvSpPr>
              <p:spPr>
                <a:xfrm>
                  <a:off x="1528631" y="2354933"/>
                  <a:ext cx="165100" cy="148590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  <p:sp>
              <p:nvSpPr>
                <p:cNvPr id="48" name="Caixa de texto 142"/>
                <p:cNvSpPr txBox="1"/>
                <p:nvPr/>
              </p:nvSpPr>
              <p:spPr>
                <a:xfrm>
                  <a:off x="2608879" y="697032"/>
                  <a:ext cx="213360" cy="2012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S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49" name="Caixa de texto 147"/>
                <p:cNvSpPr txBox="1"/>
                <p:nvPr/>
              </p:nvSpPr>
              <p:spPr>
                <a:xfrm>
                  <a:off x="317039" y="697667"/>
                  <a:ext cx="213360" cy="2006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50" name="Fluxograma: Exibir 49"/>
                <p:cNvSpPr/>
                <p:nvPr/>
              </p:nvSpPr>
              <p:spPr>
                <a:xfrm>
                  <a:off x="-670238" y="1373573"/>
                  <a:ext cx="1915230" cy="775829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“Não é </a:t>
                  </a:r>
                  <a:r>
                    <a:rPr lang="pt-BR" sz="1100" b="1" dirty="0" err="1" smtClean="0"/>
                    <a:t>divisivel</a:t>
                  </a:r>
                  <a:r>
                    <a:rPr lang="pt-BR" sz="1100" b="1" dirty="0" smtClean="0"/>
                    <a:t> por 4 e 5”</a:t>
                  </a:r>
                  <a:endParaRPr lang="pt-BR" sz="1100" b="1" dirty="0"/>
                </a:p>
              </p:txBody>
            </p:sp>
            <p:sp>
              <p:nvSpPr>
                <p:cNvPr id="52" name="Fluxograma: Exibir 51"/>
                <p:cNvSpPr/>
                <p:nvPr/>
              </p:nvSpPr>
              <p:spPr>
                <a:xfrm>
                  <a:off x="2101754" y="1308482"/>
                  <a:ext cx="1668539" cy="541852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“É </a:t>
                  </a:r>
                  <a:r>
                    <a:rPr lang="pt-BR" sz="1100" b="1" dirty="0" err="1"/>
                    <a:t>divisivel</a:t>
                  </a:r>
                  <a:r>
                    <a:rPr lang="pt-BR" sz="1100" b="1" dirty="0"/>
                    <a:t> por 4 e 5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54" name="Conector angulado 53"/>
                <p:cNvCxnSpPr>
                  <a:stCxn id="52" idx="2"/>
                  <a:endCxn id="47" idx="6"/>
                </p:cNvCxnSpPr>
                <p:nvPr/>
              </p:nvCxnSpPr>
              <p:spPr>
                <a:xfrm rot="5400000">
                  <a:off x="2025431" y="1518635"/>
                  <a:ext cx="578895" cy="1242293"/>
                </a:xfrm>
                <a:prstGeom prst="bentConnector2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ector angulado 52"/>
            <p:cNvCxnSpPr>
              <a:stCxn id="44" idx="3"/>
              <a:endCxn id="52" idx="0"/>
            </p:cNvCxnSpPr>
            <p:nvPr/>
          </p:nvCxnSpPr>
          <p:spPr>
            <a:xfrm>
              <a:off x="6965165" y="3415118"/>
              <a:ext cx="367631" cy="295990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44" idx="1"/>
              <a:endCxn id="50" idx="0"/>
            </p:cNvCxnSpPr>
            <p:nvPr/>
          </p:nvCxnSpPr>
          <p:spPr>
            <a:xfrm rot="10800000" flipV="1">
              <a:off x="5124438" y="3415118"/>
              <a:ext cx="262141" cy="352970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>
              <a:stCxn id="50" idx="2"/>
              <a:endCxn id="47" idx="2"/>
            </p:cNvCxnSpPr>
            <p:nvPr/>
          </p:nvCxnSpPr>
          <p:spPr>
            <a:xfrm rot="16200000" flipH="1">
              <a:off x="5519417" y="4052266"/>
              <a:ext cx="244959" cy="1034919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3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411760" y="197019"/>
            <a:ext cx="6336704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Ler </a:t>
            </a:r>
            <a:r>
              <a:rPr lang="pt-BR" dirty="0" smtClean="0"/>
              <a:t>um valor </a:t>
            </a:r>
            <a:r>
              <a:rPr lang="pt-BR" dirty="0"/>
              <a:t>numéricos inteiros e apresentar os valores que são divisíveis por 2 </a:t>
            </a:r>
            <a:r>
              <a:rPr lang="pt-BR" b="1" dirty="0"/>
              <a:t>e</a:t>
            </a:r>
            <a:r>
              <a:rPr lang="pt-BR" dirty="0"/>
              <a:t> 3.</a:t>
            </a:r>
          </a:p>
          <a:p>
            <a:pPr lvl="0"/>
            <a:r>
              <a:rPr lang="pt-BR" dirty="0"/>
              <a:t>Ler </a:t>
            </a:r>
            <a:r>
              <a:rPr lang="pt-BR" dirty="0" smtClean="0"/>
              <a:t>um valor </a:t>
            </a:r>
            <a:r>
              <a:rPr lang="pt-BR" dirty="0"/>
              <a:t>numéricos inteiros e apresentar os valores que são divisíveis por 2 </a:t>
            </a:r>
            <a:r>
              <a:rPr lang="pt-BR" b="1" dirty="0"/>
              <a:t>ou</a:t>
            </a:r>
            <a:r>
              <a:rPr lang="pt-BR" dirty="0"/>
              <a:t> 3.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14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61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55" name="Caixa de texto 39"/>
          <p:cNvSpPr txBox="1"/>
          <p:nvPr/>
        </p:nvSpPr>
        <p:spPr>
          <a:xfrm>
            <a:off x="1300107" y="2060157"/>
            <a:ext cx="2145172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x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x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 por 2 </a:t>
            </a:r>
            <a:r>
              <a:rPr lang="pt-BR" sz="1600" b="1" dirty="0" smtClean="0"/>
              <a:t>e</a:t>
            </a:r>
            <a:r>
              <a:rPr lang="pt-BR" sz="1100" b="1" dirty="0" smtClean="0"/>
              <a:t> x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 por 3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Escreva(“é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”)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Escreva(“Não é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”)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23518" y="2285036"/>
            <a:ext cx="3702377" cy="3304204"/>
            <a:chOff x="4323518" y="2285036"/>
            <a:chExt cx="3702377" cy="3304204"/>
          </a:xfrm>
        </p:grpSpPr>
        <p:grpSp>
          <p:nvGrpSpPr>
            <p:cNvPr id="18" name="Grupo 17"/>
            <p:cNvGrpSpPr/>
            <p:nvPr/>
          </p:nvGrpSpPr>
          <p:grpSpPr>
            <a:xfrm>
              <a:off x="4323518" y="2285036"/>
              <a:ext cx="3702377" cy="3304204"/>
              <a:chOff x="-558826" y="-449877"/>
              <a:chExt cx="3702377" cy="2614006"/>
            </a:xfrm>
          </p:grpSpPr>
          <p:cxnSp>
            <p:nvCxnSpPr>
              <p:cNvPr id="34" name="Conector de seta reta 33"/>
              <p:cNvCxnSpPr>
                <a:stCxn id="47" idx="4"/>
                <a:endCxn id="43" idx="0"/>
              </p:cNvCxnSpPr>
              <p:nvPr/>
            </p:nvCxnSpPr>
            <p:spPr>
              <a:xfrm>
                <a:off x="1343351" y="1733790"/>
                <a:ext cx="10388" cy="20210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upo 34"/>
              <p:cNvGrpSpPr/>
              <p:nvPr/>
            </p:nvGrpSpPr>
            <p:grpSpPr>
              <a:xfrm>
                <a:off x="-558826" y="-449877"/>
                <a:ext cx="3702377" cy="2614006"/>
                <a:chOff x="-670238" y="-649604"/>
                <a:chExt cx="4440531" cy="3774518"/>
              </a:xfrm>
            </p:grpSpPr>
            <p:sp>
              <p:nvSpPr>
                <p:cNvPr id="36" name="Fluxograma: Terminação 35"/>
                <p:cNvSpPr/>
                <p:nvPr/>
              </p:nvSpPr>
              <p:spPr>
                <a:xfrm>
                  <a:off x="969004" y="-649604"/>
                  <a:ext cx="1158875" cy="329565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Inicio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37" name="Conector de seta reta 36"/>
                <p:cNvCxnSpPr>
                  <a:stCxn id="36" idx="2"/>
                  <a:endCxn id="38" idx="0"/>
                </p:cNvCxnSpPr>
                <p:nvPr/>
              </p:nvCxnSpPr>
              <p:spPr>
                <a:xfrm>
                  <a:off x="1548441" y="-320039"/>
                  <a:ext cx="0" cy="24007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luxograma: Entrada manual 37"/>
                <p:cNvSpPr/>
                <p:nvPr/>
              </p:nvSpPr>
              <p:spPr>
                <a:xfrm>
                  <a:off x="1111712" y="-121427"/>
                  <a:ext cx="873457" cy="414655"/>
                </a:xfrm>
                <a:prstGeom prst="flowChartManualIn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a typeface="MS Mincho"/>
                      <a:cs typeface="Times New Roman"/>
                    </a:rPr>
                    <a:t>x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39" name="Conector de seta reta 38"/>
                <p:cNvCxnSpPr>
                  <a:stCxn id="38" idx="2"/>
                  <a:endCxn id="44" idx="0"/>
                </p:cNvCxnSpPr>
                <p:nvPr/>
              </p:nvCxnSpPr>
              <p:spPr>
                <a:xfrm flipH="1">
                  <a:off x="1516299" y="293228"/>
                  <a:ext cx="32142" cy="238682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luxograma: Terminação 42"/>
                <p:cNvSpPr/>
                <p:nvPr/>
              </p:nvSpPr>
              <p:spPr>
                <a:xfrm>
                  <a:off x="1044203" y="2795349"/>
                  <a:ext cx="1158875" cy="329565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Fim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44" name="Fluxograma: Decisão 43"/>
                <p:cNvSpPr/>
                <p:nvPr/>
              </p:nvSpPr>
              <p:spPr>
                <a:xfrm>
                  <a:off x="423719" y="531911"/>
                  <a:ext cx="2185160" cy="876901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a typeface="MS Mincho"/>
                      <a:cs typeface="Times New Roman"/>
                    </a:rPr>
                    <a:t>(x%2) =0 </a:t>
                  </a:r>
                  <a:r>
                    <a:rPr lang="pt-BR" sz="1200" dirty="0" smtClean="0">
                      <a:solidFill>
                        <a:srgbClr val="FF0000"/>
                      </a:solidFill>
                      <a:ea typeface="MS Mincho"/>
                      <a:cs typeface="Times New Roman"/>
                    </a:rPr>
                    <a:t>e/ou</a:t>
                  </a:r>
                  <a:r>
                    <a:rPr lang="pt-BR" sz="1100" dirty="0" smtClean="0">
                      <a:ea typeface="MS Mincho"/>
                      <a:cs typeface="Times New Roman"/>
                    </a:rPr>
                    <a:t> (x%3) =0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47" name="Fluxograma: Conector 46"/>
                <p:cNvSpPr/>
                <p:nvPr/>
              </p:nvSpPr>
              <p:spPr>
                <a:xfrm>
                  <a:off x="1528631" y="2354933"/>
                  <a:ext cx="165100" cy="148590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  <p:sp>
              <p:nvSpPr>
                <p:cNvPr id="48" name="Caixa de texto 142"/>
                <p:cNvSpPr txBox="1"/>
                <p:nvPr/>
              </p:nvSpPr>
              <p:spPr>
                <a:xfrm>
                  <a:off x="2608879" y="697032"/>
                  <a:ext cx="213360" cy="2012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S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49" name="Caixa de texto 147"/>
                <p:cNvSpPr txBox="1"/>
                <p:nvPr/>
              </p:nvSpPr>
              <p:spPr>
                <a:xfrm>
                  <a:off x="317039" y="697667"/>
                  <a:ext cx="213360" cy="2006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50" name="Fluxograma: Exibir 49"/>
                <p:cNvSpPr/>
                <p:nvPr/>
              </p:nvSpPr>
              <p:spPr>
                <a:xfrm>
                  <a:off x="-670238" y="1373573"/>
                  <a:ext cx="1915230" cy="775829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“Não é </a:t>
                  </a:r>
                  <a:r>
                    <a:rPr lang="pt-BR" sz="1100" b="1" dirty="0" err="1" smtClean="0"/>
                    <a:t>divisivel</a:t>
                  </a:r>
                  <a:r>
                    <a:rPr lang="pt-BR" sz="1100" b="1" dirty="0" smtClean="0"/>
                    <a:t> por 2 e 3”</a:t>
                  </a:r>
                  <a:endParaRPr lang="pt-BR" sz="1100" b="1" dirty="0"/>
                </a:p>
              </p:txBody>
            </p:sp>
            <p:sp>
              <p:nvSpPr>
                <p:cNvPr id="52" name="Fluxograma: Exibir 51"/>
                <p:cNvSpPr/>
                <p:nvPr/>
              </p:nvSpPr>
              <p:spPr>
                <a:xfrm>
                  <a:off x="2101754" y="1308482"/>
                  <a:ext cx="1668539" cy="541852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“É </a:t>
                  </a:r>
                  <a:r>
                    <a:rPr lang="pt-BR" sz="1100" b="1" dirty="0" err="1"/>
                    <a:t>divisivel</a:t>
                  </a:r>
                  <a:r>
                    <a:rPr lang="pt-BR" sz="1100" b="1" dirty="0"/>
                    <a:t> por </a:t>
                  </a:r>
                  <a:r>
                    <a:rPr lang="pt-BR" sz="1100" b="1" dirty="0" smtClean="0"/>
                    <a:t>2 </a:t>
                  </a:r>
                  <a:r>
                    <a:rPr lang="pt-BR" sz="1100" b="1" dirty="0"/>
                    <a:t>e </a:t>
                  </a:r>
                  <a:r>
                    <a:rPr lang="pt-BR" sz="1100" b="1" dirty="0" smtClean="0"/>
                    <a:t>3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54" name="Conector angulado 53"/>
                <p:cNvCxnSpPr>
                  <a:stCxn id="52" idx="2"/>
                  <a:endCxn id="47" idx="6"/>
                </p:cNvCxnSpPr>
                <p:nvPr/>
              </p:nvCxnSpPr>
              <p:spPr>
                <a:xfrm rot="5400000">
                  <a:off x="2025431" y="1518635"/>
                  <a:ext cx="578895" cy="1242293"/>
                </a:xfrm>
                <a:prstGeom prst="bentConnector2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ector angulado 52"/>
            <p:cNvCxnSpPr>
              <a:stCxn id="44" idx="3"/>
              <a:endCxn id="52" idx="0"/>
            </p:cNvCxnSpPr>
            <p:nvPr/>
          </p:nvCxnSpPr>
          <p:spPr>
            <a:xfrm>
              <a:off x="7057544" y="3703150"/>
              <a:ext cx="272763" cy="295990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44" idx="1"/>
              <a:endCxn id="50" idx="0"/>
            </p:cNvCxnSpPr>
            <p:nvPr/>
          </p:nvCxnSpPr>
          <p:spPr>
            <a:xfrm rot="10800000" flipV="1">
              <a:off x="5121949" y="3703150"/>
              <a:ext cx="113677" cy="352970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>
              <a:stCxn id="50" idx="2"/>
              <a:endCxn id="47" idx="2"/>
            </p:cNvCxnSpPr>
            <p:nvPr/>
          </p:nvCxnSpPr>
          <p:spPr>
            <a:xfrm rot="16200000" flipH="1">
              <a:off x="5516928" y="4340298"/>
              <a:ext cx="244959" cy="1034919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Caixa de texto 39"/>
          <p:cNvSpPr txBox="1"/>
          <p:nvPr/>
        </p:nvSpPr>
        <p:spPr>
          <a:xfrm>
            <a:off x="1203593" y="4059866"/>
            <a:ext cx="2145172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Algoritmo: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>
                <a:effectLst/>
                <a:ea typeface="MS Mincho"/>
                <a:cs typeface="Times New Roman"/>
              </a:rPr>
              <a:t>Ler </a:t>
            </a:r>
            <a:r>
              <a:rPr lang="pt-BR" sz="1100" b="1" dirty="0" smtClean="0">
                <a:effectLst/>
                <a:ea typeface="MS Mincho"/>
                <a:cs typeface="Times New Roman"/>
              </a:rPr>
              <a:t>o x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smtClean="0"/>
              <a:t>Caso x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 por 2 </a:t>
            </a:r>
            <a:r>
              <a:rPr lang="pt-BR" sz="1600" b="1" dirty="0" smtClean="0"/>
              <a:t>ou</a:t>
            </a:r>
            <a:r>
              <a:rPr lang="pt-BR" sz="1100" b="1" dirty="0" smtClean="0"/>
              <a:t> x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 por 3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Escreva(“é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”)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100" b="1" dirty="0" err="1" smtClean="0">
                <a:ea typeface="MS Mincho"/>
                <a:cs typeface="Times New Roman"/>
              </a:rPr>
              <a:t>Senao</a:t>
            </a:r>
            <a:endParaRPr lang="pt-BR" sz="1100" b="1" dirty="0" smtClean="0">
              <a:ea typeface="MS Mincho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100" b="1" dirty="0" smtClean="0"/>
              <a:t>Escreva(“Não é </a:t>
            </a:r>
            <a:r>
              <a:rPr lang="pt-BR" sz="1100" b="1" dirty="0" err="1" smtClean="0"/>
              <a:t>divisivel</a:t>
            </a:r>
            <a:r>
              <a:rPr lang="pt-BR" sz="1100" b="1" dirty="0" smtClean="0"/>
              <a:t>”)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45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63410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55064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388273" y="3573563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240001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0595" y="1303811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2" y="3528819"/>
            <a:ext cx="491989" cy="491989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283302" y="3935803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4"/>
                </a:solidFill>
              </a:rPr>
              <a:t>Condição ou condição2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704181" y="3522527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Condição e condição2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420265" y="4355812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Não </a:t>
            </a:r>
            <a:r>
              <a:rPr lang="pt-BR" dirty="0" err="1" smtClean="0">
                <a:solidFill>
                  <a:schemeClr val="accent6"/>
                </a:solidFill>
              </a:rPr>
              <a:t>condicao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20595" y="2132856"/>
            <a:ext cx="377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trabalhar com mais de uma condição ao mesmo tempo na mesma instrução </a:t>
            </a:r>
            <a:r>
              <a:rPr lang="pt-BR" b="1" dirty="0" smtClean="0"/>
              <a:t>se (e /ou) </a:t>
            </a:r>
            <a:r>
              <a:rPr lang="pt-BR" dirty="0" smtClean="0"/>
              <a:t>e negar uma condição </a:t>
            </a:r>
            <a:r>
              <a:rPr lang="pt-BR" b="1" dirty="0" smtClean="0"/>
              <a:t>(não)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2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upo 35"/>
          <p:cNvGrpSpPr/>
          <p:nvPr/>
        </p:nvGrpSpPr>
        <p:grpSpPr>
          <a:xfrm>
            <a:off x="5935766" y="1488477"/>
            <a:ext cx="2003486" cy="3168352"/>
            <a:chOff x="3370982" y="2242032"/>
            <a:chExt cx="966137" cy="151939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963410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55064" y="27237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lipse 44"/>
          <p:cNvSpPr/>
          <p:nvPr/>
        </p:nvSpPr>
        <p:spPr>
          <a:xfrm>
            <a:off x="6388273" y="3573563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240001" y="3552560"/>
            <a:ext cx="448261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2" y="3528819"/>
            <a:ext cx="491989" cy="4919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17828" y="1063647"/>
            <a:ext cx="440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melhor maneira de organizar variáveis lógicas, ou </a:t>
            </a:r>
            <a:r>
              <a:rPr lang="pt-BR" b="1" dirty="0"/>
              <a:t>proposições</a:t>
            </a:r>
            <a:r>
              <a:rPr lang="pt-BR" dirty="0"/>
              <a:t>, é utilizando a </a:t>
            </a:r>
            <a:r>
              <a:rPr lang="pt-BR" b="1" dirty="0"/>
              <a:t>Tabela Verdade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76331"/>
              </p:ext>
            </p:extLst>
          </p:nvPr>
        </p:nvGraphicFramePr>
        <p:xfrm>
          <a:off x="899585" y="2492896"/>
          <a:ext cx="4320486" cy="3024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1"/>
                <a:gridCol w="720081"/>
                <a:gridCol w="792093"/>
                <a:gridCol w="648069"/>
                <a:gridCol w="720081"/>
                <a:gridCol w="720081"/>
              </a:tblGrid>
              <a:tr h="791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</a:t>
                      </a:r>
                      <a:endParaRPr lang="pt-BR" sz="18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pt-BR" sz="18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 ou</a:t>
                      </a:r>
                      <a:r>
                        <a:rPr lang="pt-BR" sz="18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pt-BR" sz="18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 e q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 p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Não q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11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b="1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11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b="1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18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11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1800" b="1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99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1800" b="1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18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CaixaDeTexto 24"/>
          <p:cNvSpPr txBox="1"/>
          <p:nvPr/>
        </p:nvSpPr>
        <p:spPr>
          <a:xfrm>
            <a:off x="1844464" y="1846564"/>
            <a:ext cx="23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Seja p: uma condição</a:t>
            </a:r>
          </a:p>
          <a:p>
            <a:r>
              <a:rPr lang="pt-BR" dirty="0" smtClean="0"/>
              <a:t>Seja q: outra condição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5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267744" y="260647"/>
            <a:ext cx="6480720" cy="919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Determine o resultado lógico das expressões mencionadas, assinalando se são verdadeiras ou falsas. Considere para as respostas os seguintes valores: x=1, a=3, b=5, c=8 e d=7.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11" y="33770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53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8" y="5726637"/>
            <a:ext cx="1219200" cy="1219200"/>
          </a:xfrm>
          <a:prstGeom prst="rect">
            <a:avLst/>
          </a:prstGeom>
        </p:spPr>
      </p:pic>
      <p:sp>
        <p:nvSpPr>
          <p:cNvPr id="55" name="Caixa de texto 39"/>
          <p:cNvSpPr txBox="1"/>
          <p:nvPr/>
        </p:nvSpPr>
        <p:spPr>
          <a:xfrm>
            <a:off x="1351480" y="1340768"/>
            <a:ext cx="2145172" cy="16667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pt-BR" sz="1400" dirty="0"/>
              <a:t>Não (x&gt;3)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(x&lt;1) e não(b&gt;d)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Não(d&lt;0) e (c&gt;5)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Não(x&gt;3) ou(c&lt;7)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(a&gt;b) ou (c&gt;b)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(x&gt;=2)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(x&lt;1) e (b&gt;=d)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(d&lt;0) ou (c&gt;5)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Não (d&gt;3) ou não(b&lt;7)</a:t>
            </a:r>
          </a:p>
          <a:p>
            <a:r>
              <a:rPr lang="pt-BR" sz="1400" dirty="0"/>
              <a:t> </a:t>
            </a:r>
          </a:p>
          <a:p>
            <a:pPr lvl="1"/>
            <a:r>
              <a:rPr lang="pt-BR" sz="1400" dirty="0"/>
              <a:t>(a&gt;b) ou não(c&gt;b)</a:t>
            </a:r>
          </a:p>
        </p:txBody>
      </p:sp>
    </p:spTree>
    <p:extLst>
      <p:ext uri="{BB962C8B-B14F-4D97-AF65-F5344CB8AC3E}">
        <p14:creationId xmlns:p14="http://schemas.microsoft.com/office/powerpoint/2010/main" val="17799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123728" y="260647"/>
            <a:ext cx="6552728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Indique a saída dos trechos de programa em português estruturado, mostrado abaixo. Para as saídas considere os seguintes valores: a=2,b=3,c=5 e d=9. Não é necessário calcular os valores de x, marque apenas a formula que será executada.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051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53 e 54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sp>
        <p:nvSpPr>
          <p:cNvPr id="55" name="Caixa de texto 39"/>
          <p:cNvSpPr txBox="1"/>
          <p:nvPr/>
        </p:nvSpPr>
        <p:spPr>
          <a:xfrm>
            <a:off x="1825932" y="1916141"/>
            <a:ext cx="3199886" cy="172888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pt-BR" dirty="0"/>
              <a:t>Se não(d&gt;5) então</a:t>
            </a:r>
          </a:p>
          <a:p>
            <a:r>
              <a:rPr lang="pt-BR" dirty="0"/>
              <a:t>	X &lt;- (</a:t>
            </a:r>
            <a:r>
              <a:rPr lang="pt-BR" dirty="0" err="1"/>
              <a:t>a+b</a:t>
            </a:r>
            <a:r>
              <a:rPr lang="pt-BR" dirty="0"/>
              <a:t>) *d</a:t>
            </a:r>
          </a:p>
          <a:p>
            <a:r>
              <a:rPr lang="pt-BR" dirty="0"/>
              <a:t> </a:t>
            </a:r>
            <a:r>
              <a:rPr lang="pt-BR" dirty="0" smtClean="0"/>
              <a:t>        Senão</a:t>
            </a:r>
            <a:endParaRPr lang="pt-BR" dirty="0"/>
          </a:p>
          <a:p>
            <a:r>
              <a:rPr lang="pt-BR" dirty="0"/>
              <a:t>	X&lt;- (</a:t>
            </a:r>
            <a:r>
              <a:rPr lang="pt-BR" dirty="0" err="1"/>
              <a:t>a-b</a:t>
            </a:r>
            <a:r>
              <a:rPr lang="pt-BR" dirty="0"/>
              <a:t>) /c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Fimse</a:t>
            </a:r>
            <a:endParaRPr lang="pt-BR" dirty="0"/>
          </a:p>
          <a:p>
            <a:pPr lvl="1"/>
            <a:endParaRPr lang="pt-BR" sz="1200" dirty="0" smtClean="0"/>
          </a:p>
          <a:p>
            <a:pPr lvl="1"/>
            <a:endParaRPr lang="pt-BR" sz="1200" dirty="0"/>
          </a:p>
          <a:p>
            <a:pPr lvl="1"/>
            <a:r>
              <a:rPr lang="pt-BR" dirty="0"/>
              <a:t>Se (a&gt;2) e (b&lt;7) então</a:t>
            </a:r>
          </a:p>
          <a:p>
            <a:r>
              <a:rPr lang="pt-BR" dirty="0"/>
              <a:t>	X&lt;- (a+2) * (b-2)</a:t>
            </a:r>
          </a:p>
          <a:p>
            <a:r>
              <a:rPr lang="pt-BR" dirty="0"/>
              <a:t> </a:t>
            </a:r>
            <a:r>
              <a:rPr lang="pt-BR" dirty="0" smtClean="0"/>
              <a:t>        Senão</a:t>
            </a:r>
            <a:endParaRPr lang="pt-BR" dirty="0"/>
          </a:p>
          <a:p>
            <a:r>
              <a:rPr lang="pt-BR" dirty="0"/>
              <a:t>	X&lt;- (</a:t>
            </a:r>
            <a:r>
              <a:rPr lang="pt-BR" dirty="0" err="1"/>
              <a:t>a+b</a:t>
            </a:r>
            <a:r>
              <a:rPr lang="pt-BR" dirty="0"/>
              <a:t>)/d * (</a:t>
            </a:r>
            <a:r>
              <a:rPr lang="pt-BR" dirty="0" err="1"/>
              <a:t>c+d</a:t>
            </a:r>
            <a:r>
              <a:rPr lang="pt-BR" dirty="0"/>
              <a:t>)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Fimse</a:t>
            </a:r>
            <a:endParaRPr lang="pt-BR" dirty="0"/>
          </a:p>
          <a:p>
            <a:pPr lvl="1"/>
            <a:endParaRPr lang="pt-BR" sz="1200" dirty="0"/>
          </a:p>
        </p:txBody>
      </p:sp>
      <p:sp>
        <p:nvSpPr>
          <p:cNvPr id="9" name="Caixa de texto 39"/>
          <p:cNvSpPr txBox="1"/>
          <p:nvPr/>
        </p:nvSpPr>
        <p:spPr>
          <a:xfrm>
            <a:off x="4716016" y="1916141"/>
            <a:ext cx="3662088" cy="172888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pt-BR" dirty="0"/>
              <a:t>Se (a=2) ou (b&lt;7) então</a:t>
            </a:r>
          </a:p>
          <a:p>
            <a:r>
              <a:rPr lang="pt-BR" dirty="0" smtClean="0"/>
              <a:t>	X</a:t>
            </a:r>
            <a:r>
              <a:rPr lang="pt-BR" dirty="0"/>
              <a:t>&lt;- (a+2) </a:t>
            </a:r>
            <a:r>
              <a:rPr lang="pt-BR" dirty="0" smtClean="0"/>
              <a:t>* (b-2)</a:t>
            </a:r>
          </a:p>
          <a:p>
            <a:r>
              <a:rPr lang="pt-BR" dirty="0"/>
              <a:t> </a:t>
            </a:r>
            <a:r>
              <a:rPr lang="pt-BR" dirty="0" smtClean="0"/>
              <a:t>        Senão</a:t>
            </a:r>
          </a:p>
          <a:p>
            <a:r>
              <a:rPr lang="pt-BR" dirty="0"/>
              <a:t>	</a:t>
            </a:r>
            <a:r>
              <a:rPr lang="pt-BR" dirty="0" smtClean="0"/>
              <a:t>X</a:t>
            </a:r>
            <a:r>
              <a:rPr lang="pt-BR" dirty="0"/>
              <a:t>&lt;- (</a:t>
            </a:r>
            <a:r>
              <a:rPr lang="pt-BR" dirty="0" err="1"/>
              <a:t>a+b</a:t>
            </a:r>
            <a:r>
              <a:rPr lang="pt-BR" dirty="0"/>
              <a:t>) /d * (</a:t>
            </a:r>
            <a:r>
              <a:rPr lang="pt-BR" dirty="0" err="1"/>
              <a:t>c+d</a:t>
            </a:r>
            <a:r>
              <a:rPr lang="pt-BR" dirty="0"/>
              <a:t>)</a:t>
            </a:r>
          </a:p>
          <a:p>
            <a:r>
              <a:rPr lang="pt-BR" dirty="0" smtClean="0"/>
              <a:t>         </a:t>
            </a:r>
            <a:r>
              <a:rPr lang="pt-BR" dirty="0" err="1"/>
              <a:t>Fimse</a:t>
            </a:r>
            <a:endParaRPr lang="pt-BR" dirty="0"/>
          </a:p>
          <a:p>
            <a:r>
              <a:rPr lang="pt-BR" dirty="0"/>
              <a:t> </a:t>
            </a:r>
          </a:p>
          <a:p>
            <a:pPr lvl="1"/>
            <a:r>
              <a:rPr lang="pt-BR" dirty="0"/>
              <a:t>Se (a&gt;2) ou não (b&lt;7) </a:t>
            </a:r>
            <a:r>
              <a:rPr lang="pt-BR" dirty="0" err="1"/>
              <a:t>entao</a:t>
            </a:r>
            <a:endParaRPr lang="pt-BR" dirty="0"/>
          </a:p>
          <a:p>
            <a:r>
              <a:rPr lang="pt-BR" dirty="0" smtClean="0"/>
              <a:t>	X </a:t>
            </a:r>
            <a:r>
              <a:rPr lang="pt-BR" dirty="0"/>
              <a:t>&lt;- a+b-2</a:t>
            </a:r>
          </a:p>
          <a:p>
            <a:r>
              <a:rPr lang="pt-BR" dirty="0" smtClean="0"/>
              <a:t>         </a:t>
            </a:r>
            <a:r>
              <a:rPr lang="pt-BR" dirty="0"/>
              <a:t>Senão</a:t>
            </a:r>
          </a:p>
          <a:p>
            <a:r>
              <a:rPr lang="pt-BR" dirty="0"/>
              <a:t>	X &lt;- a- b</a:t>
            </a:r>
          </a:p>
          <a:p>
            <a:r>
              <a:rPr lang="pt-BR" dirty="0" smtClean="0"/>
              <a:t>          </a:t>
            </a:r>
            <a:r>
              <a:rPr lang="pt-BR" dirty="0" err="1"/>
              <a:t>Fimse</a:t>
            </a:r>
            <a:endParaRPr lang="pt-BR" dirty="0"/>
          </a:p>
          <a:p>
            <a:r>
              <a:rPr lang="pt-BR" dirty="0"/>
              <a:t> </a:t>
            </a:r>
          </a:p>
          <a:p>
            <a:pPr lvl="1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609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 iniciais antes de começar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5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123728" y="260647"/>
            <a:ext cx="6552728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Indique a saída dos trechos de programa em português estruturado, mostrado abaixo. Para as saídas considere os seguintes valores: a=2,b=3,c=5 e d=9. Não é necessário calcular os valores de x, marque apenas a formula que será executada.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051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53 e 54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sp>
        <p:nvSpPr>
          <p:cNvPr id="55" name="Caixa de texto 39"/>
          <p:cNvSpPr txBox="1"/>
          <p:nvPr/>
        </p:nvSpPr>
        <p:spPr>
          <a:xfrm>
            <a:off x="1557984" y="2060157"/>
            <a:ext cx="3766186" cy="172888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pt-BR" dirty="0"/>
              <a:t>Se não (a&gt;2) ou não (b&lt;7) então</a:t>
            </a:r>
          </a:p>
          <a:p>
            <a:r>
              <a:rPr lang="pt-BR" dirty="0" smtClean="0"/>
              <a:t>	X</a:t>
            </a:r>
            <a:r>
              <a:rPr lang="pt-BR" dirty="0"/>
              <a:t>&lt;- </a:t>
            </a:r>
            <a:r>
              <a:rPr lang="pt-BR" dirty="0" err="1"/>
              <a:t>a+b</a:t>
            </a:r>
            <a:endParaRPr lang="pt-BR" dirty="0"/>
          </a:p>
          <a:p>
            <a:r>
              <a:rPr lang="pt-BR" dirty="0" smtClean="0"/>
              <a:t>          </a:t>
            </a:r>
            <a:r>
              <a:rPr lang="pt-BR" dirty="0"/>
              <a:t>Senão</a:t>
            </a:r>
          </a:p>
          <a:p>
            <a:r>
              <a:rPr lang="pt-BR" dirty="0"/>
              <a:t>	X &lt;- a/b</a:t>
            </a:r>
          </a:p>
          <a:p>
            <a:r>
              <a:rPr lang="pt-BR" dirty="0" smtClean="0"/>
              <a:t>          </a:t>
            </a:r>
            <a:r>
              <a:rPr lang="pt-BR" dirty="0" err="1"/>
              <a:t>Fimse</a:t>
            </a:r>
            <a:endParaRPr lang="pt-BR" dirty="0"/>
          </a:p>
          <a:p>
            <a:r>
              <a:rPr lang="pt-BR" dirty="0"/>
              <a:t> </a:t>
            </a:r>
          </a:p>
          <a:p>
            <a:pPr lvl="1"/>
            <a:r>
              <a:rPr lang="pt-BR" dirty="0"/>
              <a:t>Se (a&gt;3) e não (b&lt;5) então</a:t>
            </a:r>
          </a:p>
          <a:p>
            <a:r>
              <a:rPr lang="pt-BR" dirty="0" smtClean="0"/>
              <a:t>	X</a:t>
            </a:r>
            <a:r>
              <a:rPr lang="pt-BR" dirty="0"/>
              <a:t>&lt;- </a:t>
            </a:r>
            <a:r>
              <a:rPr lang="pt-BR" dirty="0" err="1"/>
              <a:t>a+d</a:t>
            </a:r>
            <a:endParaRPr lang="pt-BR" dirty="0"/>
          </a:p>
          <a:p>
            <a:r>
              <a:rPr lang="pt-BR" dirty="0" smtClean="0"/>
              <a:t>         </a:t>
            </a:r>
            <a:r>
              <a:rPr lang="pt-BR" dirty="0"/>
              <a:t>Senão</a:t>
            </a:r>
          </a:p>
          <a:p>
            <a:r>
              <a:rPr lang="pt-BR" dirty="0"/>
              <a:t>	X&lt;- d/b</a:t>
            </a:r>
          </a:p>
          <a:p>
            <a:r>
              <a:rPr lang="pt-BR" dirty="0" smtClean="0"/>
              <a:t>          </a:t>
            </a:r>
            <a:r>
              <a:rPr lang="pt-BR" dirty="0" err="1"/>
              <a:t>Fimse</a:t>
            </a:r>
            <a:endParaRPr lang="pt-BR" dirty="0"/>
          </a:p>
          <a:p>
            <a:pPr lvl="1"/>
            <a:endParaRPr lang="pt-BR" sz="1200" dirty="0"/>
          </a:p>
        </p:txBody>
      </p:sp>
      <p:sp>
        <p:nvSpPr>
          <p:cNvPr id="9" name="Caixa de texto 39"/>
          <p:cNvSpPr txBox="1"/>
          <p:nvPr/>
        </p:nvSpPr>
        <p:spPr>
          <a:xfrm>
            <a:off x="5014368" y="2060157"/>
            <a:ext cx="3662088" cy="172888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pt-BR" dirty="0"/>
              <a:t>Se (c&gt;=2) e (b&lt;=7) </a:t>
            </a:r>
            <a:r>
              <a:rPr lang="pt-BR" dirty="0" err="1"/>
              <a:t>entao</a:t>
            </a:r>
            <a:endParaRPr lang="pt-BR" dirty="0"/>
          </a:p>
          <a:p>
            <a:r>
              <a:rPr lang="pt-BR" dirty="0" smtClean="0"/>
              <a:t>	X </a:t>
            </a:r>
            <a:r>
              <a:rPr lang="pt-BR" dirty="0"/>
              <a:t>&lt;- (</a:t>
            </a:r>
            <a:r>
              <a:rPr lang="pt-BR" dirty="0" err="1"/>
              <a:t>a+d</a:t>
            </a:r>
            <a:r>
              <a:rPr lang="pt-BR" dirty="0"/>
              <a:t>) /2</a:t>
            </a:r>
          </a:p>
          <a:p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dirty="0"/>
              <a:t>Senão</a:t>
            </a:r>
          </a:p>
          <a:p>
            <a:r>
              <a:rPr lang="pt-BR" dirty="0"/>
              <a:t>	X &lt;- d*c</a:t>
            </a:r>
          </a:p>
          <a:p>
            <a:r>
              <a:rPr lang="pt-BR" dirty="0" smtClean="0"/>
              <a:t>          </a:t>
            </a:r>
            <a:r>
              <a:rPr lang="pt-BR" dirty="0" err="1"/>
              <a:t>Fimse</a:t>
            </a:r>
            <a:endParaRPr lang="pt-BR" dirty="0"/>
          </a:p>
          <a:p>
            <a:r>
              <a:rPr lang="pt-BR" dirty="0"/>
              <a:t> </a:t>
            </a:r>
          </a:p>
          <a:p>
            <a:pPr lvl="1"/>
            <a:r>
              <a:rPr lang="pt-BR" dirty="0"/>
              <a:t>Se (a&gt;=2) ou (c &lt;=1) então</a:t>
            </a:r>
          </a:p>
          <a:p>
            <a:r>
              <a:rPr lang="pt-BR" dirty="0" smtClean="0"/>
              <a:t>	X</a:t>
            </a:r>
            <a:r>
              <a:rPr lang="pt-BR" dirty="0"/>
              <a:t>&lt;- (</a:t>
            </a:r>
            <a:r>
              <a:rPr lang="pt-BR" dirty="0" err="1"/>
              <a:t>a+d</a:t>
            </a:r>
            <a:r>
              <a:rPr lang="pt-BR" dirty="0"/>
              <a:t>) /2</a:t>
            </a:r>
          </a:p>
          <a:p>
            <a:r>
              <a:rPr lang="pt-BR" dirty="0" smtClean="0"/>
              <a:t>         </a:t>
            </a:r>
            <a:r>
              <a:rPr lang="pt-BR" dirty="0"/>
              <a:t>Senão</a:t>
            </a:r>
          </a:p>
          <a:p>
            <a:r>
              <a:rPr lang="pt-BR" dirty="0"/>
              <a:t>	X &lt;- d*c</a:t>
            </a:r>
          </a:p>
          <a:p>
            <a:r>
              <a:rPr lang="pt-BR" dirty="0" smtClean="0"/>
              <a:t>          </a:t>
            </a:r>
            <a:r>
              <a:rPr lang="pt-BR" dirty="0" err="1"/>
              <a:t>Fimse</a:t>
            </a:r>
            <a:endParaRPr lang="pt-BR" dirty="0"/>
          </a:p>
          <a:p>
            <a:r>
              <a:rPr lang="pt-BR" dirty="0"/>
              <a:t> </a:t>
            </a:r>
          </a:p>
          <a:p>
            <a:pPr lvl="1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80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escolha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de controle baseada em condicionais encadeados para tratar de casos.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64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179832" y="1308836"/>
            <a:ext cx="17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Casos de Escolha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31641" y="1916832"/>
            <a:ext cx="3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Uma variável, vários valores possíveis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aixaDeTexto 29"/>
          <p:cNvSpPr txBox="1"/>
          <p:nvPr/>
        </p:nvSpPr>
        <p:spPr>
          <a:xfrm>
            <a:off x="1329373" y="2813174"/>
            <a:ext cx="3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Fazer essa verificação?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72604" y="3422572"/>
            <a:ext cx="3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1ª Solução: Condicionais encadeados – muito Trabalho, suscetível a erros</a:t>
            </a:r>
          </a:p>
          <a:p>
            <a:pPr algn="ctr"/>
            <a:r>
              <a:rPr lang="pt-BR" dirty="0" smtClean="0"/>
              <a:t>2ª Solução: Condicionais um após o outro – gasto de memoria, uma vez que TODOS os condicionais serão avaliadas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aixaDeTexto 29"/>
          <p:cNvSpPr txBox="1"/>
          <p:nvPr/>
        </p:nvSpPr>
        <p:spPr>
          <a:xfrm>
            <a:off x="1341783" y="2478546"/>
            <a:ext cx="3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agora??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41783" y="3580003"/>
            <a:ext cx="3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Solução: múltipla escolha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6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56057"/>
              </p:ext>
            </p:extLst>
          </p:nvPr>
        </p:nvGraphicFramePr>
        <p:xfrm>
          <a:off x="2843808" y="671788"/>
          <a:ext cx="2651313" cy="412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5" imgW="2898708" imgH="4787221" progId="">
                  <p:embed/>
                </p:oleObj>
              </mc:Choice>
              <mc:Fallback>
                <p:oleObj r:id="rId5" imgW="2898708" imgH="478722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71788"/>
                        <a:ext cx="2651313" cy="4125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aixa de texto 15"/>
          <p:cNvSpPr txBox="1"/>
          <p:nvPr/>
        </p:nvSpPr>
        <p:spPr>
          <a:xfrm>
            <a:off x="5580112" y="1363593"/>
            <a:ext cx="2101215" cy="2497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Português estruturado: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Escolha (variável)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Caso valor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	//instruções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Caso valor2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	//instruções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Caso valor3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	//instruções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</a:t>
            </a:r>
            <a:r>
              <a:rPr lang="pt-BR" sz="1100" dirty="0" err="1">
                <a:effectLst/>
                <a:ea typeface="MS Mincho"/>
                <a:cs typeface="Times New Roman"/>
              </a:rPr>
              <a:t>Outrocaso</a:t>
            </a:r>
            <a:endParaRPr lang="pt-BR" sz="1100" dirty="0">
              <a:effectLst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	//instruções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100" dirty="0" err="1">
                <a:effectLst/>
                <a:ea typeface="MS Mincho"/>
                <a:cs typeface="Times New Roman"/>
              </a:rPr>
              <a:t>fimescolha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35" name="Grupo 34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167" y="4282063"/>
            <a:ext cx="844905" cy="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123728" y="260647"/>
            <a:ext cx="6552728" cy="919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O cardápio de uma </a:t>
            </a:r>
            <a:r>
              <a:rPr lang="pt-BR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lanchonete </a:t>
            </a: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é </a:t>
            </a:r>
            <a:r>
              <a:rPr lang="pt-BR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como mostra a tabela ao lado.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Escrever um algoritmo que leia o código do</a:t>
            </a:r>
            <a:r>
              <a:rPr lang="pt-BR" sz="16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s</a:t>
            </a: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ite</a:t>
            </a:r>
            <a:r>
              <a:rPr lang="pt-BR" sz="16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ns</a:t>
            </a: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pedido</a:t>
            </a:r>
            <a:r>
              <a:rPr lang="pt-BR" sz="16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s</a:t>
            </a: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, a</a:t>
            </a:r>
            <a:r>
              <a:rPr lang="pt-BR" sz="16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s</a:t>
            </a: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quantidade</a:t>
            </a:r>
            <a:r>
              <a:rPr lang="pt-BR" sz="16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s</a:t>
            </a: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e calcule o valor a ser pago</a:t>
            </a:r>
            <a:r>
              <a:rPr lang="pt-BR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pt-BR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65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63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84074"/>
              </p:ext>
            </p:extLst>
          </p:nvPr>
        </p:nvGraphicFramePr>
        <p:xfrm>
          <a:off x="590202" y="2852936"/>
          <a:ext cx="3067051" cy="1796394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775661"/>
                <a:gridCol w="716318"/>
                <a:gridCol w="57507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Especificação</a:t>
                      </a:r>
                      <a:endParaRPr lang="pt-BR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Preço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Cachorro quente</a:t>
                      </a:r>
                      <a:endParaRPr lang="pt-BR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2,00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Bauru simples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101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2,50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Americano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102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2,80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Hambúrger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103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1,90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Cheeseburguer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104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2,00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24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Refrigerante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105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1,50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Água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106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1,00</a:t>
                      </a:r>
                      <a:endParaRPr lang="pt-BR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3198999" y="1700808"/>
            <a:ext cx="54726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escolha(</a:t>
            </a:r>
            <a:r>
              <a:rPr lang="pt-BR" sz="1400" dirty="0" err="1"/>
              <a:t>cod</a:t>
            </a:r>
            <a:r>
              <a:rPr lang="pt-BR" sz="1400" dirty="0"/>
              <a:t>)</a:t>
            </a:r>
          </a:p>
          <a:p>
            <a:r>
              <a:rPr lang="pt-BR" sz="1400" dirty="0"/>
              <a:t>               caso 100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("Cachorro Quente (x",</a:t>
            </a:r>
            <a:r>
              <a:rPr lang="pt-BR" sz="1400" dirty="0" err="1"/>
              <a:t>qtde</a:t>
            </a:r>
            <a:r>
              <a:rPr lang="pt-BR" sz="1400" dirty="0"/>
              <a:t>,") - R$",(</a:t>
            </a:r>
            <a:r>
              <a:rPr lang="pt-BR" sz="1400" dirty="0" err="1"/>
              <a:t>qtde</a:t>
            </a:r>
            <a:r>
              <a:rPr lang="pt-BR" sz="1400" dirty="0"/>
              <a:t>*2))</a:t>
            </a:r>
          </a:p>
          <a:p>
            <a:r>
              <a:rPr lang="pt-BR" sz="1400" dirty="0"/>
              <a:t>               caso 101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("Bauru Simples (x",</a:t>
            </a:r>
            <a:r>
              <a:rPr lang="pt-BR" sz="1400" dirty="0" err="1"/>
              <a:t>qtde</a:t>
            </a:r>
            <a:r>
              <a:rPr lang="pt-BR" sz="1400" dirty="0"/>
              <a:t>,") - R$",(</a:t>
            </a:r>
            <a:r>
              <a:rPr lang="pt-BR" sz="1400" dirty="0" err="1"/>
              <a:t>qtde</a:t>
            </a:r>
            <a:r>
              <a:rPr lang="pt-BR" sz="1400" dirty="0"/>
              <a:t>*2.5))</a:t>
            </a:r>
          </a:p>
          <a:p>
            <a:r>
              <a:rPr lang="pt-BR" sz="1400" dirty="0"/>
              <a:t>               caso 102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("Americano (x",</a:t>
            </a:r>
            <a:r>
              <a:rPr lang="pt-BR" sz="1400" dirty="0" err="1"/>
              <a:t>qtde</a:t>
            </a:r>
            <a:r>
              <a:rPr lang="pt-BR" sz="1400" dirty="0"/>
              <a:t>,") - R$",(</a:t>
            </a:r>
            <a:r>
              <a:rPr lang="pt-BR" sz="1400" dirty="0" err="1"/>
              <a:t>qtde</a:t>
            </a:r>
            <a:r>
              <a:rPr lang="pt-BR" sz="1400" dirty="0"/>
              <a:t>*2.8))</a:t>
            </a:r>
          </a:p>
          <a:p>
            <a:r>
              <a:rPr lang="pt-BR" sz="1400" dirty="0"/>
              <a:t>               caso 103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</a:t>
            </a:r>
            <a:r>
              <a:rPr lang="pt-BR" sz="1400" dirty="0" err="1"/>
              <a:t>Hamburguer</a:t>
            </a:r>
            <a:r>
              <a:rPr lang="pt-BR" sz="1400" dirty="0"/>
              <a:t> (x",</a:t>
            </a:r>
            <a:r>
              <a:rPr lang="pt-BR" sz="1400" dirty="0" err="1"/>
              <a:t>qtde</a:t>
            </a:r>
            <a:r>
              <a:rPr lang="pt-BR" sz="1400" dirty="0"/>
              <a:t>,") - R$",(</a:t>
            </a:r>
            <a:r>
              <a:rPr lang="pt-BR" sz="1400" dirty="0" err="1"/>
              <a:t>qtde</a:t>
            </a:r>
            <a:r>
              <a:rPr lang="pt-BR" sz="1400" dirty="0"/>
              <a:t>*1.9))</a:t>
            </a:r>
          </a:p>
          <a:p>
            <a:r>
              <a:rPr lang="pt-BR" sz="1400" dirty="0"/>
              <a:t>               caso 104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</a:t>
            </a:r>
            <a:r>
              <a:rPr lang="pt-BR" sz="1400" dirty="0" err="1"/>
              <a:t>Cheeseburguer</a:t>
            </a:r>
            <a:r>
              <a:rPr lang="pt-BR" sz="1400" dirty="0"/>
              <a:t> (x",</a:t>
            </a:r>
            <a:r>
              <a:rPr lang="pt-BR" sz="1400" dirty="0" err="1"/>
              <a:t>qtde</a:t>
            </a:r>
            <a:r>
              <a:rPr lang="pt-BR" sz="1400" dirty="0"/>
              <a:t>,") - R$",(</a:t>
            </a:r>
            <a:r>
              <a:rPr lang="pt-BR" sz="1400" dirty="0" err="1"/>
              <a:t>qtde</a:t>
            </a:r>
            <a:r>
              <a:rPr lang="pt-BR" sz="1400" dirty="0"/>
              <a:t>*2))</a:t>
            </a:r>
          </a:p>
          <a:p>
            <a:r>
              <a:rPr lang="pt-BR" sz="1400" dirty="0"/>
              <a:t>               caso 105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("Refrigerante (x",</a:t>
            </a:r>
            <a:r>
              <a:rPr lang="pt-BR" sz="1400" dirty="0" err="1"/>
              <a:t>qtde</a:t>
            </a:r>
            <a:r>
              <a:rPr lang="pt-BR" sz="1400" dirty="0"/>
              <a:t>,") - R$",(</a:t>
            </a:r>
            <a:r>
              <a:rPr lang="pt-BR" sz="1400" dirty="0" err="1"/>
              <a:t>qtde</a:t>
            </a:r>
            <a:r>
              <a:rPr lang="pt-BR" sz="1400" dirty="0"/>
              <a:t>*1.5))</a:t>
            </a:r>
          </a:p>
          <a:p>
            <a:r>
              <a:rPr lang="pt-BR" sz="1400" dirty="0"/>
              <a:t>               caso 106</a:t>
            </a:r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("Água (x",</a:t>
            </a:r>
            <a:r>
              <a:rPr lang="pt-BR" sz="1400" dirty="0" err="1"/>
              <a:t>qtde</a:t>
            </a:r>
            <a:r>
              <a:rPr lang="pt-BR" sz="1400" dirty="0"/>
              <a:t>,") - R$",</a:t>
            </a:r>
            <a:r>
              <a:rPr lang="pt-BR" sz="1400" dirty="0" err="1"/>
              <a:t>qtde</a:t>
            </a:r>
            <a:r>
              <a:rPr lang="pt-BR" sz="1400" dirty="0"/>
              <a:t>)</a:t>
            </a:r>
          </a:p>
          <a:p>
            <a:r>
              <a:rPr lang="pt-BR" sz="1400" dirty="0"/>
              <a:t>               </a:t>
            </a:r>
            <a:r>
              <a:rPr lang="pt-BR" sz="1400" dirty="0" err="1"/>
              <a:t>outrocaso</a:t>
            </a:r>
            <a:endParaRPr lang="pt-BR" sz="1400" dirty="0"/>
          </a:p>
          <a:p>
            <a:r>
              <a:rPr lang="pt-BR" sz="1400" dirty="0"/>
              <a:t>                    </a:t>
            </a:r>
            <a:r>
              <a:rPr lang="pt-BR" sz="1400" dirty="0" err="1"/>
              <a:t>escreval</a:t>
            </a:r>
            <a:r>
              <a:rPr lang="pt-BR" sz="1400" dirty="0"/>
              <a:t>("Você digitou um código inválido.")</a:t>
            </a:r>
          </a:p>
          <a:p>
            <a:r>
              <a:rPr lang="pt-BR" sz="1400" dirty="0"/>
              <a:t>               </a:t>
            </a:r>
          </a:p>
          <a:p>
            <a:r>
              <a:rPr lang="pt-BR" sz="1400" dirty="0"/>
              <a:t>   </a:t>
            </a:r>
            <a:r>
              <a:rPr lang="pt-BR" sz="1400" dirty="0" err="1"/>
              <a:t>fimescolha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157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de repetição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Repetindo blocos de ações/instruções com base em uma determinada condição.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82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04000" y="1311386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44807" y="2271112"/>
            <a:ext cx="3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conjunto de instruções que se repetem enquanto uma determinada condição for verdadeira.</a:t>
            </a:r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aixaDeTexto 29"/>
          <p:cNvSpPr txBox="1"/>
          <p:nvPr/>
        </p:nvSpPr>
        <p:spPr>
          <a:xfrm>
            <a:off x="1386018" y="3897118"/>
            <a:ext cx="3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Exemplo de um restaurante....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0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167" y="4282063"/>
            <a:ext cx="844905" cy="8721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15256" y="548680"/>
            <a:ext cx="446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Enquanto” – Teste lógico no inicio do </a:t>
            </a:r>
            <a:r>
              <a:rPr lang="pt-BR" b="1" dirty="0" err="1"/>
              <a:t>looping</a:t>
            </a:r>
            <a:endParaRPr lang="pt-BR" b="1" dirty="0"/>
          </a:p>
        </p:txBody>
      </p:sp>
      <p:sp>
        <p:nvSpPr>
          <p:cNvPr id="30" name="Caixa de texto 123"/>
          <p:cNvSpPr txBox="1"/>
          <p:nvPr/>
        </p:nvSpPr>
        <p:spPr>
          <a:xfrm>
            <a:off x="5796136" y="2369347"/>
            <a:ext cx="1891665" cy="14027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Português estruturado: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Enquanto (condição) faca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//instruções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 err="1">
                <a:effectLst/>
                <a:ea typeface="MS Mincho"/>
                <a:cs typeface="Times New Roman"/>
              </a:rPr>
              <a:t>fimenquanto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2953615" y="1350474"/>
            <a:ext cx="2266457" cy="3644729"/>
            <a:chOff x="2987824" y="1350474"/>
            <a:chExt cx="2266457" cy="3644729"/>
          </a:xfrm>
        </p:grpSpPr>
        <p:grpSp>
          <p:nvGrpSpPr>
            <p:cNvPr id="16" name="Grupo 15"/>
            <p:cNvGrpSpPr/>
            <p:nvPr/>
          </p:nvGrpSpPr>
          <p:grpSpPr>
            <a:xfrm>
              <a:off x="2987824" y="1350474"/>
              <a:ext cx="2266457" cy="2720342"/>
              <a:chOff x="431281" y="0"/>
              <a:chExt cx="1791395" cy="2368716"/>
            </a:xfrm>
          </p:grpSpPr>
          <p:sp>
            <p:nvSpPr>
              <p:cNvPr id="17" name="Fluxograma: Decisão 16"/>
              <p:cNvSpPr/>
              <p:nvPr/>
            </p:nvSpPr>
            <p:spPr>
              <a:xfrm>
                <a:off x="504628" y="346842"/>
                <a:ext cx="1560261" cy="96169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 dirty="0">
                    <a:effectLst/>
                    <a:ea typeface="MS Mincho"/>
                    <a:cs typeface="Times New Roman"/>
                  </a:rPr>
                  <a:t>condição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8" name="Conector de seta reta 17"/>
              <p:cNvCxnSpPr>
                <a:endCxn id="17" idx="0"/>
              </p:cNvCxnSpPr>
              <p:nvPr/>
            </p:nvCxnSpPr>
            <p:spPr>
              <a:xfrm>
                <a:off x="1273095" y="0"/>
                <a:ext cx="11663" cy="34684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>
                <a:stCxn id="17" idx="2"/>
                <a:endCxn id="20" idx="0"/>
              </p:cNvCxnSpPr>
              <p:nvPr/>
            </p:nvCxnSpPr>
            <p:spPr>
              <a:xfrm flipH="1">
                <a:off x="1274736" y="1308538"/>
                <a:ext cx="10022" cy="366583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tângulo 19"/>
              <p:cNvSpPr/>
              <p:nvPr/>
            </p:nvSpPr>
            <p:spPr>
              <a:xfrm>
                <a:off x="431281" y="1675121"/>
                <a:ext cx="1686910" cy="693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Instruções executadas enquanto a condição é verdadeira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28" name="Caixa de texto 82"/>
              <p:cNvSpPr txBox="1"/>
              <p:nvPr/>
            </p:nvSpPr>
            <p:spPr>
              <a:xfrm>
                <a:off x="1860332" y="504497"/>
                <a:ext cx="362344" cy="26801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N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29" name="Caixa de texto 112"/>
              <p:cNvSpPr txBox="1"/>
              <p:nvPr/>
            </p:nvSpPr>
            <p:spPr>
              <a:xfrm>
                <a:off x="630621" y="1308538"/>
                <a:ext cx="361950" cy="2679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S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</p:grpSp>
        <p:cxnSp>
          <p:nvCxnSpPr>
            <p:cNvPr id="6" name="Conector angulado 5"/>
            <p:cNvCxnSpPr>
              <a:stCxn id="20" idx="1"/>
              <a:endCxn id="17" idx="1"/>
            </p:cNvCxnSpPr>
            <p:nvPr/>
          </p:nvCxnSpPr>
          <p:spPr>
            <a:xfrm rot="10800000" flipH="1">
              <a:off x="2987824" y="2301032"/>
              <a:ext cx="92798" cy="1371507"/>
            </a:xfrm>
            <a:prstGeom prst="bentConnector3">
              <a:avLst>
                <a:gd name="adj1" fmla="val -24634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luxograma: Conector 12"/>
            <p:cNvSpPr/>
            <p:nvPr/>
          </p:nvSpPr>
          <p:spPr>
            <a:xfrm>
              <a:off x="3925752" y="4696138"/>
              <a:ext cx="254257" cy="29906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angulado 44"/>
            <p:cNvCxnSpPr>
              <a:stCxn id="17" idx="3"/>
            </p:cNvCxnSpPr>
            <p:nvPr/>
          </p:nvCxnSpPr>
          <p:spPr>
            <a:xfrm flipH="1">
              <a:off x="4067637" y="2301031"/>
              <a:ext cx="987013" cy="2395107"/>
            </a:xfrm>
            <a:prstGeom prst="bentConnector4">
              <a:avLst>
                <a:gd name="adj1" fmla="val -23161"/>
                <a:gd name="adj2" fmla="val 8433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9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167" y="4282063"/>
            <a:ext cx="844905" cy="8721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15256" y="548680"/>
            <a:ext cx="452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“Repita até” – Teste lógico no final do </a:t>
            </a:r>
            <a:r>
              <a:rPr lang="pt-BR" b="1" dirty="0" err="1"/>
              <a:t>looping</a:t>
            </a:r>
            <a:endParaRPr lang="pt-BR" b="1" dirty="0"/>
          </a:p>
        </p:txBody>
      </p:sp>
      <p:grpSp>
        <p:nvGrpSpPr>
          <p:cNvPr id="6" name="Grupo 5"/>
          <p:cNvGrpSpPr/>
          <p:nvPr/>
        </p:nvGrpSpPr>
        <p:grpSpPr>
          <a:xfrm>
            <a:off x="2818677" y="1575383"/>
            <a:ext cx="2473403" cy="3293777"/>
            <a:chOff x="2818677" y="1575383"/>
            <a:chExt cx="1938699" cy="2760345"/>
          </a:xfrm>
        </p:grpSpPr>
        <p:grpSp>
          <p:nvGrpSpPr>
            <p:cNvPr id="31" name="Grupo 30"/>
            <p:cNvGrpSpPr/>
            <p:nvPr/>
          </p:nvGrpSpPr>
          <p:grpSpPr>
            <a:xfrm>
              <a:off x="2818677" y="1575383"/>
              <a:ext cx="1938699" cy="2760345"/>
              <a:chOff x="94593" y="0"/>
              <a:chExt cx="1939159" cy="2760739"/>
            </a:xfrm>
          </p:grpSpPr>
          <p:sp>
            <p:nvSpPr>
              <p:cNvPr id="32" name="Fluxograma: Decisão 31"/>
              <p:cNvSpPr/>
              <p:nvPr/>
            </p:nvSpPr>
            <p:spPr>
              <a:xfrm>
                <a:off x="362607" y="1434662"/>
                <a:ext cx="1668145" cy="96647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>
                    <a:effectLst/>
                    <a:ea typeface="MS Mincho"/>
                    <a:cs typeface="Times New Roman"/>
                  </a:rPr>
                  <a:t>condição</a:t>
                </a:r>
              </a:p>
            </p:txBody>
          </p:sp>
          <p:cxnSp>
            <p:nvCxnSpPr>
              <p:cNvPr id="33" name="Conector de seta reta 32"/>
              <p:cNvCxnSpPr/>
              <p:nvPr/>
            </p:nvCxnSpPr>
            <p:spPr>
              <a:xfrm>
                <a:off x="1198179" y="0"/>
                <a:ext cx="0" cy="34828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de seta reta 33"/>
              <p:cNvCxnSpPr/>
              <p:nvPr/>
            </p:nvCxnSpPr>
            <p:spPr>
              <a:xfrm>
                <a:off x="1198179" y="1056290"/>
                <a:ext cx="0" cy="38036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tângulo 44"/>
              <p:cNvSpPr/>
              <p:nvPr/>
            </p:nvSpPr>
            <p:spPr>
              <a:xfrm>
                <a:off x="362607" y="346842"/>
                <a:ext cx="1671145" cy="6972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>
                    <a:effectLst/>
                    <a:ea typeface="MS Mincho"/>
                    <a:cs typeface="Times New Roman"/>
                  </a:rPr>
                  <a:t>Instruções executadas enquanto a condição é verdadeira</a:t>
                </a:r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>
                <a:off x="1198179" y="2412124"/>
                <a:ext cx="0" cy="34861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aixa de texto 184"/>
              <p:cNvSpPr txBox="1"/>
              <p:nvPr/>
            </p:nvSpPr>
            <p:spPr>
              <a:xfrm>
                <a:off x="94593" y="2017986"/>
                <a:ext cx="387350" cy="269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>
                    <a:effectLst/>
                    <a:ea typeface="MS Mincho"/>
                    <a:cs typeface="Times New Roman"/>
                  </a:rPr>
                  <a:t>N</a:t>
                </a:r>
              </a:p>
            </p:txBody>
          </p:sp>
          <p:sp>
            <p:nvSpPr>
              <p:cNvPr id="51" name="Caixa de texto 329"/>
              <p:cNvSpPr txBox="1"/>
              <p:nvPr/>
            </p:nvSpPr>
            <p:spPr>
              <a:xfrm>
                <a:off x="1324303" y="2396359"/>
                <a:ext cx="386715" cy="269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>
                    <a:effectLst/>
                    <a:ea typeface="MS Mincho"/>
                    <a:cs typeface="Times New Roman"/>
                  </a:rPr>
                  <a:t>S</a:t>
                </a:r>
              </a:p>
            </p:txBody>
          </p:sp>
        </p:grpSp>
        <p:cxnSp>
          <p:nvCxnSpPr>
            <p:cNvPr id="52" name="Conector angulado 51"/>
            <p:cNvCxnSpPr>
              <a:stCxn id="32" idx="1"/>
              <a:endCxn id="45" idx="1"/>
            </p:cNvCxnSpPr>
            <p:nvPr/>
          </p:nvCxnSpPr>
          <p:spPr>
            <a:xfrm rot="10800000">
              <a:off x="3086627" y="2270742"/>
              <a:ext cx="12700" cy="122226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Caixa de texto 331"/>
          <p:cNvSpPr txBox="1"/>
          <p:nvPr/>
        </p:nvSpPr>
        <p:spPr>
          <a:xfrm>
            <a:off x="5652120" y="2278935"/>
            <a:ext cx="2016224" cy="158464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Português estruturado: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Repita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	//instruções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ate (condição)</a:t>
            </a:r>
          </a:p>
        </p:txBody>
      </p:sp>
    </p:spTree>
    <p:extLst>
      <p:ext uri="{BB962C8B-B14F-4D97-AF65-F5344CB8AC3E}">
        <p14:creationId xmlns:p14="http://schemas.microsoft.com/office/powerpoint/2010/main" val="15538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de cantos arredondados 22"/>
          <p:cNvSpPr/>
          <p:nvPr/>
        </p:nvSpPr>
        <p:spPr>
          <a:xfrm>
            <a:off x="1752704" y="2636912"/>
            <a:ext cx="428884" cy="10801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:</a:t>
            </a:r>
            <a:br>
              <a:rPr lang="pt-BR" dirty="0" smtClean="0"/>
            </a:br>
            <a:r>
              <a:rPr lang="pt-BR" dirty="0" smtClean="0"/>
              <a:t>pessoa - pessoa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 smtClean="0"/>
              <a:t>Para se comunicar -&gt; linguagem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1605523" y="1916832"/>
            <a:ext cx="1310293" cy="1224136"/>
            <a:chOff x="1605523" y="1916832"/>
            <a:chExt cx="1310293" cy="1224136"/>
          </a:xfrm>
        </p:grpSpPr>
        <p:sp>
          <p:nvSpPr>
            <p:cNvPr id="5" name="Elipse 4"/>
            <p:cNvSpPr/>
            <p:nvPr/>
          </p:nvSpPr>
          <p:spPr>
            <a:xfrm>
              <a:off x="1605523" y="242088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965563" y="256490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037571" y="2636910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752704" y="256490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24712" y="2636912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exto explicativo em elipse 11"/>
            <p:cNvSpPr/>
            <p:nvPr/>
          </p:nvSpPr>
          <p:spPr>
            <a:xfrm>
              <a:off x="2158866" y="1916832"/>
              <a:ext cx="756950" cy="504056"/>
            </a:xfrm>
            <a:prstGeom prst="wedgeEllipseCallou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blá</a:t>
              </a:r>
              <a:endParaRPr lang="pt-BR" dirty="0"/>
            </a:p>
          </p:txBody>
        </p:sp>
      </p:grpSp>
      <p:sp>
        <p:nvSpPr>
          <p:cNvPr id="22" name="Texto explicativo em elipse 21"/>
          <p:cNvSpPr/>
          <p:nvPr/>
        </p:nvSpPr>
        <p:spPr>
          <a:xfrm>
            <a:off x="3927093" y="1961222"/>
            <a:ext cx="947088" cy="504056"/>
          </a:xfrm>
          <a:prstGeom prst="wedgeEllipseCallou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dirty="0" smtClean="0"/>
              <a:t>ФЦШЩ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3370982" y="2242032"/>
            <a:ext cx="966137" cy="1519390"/>
            <a:chOff x="3370982" y="2242032"/>
            <a:chExt cx="966137" cy="1519390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995936" y="2681300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783077" y="2681302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0052" y="237418"/>
                    <a:pt x="663136" y="240502"/>
                  </a:cubicBezTo>
                  <a:cubicBezTo>
                    <a:pt x="668653" y="246019"/>
                    <a:pt x="673594" y="252178"/>
                    <a:pt x="679686" y="257052"/>
                  </a:cubicBezTo>
                  <a:cubicBezTo>
                    <a:pt x="687452" y="263265"/>
                    <a:pt x="697479" y="266569"/>
                    <a:pt x="704511" y="273602"/>
                  </a:cubicBezTo>
                  <a:cubicBezTo>
                    <a:pt x="707269" y="276361"/>
                    <a:pt x="709297" y="280133"/>
                    <a:pt x="712786" y="281878"/>
                  </a:cubicBezTo>
                  <a:cubicBezTo>
                    <a:pt x="725899" y="288435"/>
                    <a:pt x="740302" y="290330"/>
                    <a:pt x="754162" y="294290"/>
                  </a:cubicBezTo>
                  <a:cubicBezTo>
                    <a:pt x="758356" y="295488"/>
                    <a:pt x="762298" y="297573"/>
                    <a:pt x="766575" y="298428"/>
                  </a:cubicBezTo>
                  <a:cubicBezTo>
                    <a:pt x="776138" y="300341"/>
                    <a:pt x="785942" y="300821"/>
                    <a:pt x="795537" y="302565"/>
                  </a:cubicBezTo>
                  <a:cubicBezTo>
                    <a:pt x="809291" y="305066"/>
                    <a:pt x="823963" y="310661"/>
                    <a:pt x="836913" y="314978"/>
                  </a:cubicBezTo>
                  <a:cubicBezTo>
                    <a:pt x="841051" y="316357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Forma livre 28"/>
          <p:cNvSpPr/>
          <p:nvPr/>
        </p:nvSpPr>
        <p:spPr>
          <a:xfrm>
            <a:off x="1584684" y="2337719"/>
            <a:ext cx="761311" cy="468520"/>
          </a:xfrm>
          <a:custGeom>
            <a:avLst/>
            <a:gdLst>
              <a:gd name="connsiteX0" fmla="*/ 223428 w 761311"/>
              <a:gd name="connsiteY0" fmla="*/ 70339 h 468520"/>
              <a:gd name="connsiteX1" fmla="*/ 202740 w 761311"/>
              <a:gd name="connsiteY1" fmla="*/ 62064 h 468520"/>
              <a:gd name="connsiteX2" fmla="*/ 186190 w 761311"/>
              <a:gd name="connsiteY2" fmla="*/ 37238 h 468520"/>
              <a:gd name="connsiteX3" fmla="*/ 182053 w 761311"/>
              <a:gd name="connsiteY3" fmla="*/ 24826 h 468520"/>
              <a:gd name="connsiteX4" fmla="*/ 169640 w 761311"/>
              <a:gd name="connsiteY4" fmla="*/ 0 h 468520"/>
              <a:gd name="connsiteX5" fmla="*/ 161365 w 761311"/>
              <a:gd name="connsiteY5" fmla="*/ 28963 h 468520"/>
              <a:gd name="connsiteX6" fmla="*/ 177915 w 761311"/>
              <a:gd name="connsiteY6" fmla="*/ 82752 h 468520"/>
              <a:gd name="connsiteX7" fmla="*/ 190328 w 761311"/>
              <a:gd name="connsiteY7" fmla="*/ 91027 h 468520"/>
              <a:gd name="connsiteX8" fmla="*/ 153090 w 761311"/>
              <a:gd name="connsiteY8" fmla="*/ 95164 h 468520"/>
              <a:gd name="connsiteX9" fmla="*/ 128264 w 761311"/>
              <a:gd name="connsiteY9" fmla="*/ 103439 h 468520"/>
              <a:gd name="connsiteX10" fmla="*/ 115852 w 761311"/>
              <a:gd name="connsiteY10" fmla="*/ 111714 h 468520"/>
              <a:gd name="connsiteX11" fmla="*/ 107577 w 761311"/>
              <a:gd name="connsiteY11" fmla="*/ 119990 h 468520"/>
              <a:gd name="connsiteX12" fmla="*/ 95164 w 761311"/>
              <a:gd name="connsiteY12" fmla="*/ 124127 h 468520"/>
              <a:gd name="connsiteX13" fmla="*/ 78614 w 761311"/>
              <a:gd name="connsiteY13" fmla="*/ 144815 h 468520"/>
              <a:gd name="connsiteX14" fmla="*/ 62064 w 761311"/>
              <a:gd name="connsiteY14" fmla="*/ 165503 h 468520"/>
              <a:gd name="connsiteX15" fmla="*/ 57926 w 761311"/>
              <a:gd name="connsiteY15" fmla="*/ 177915 h 468520"/>
              <a:gd name="connsiteX16" fmla="*/ 41376 w 761311"/>
              <a:gd name="connsiteY16" fmla="*/ 198603 h 468520"/>
              <a:gd name="connsiteX17" fmla="*/ 24826 w 761311"/>
              <a:gd name="connsiteY17" fmla="*/ 235841 h 468520"/>
              <a:gd name="connsiteX18" fmla="*/ 16550 w 761311"/>
              <a:gd name="connsiteY18" fmla="*/ 244116 h 468520"/>
              <a:gd name="connsiteX19" fmla="*/ 4138 w 761311"/>
              <a:gd name="connsiteY19" fmla="*/ 297905 h 468520"/>
              <a:gd name="connsiteX20" fmla="*/ 8275 w 761311"/>
              <a:gd name="connsiteY20" fmla="*/ 343418 h 468520"/>
              <a:gd name="connsiteX21" fmla="*/ 8275 w 761311"/>
              <a:gd name="connsiteY21" fmla="*/ 384793 h 468520"/>
              <a:gd name="connsiteX22" fmla="*/ 0 w 761311"/>
              <a:gd name="connsiteY22" fmla="*/ 430306 h 468520"/>
              <a:gd name="connsiteX23" fmla="*/ 4138 w 761311"/>
              <a:gd name="connsiteY23" fmla="*/ 442719 h 468520"/>
              <a:gd name="connsiteX24" fmla="*/ 12413 w 761311"/>
              <a:gd name="connsiteY24" fmla="*/ 417894 h 468520"/>
              <a:gd name="connsiteX25" fmla="*/ 16550 w 761311"/>
              <a:gd name="connsiteY25" fmla="*/ 405481 h 468520"/>
              <a:gd name="connsiteX26" fmla="*/ 20688 w 761311"/>
              <a:gd name="connsiteY26" fmla="*/ 384793 h 468520"/>
              <a:gd name="connsiteX27" fmla="*/ 37238 w 761311"/>
              <a:gd name="connsiteY27" fmla="*/ 364105 h 468520"/>
              <a:gd name="connsiteX28" fmla="*/ 57926 w 761311"/>
              <a:gd name="connsiteY28" fmla="*/ 343418 h 468520"/>
              <a:gd name="connsiteX29" fmla="*/ 78614 w 761311"/>
              <a:gd name="connsiteY29" fmla="*/ 322730 h 468520"/>
              <a:gd name="connsiteX30" fmla="*/ 99302 w 761311"/>
              <a:gd name="connsiteY30" fmla="*/ 302042 h 468520"/>
              <a:gd name="connsiteX31" fmla="*/ 107577 w 761311"/>
              <a:gd name="connsiteY31" fmla="*/ 331005 h 468520"/>
              <a:gd name="connsiteX32" fmla="*/ 103439 w 761311"/>
              <a:gd name="connsiteY32" fmla="*/ 343418 h 468520"/>
              <a:gd name="connsiteX33" fmla="*/ 107577 w 761311"/>
              <a:gd name="connsiteY33" fmla="*/ 355830 h 468520"/>
              <a:gd name="connsiteX34" fmla="*/ 115852 w 761311"/>
              <a:gd name="connsiteY34" fmla="*/ 417894 h 468520"/>
              <a:gd name="connsiteX35" fmla="*/ 124127 w 761311"/>
              <a:gd name="connsiteY35" fmla="*/ 450994 h 468520"/>
              <a:gd name="connsiteX36" fmla="*/ 128264 w 761311"/>
              <a:gd name="connsiteY36" fmla="*/ 467544 h 468520"/>
              <a:gd name="connsiteX37" fmla="*/ 115852 w 761311"/>
              <a:gd name="connsiteY37" fmla="*/ 426169 h 468520"/>
              <a:gd name="connsiteX38" fmla="*/ 119989 w 761311"/>
              <a:gd name="connsiteY38" fmla="*/ 409619 h 468520"/>
              <a:gd name="connsiteX39" fmla="*/ 132402 w 761311"/>
              <a:gd name="connsiteY39" fmla="*/ 318592 h 468520"/>
              <a:gd name="connsiteX40" fmla="*/ 144815 w 761311"/>
              <a:gd name="connsiteY40" fmla="*/ 273079 h 468520"/>
              <a:gd name="connsiteX41" fmla="*/ 157227 w 761311"/>
              <a:gd name="connsiteY41" fmla="*/ 260667 h 468520"/>
              <a:gd name="connsiteX42" fmla="*/ 165502 w 761311"/>
              <a:gd name="connsiteY42" fmla="*/ 248254 h 468520"/>
              <a:gd name="connsiteX43" fmla="*/ 173778 w 761311"/>
              <a:gd name="connsiteY43" fmla="*/ 239979 h 468520"/>
              <a:gd name="connsiteX44" fmla="*/ 182053 w 761311"/>
              <a:gd name="connsiteY44" fmla="*/ 227566 h 468520"/>
              <a:gd name="connsiteX45" fmla="*/ 194465 w 761311"/>
              <a:gd name="connsiteY45" fmla="*/ 223429 h 468520"/>
              <a:gd name="connsiteX46" fmla="*/ 215153 w 761311"/>
              <a:gd name="connsiteY46" fmla="*/ 211016 h 468520"/>
              <a:gd name="connsiteX47" fmla="*/ 239978 w 761311"/>
              <a:gd name="connsiteY47" fmla="*/ 194466 h 468520"/>
              <a:gd name="connsiteX48" fmla="*/ 264804 w 761311"/>
              <a:gd name="connsiteY48" fmla="*/ 186191 h 468520"/>
              <a:gd name="connsiteX49" fmla="*/ 273079 w 761311"/>
              <a:gd name="connsiteY49" fmla="*/ 177915 h 468520"/>
              <a:gd name="connsiteX50" fmla="*/ 277216 w 761311"/>
              <a:gd name="connsiteY50" fmla="*/ 165503 h 468520"/>
              <a:gd name="connsiteX51" fmla="*/ 268941 w 761311"/>
              <a:gd name="connsiteY51" fmla="*/ 140677 h 468520"/>
              <a:gd name="connsiteX52" fmla="*/ 264804 w 761311"/>
              <a:gd name="connsiteY52" fmla="*/ 128265 h 468520"/>
              <a:gd name="connsiteX53" fmla="*/ 268941 w 761311"/>
              <a:gd name="connsiteY53" fmla="*/ 111714 h 468520"/>
              <a:gd name="connsiteX54" fmla="*/ 277216 w 761311"/>
              <a:gd name="connsiteY54" fmla="*/ 136540 h 468520"/>
              <a:gd name="connsiteX55" fmla="*/ 281354 w 761311"/>
              <a:gd name="connsiteY55" fmla="*/ 148952 h 468520"/>
              <a:gd name="connsiteX56" fmla="*/ 285492 w 761311"/>
              <a:gd name="connsiteY56" fmla="*/ 161365 h 468520"/>
              <a:gd name="connsiteX57" fmla="*/ 297904 w 761311"/>
              <a:gd name="connsiteY57" fmla="*/ 169640 h 468520"/>
              <a:gd name="connsiteX58" fmla="*/ 306179 w 761311"/>
              <a:gd name="connsiteY58" fmla="*/ 182053 h 468520"/>
              <a:gd name="connsiteX59" fmla="*/ 331005 w 761311"/>
              <a:gd name="connsiteY59" fmla="*/ 194466 h 468520"/>
              <a:gd name="connsiteX60" fmla="*/ 343417 w 761311"/>
              <a:gd name="connsiteY60" fmla="*/ 202741 h 468520"/>
              <a:gd name="connsiteX61" fmla="*/ 380655 w 761311"/>
              <a:gd name="connsiteY61" fmla="*/ 215153 h 468520"/>
              <a:gd name="connsiteX62" fmla="*/ 405481 w 761311"/>
              <a:gd name="connsiteY62" fmla="*/ 227566 h 468520"/>
              <a:gd name="connsiteX63" fmla="*/ 430306 w 761311"/>
              <a:gd name="connsiteY63" fmla="*/ 235841 h 468520"/>
              <a:gd name="connsiteX64" fmla="*/ 442719 w 761311"/>
              <a:gd name="connsiteY64" fmla="*/ 239979 h 468520"/>
              <a:gd name="connsiteX65" fmla="*/ 463406 w 761311"/>
              <a:gd name="connsiteY65" fmla="*/ 244116 h 468520"/>
              <a:gd name="connsiteX66" fmla="*/ 488232 w 761311"/>
              <a:gd name="connsiteY66" fmla="*/ 248254 h 468520"/>
              <a:gd name="connsiteX67" fmla="*/ 504782 w 761311"/>
              <a:gd name="connsiteY67" fmla="*/ 252391 h 468520"/>
              <a:gd name="connsiteX68" fmla="*/ 529607 w 761311"/>
              <a:gd name="connsiteY68" fmla="*/ 256529 h 468520"/>
              <a:gd name="connsiteX69" fmla="*/ 554433 w 761311"/>
              <a:gd name="connsiteY69" fmla="*/ 264804 h 468520"/>
              <a:gd name="connsiteX70" fmla="*/ 575121 w 761311"/>
              <a:gd name="connsiteY70" fmla="*/ 268942 h 468520"/>
              <a:gd name="connsiteX71" fmla="*/ 608221 w 761311"/>
              <a:gd name="connsiteY71" fmla="*/ 277217 h 468520"/>
              <a:gd name="connsiteX72" fmla="*/ 628909 w 761311"/>
              <a:gd name="connsiteY72" fmla="*/ 281354 h 468520"/>
              <a:gd name="connsiteX73" fmla="*/ 653734 w 761311"/>
              <a:gd name="connsiteY73" fmla="*/ 289629 h 468520"/>
              <a:gd name="connsiteX74" fmla="*/ 666147 w 761311"/>
              <a:gd name="connsiteY74" fmla="*/ 297905 h 468520"/>
              <a:gd name="connsiteX75" fmla="*/ 678559 w 761311"/>
              <a:gd name="connsiteY75" fmla="*/ 302042 h 468520"/>
              <a:gd name="connsiteX76" fmla="*/ 686835 w 761311"/>
              <a:gd name="connsiteY76" fmla="*/ 310317 h 468520"/>
              <a:gd name="connsiteX77" fmla="*/ 699247 w 761311"/>
              <a:gd name="connsiteY77" fmla="*/ 314455 h 468520"/>
              <a:gd name="connsiteX78" fmla="*/ 736485 w 761311"/>
              <a:gd name="connsiteY78" fmla="*/ 343418 h 468520"/>
              <a:gd name="connsiteX79" fmla="*/ 732348 w 761311"/>
              <a:gd name="connsiteY79" fmla="*/ 331005 h 468520"/>
              <a:gd name="connsiteX80" fmla="*/ 715797 w 761311"/>
              <a:gd name="connsiteY80" fmla="*/ 310317 h 468520"/>
              <a:gd name="connsiteX81" fmla="*/ 703385 w 761311"/>
              <a:gd name="connsiteY81" fmla="*/ 289629 h 468520"/>
              <a:gd name="connsiteX82" fmla="*/ 682697 w 761311"/>
              <a:gd name="connsiteY82" fmla="*/ 264804 h 468520"/>
              <a:gd name="connsiteX83" fmla="*/ 657872 w 761311"/>
              <a:gd name="connsiteY83" fmla="*/ 248254 h 468520"/>
              <a:gd name="connsiteX84" fmla="*/ 628909 w 761311"/>
              <a:gd name="connsiteY84" fmla="*/ 231704 h 468520"/>
              <a:gd name="connsiteX85" fmla="*/ 641321 w 761311"/>
              <a:gd name="connsiteY85" fmla="*/ 227566 h 468520"/>
              <a:gd name="connsiteX86" fmla="*/ 670284 w 761311"/>
              <a:gd name="connsiteY86" fmla="*/ 235841 h 468520"/>
              <a:gd name="connsiteX87" fmla="*/ 736485 w 761311"/>
              <a:gd name="connsiteY87" fmla="*/ 252391 h 468520"/>
              <a:gd name="connsiteX88" fmla="*/ 748898 w 761311"/>
              <a:gd name="connsiteY88" fmla="*/ 256529 h 468520"/>
              <a:gd name="connsiteX89" fmla="*/ 761311 w 761311"/>
              <a:gd name="connsiteY89" fmla="*/ 264804 h 468520"/>
              <a:gd name="connsiteX90" fmla="*/ 744760 w 761311"/>
              <a:gd name="connsiteY90" fmla="*/ 239979 h 468520"/>
              <a:gd name="connsiteX91" fmla="*/ 719935 w 761311"/>
              <a:gd name="connsiteY91" fmla="*/ 227566 h 468520"/>
              <a:gd name="connsiteX92" fmla="*/ 699247 w 761311"/>
              <a:gd name="connsiteY92" fmla="*/ 206878 h 468520"/>
              <a:gd name="connsiteX93" fmla="*/ 686835 w 761311"/>
              <a:gd name="connsiteY93" fmla="*/ 194466 h 468520"/>
              <a:gd name="connsiteX94" fmla="*/ 662009 w 761311"/>
              <a:gd name="connsiteY94" fmla="*/ 177915 h 468520"/>
              <a:gd name="connsiteX95" fmla="*/ 649597 w 761311"/>
              <a:gd name="connsiteY95" fmla="*/ 169640 h 468520"/>
              <a:gd name="connsiteX96" fmla="*/ 637184 w 761311"/>
              <a:gd name="connsiteY96" fmla="*/ 165503 h 468520"/>
              <a:gd name="connsiteX97" fmla="*/ 612359 w 761311"/>
              <a:gd name="connsiteY97" fmla="*/ 148952 h 468520"/>
              <a:gd name="connsiteX98" fmla="*/ 587533 w 761311"/>
              <a:gd name="connsiteY98" fmla="*/ 140677 h 468520"/>
              <a:gd name="connsiteX99" fmla="*/ 616496 w 761311"/>
              <a:gd name="connsiteY99" fmla="*/ 128265 h 468520"/>
              <a:gd name="connsiteX100" fmla="*/ 649597 w 761311"/>
              <a:gd name="connsiteY100" fmla="*/ 119990 h 468520"/>
              <a:gd name="connsiteX101" fmla="*/ 670284 w 761311"/>
              <a:gd name="connsiteY101" fmla="*/ 124127 h 468520"/>
              <a:gd name="connsiteX102" fmla="*/ 657872 w 761311"/>
              <a:gd name="connsiteY102" fmla="*/ 119990 h 468520"/>
              <a:gd name="connsiteX103" fmla="*/ 641321 w 761311"/>
              <a:gd name="connsiteY103" fmla="*/ 115852 h 468520"/>
              <a:gd name="connsiteX104" fmla="*/ 599946 w 761311"/>
              <a:gd name="connsiteY104" fmla="*/ 103439 h 468520"/>
              <a:gd name="connsiteX105" fmla="*/ 579258 w 761311"/>
              <a:gd name="connsiteY105" fmla="*/ 99302 h 468520"/>
              <a:gd name="connsiteX106" fmla="*/ 554433 w 761311"/>
              <a:gd name="connsiteY106" fmla="*/ 95164 h 468520"/>
              <a:gd name="connsiteX107" fmla="*/ 542020 w 761311"/>
              <a:gd name="connsiteY107" fmla="*/ 91027 h 468520"/>
              <a:gd name="connsiteX108" fmla="*/ 496507 w 761311"/>
              <a:gd name="connsiteY108" fmla="*/ 82752 h 468520"/>
              <a:gd name="connsiteX109" fmla="*/ 459269 w 761311"/>
              <a:gd name="connsiteY109" fmla="*/ 70339 h 468520"/>
              <a:gd name="connsiteX110" fmla="*/ 430306 w 761311"/>
              <a:gd name="connsiteY110" fmla="*/ 62064 h 468520"/>
              <a:gd name="connsiteX111" fmla="*/ 331005 w 761311"/>
              <a:gd name="connsiteY111" fmla="*/ 53789 h 468520"/>
              <a:gd name="connsiteX112" fmla="*/ 293767 w 761311"/>
              <a:gd name="connsiteY112" fmla="*/ 49651 h 468520"/>
              <a:gd name="connsiteX113" fmla="*/ 223428 w 761311"/>
              <a:gd name="connsiteY113" fmla="*/ 57926 h 468520"/>
              <a:gd name="connsiteX114" fmla="*/ 223428 w 761311"/>
              <a:gd name="connsiteY114" fmla="*/ 70339 h 46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61311" h="468520">
                <a:moveTo>
                  <a:pt x="223428" y="70339"/>
                </a:moveTo>
                <a:cubicBezTo>
                  <a:pt x="219980" y="71029"/>
                  <a:pt x="208291" y="66998"/>
                  <a:pt x="202740" y="62064"/>
                </a:cubicBezTo>
                <a:cubicBezTo>
                  <a:pt x="195307" y="55456"/>
                  <a:pt x="186190" y="37238"/>
                  <a:pt x="186190" y="37238"/>
                </a:cubicBezTo>
                <a:cubicBezTo>
                  <a:pt x="184811" y="33101"/>
                  <a:pt x="184003" y="28727"/>
                  <a:pt x="182053" y="24826"/>
                </a:cubicBezTo>
                <a:cubicBezTo>
                  <a:pt x="166010" y="-7262"/>
                  <a:pt x="180042" y="31204"/>
                  <a:pt x="169640" y="0"/>
                </a:cubicBezTo>
                <a:cubicBezTo>
                  <a:pt x="149083" y="6853"/>
                  <a:pt x="156866" y="-283"/>
                  <a:pt x="161365" y="28963"/>
                </a:cubicBezTo>
                <a:cubicBezTo>
                  <a:pt x="164101" y="46747"/>
                  <a:pt x="163918" y="68755"/>
                  <a:pt x="177915" y="82752"/>
                </a:cubicBezTo>
                <a:cubicBezTo>
                  <a:pt x="181431" y="86268"/>
                  <a:pt x="186190" y="88269"/>
                  <a:pt x="190328" y="91027"/>
                </a:cubicBezTo>
                <a:cubicBezTo>
                  <a:pt x="177915" y="92406"/>
                  <a:pt x="165337" y="92715"/>
                  <a:pt x="153090" y="95164"/>
                </a:cubicBezTo>
                <a:cubicBezTo>
                  <a:pt x="144536" y="96875"/>
                  <a:pt x="128264" y="103439"/>
                  <a:pt x="128264" y="103439"/>
                </a:cubicBezTo>
                <a:cubicBezTo>
                  <a:pt x="124127" y="106197"/>
                  <a:pt x="119735" y="108608"/>
                  <a:pt x="115852" y="111714"/>
                </a:cubicBezTo>
                <a:cubicBezTo>
                  <a:pt x="112806" y="114151"/>
                  <a:pt x="110922" y="117983"/>
                  <a:pt x="107577" y="119990"/>
                </a:cubicBezTo>
                <a:cubicBezTo>
                  <a:pt x="103837" y="122234"/>
                  <a:pt x="99302" y="122748"/>
                  <a:pt x="95164" y="124127"/>
                </a:cubicBezTo>
                <a:cubicBezTo>
                  <a:pt x="84763" y="155328"/>
                  <a:pt x="100003" y="118078"/>
                  <a:pt x="78614" y="144815"/>
                </a:cubicBezTo>
                <a:cubicBezTo>
                  <a:pt x="55775" y="173365"/>
                  <a:pt x="97633" y="141789"/>
                  <a:pt x="62064" y="165503"/>
                </a:cubicBezTo>
                <a:cubicBezTo>
                  <a:pt x="60685" y="169640"/>
                  <a:pt x="60170" y="174175"/>
                  <a:pt x="57926" y="177915"/>
                </a:cubicBezTo>
                <a:cubicBezTo>
                  <a:pt x="43194" y="202468"/>
                  <a:pt x="55564" y="166680"/>
                  <a:pt x="41376" y="198603"/>
                </a:cubicBezTo>
                <a:cubicBezTo>
                  <a:pt x="29895" y="224437"/>
                  <a:pt x="38871" y="218286"/>
                  <a:pt x="24826" y="235841"/>
                </a:cubicBezTo>
                <a:cubicBezTo>
                  <a:pt x="22389" y="238887"/>
                  <a:pt x="19309" y="241358"/>
                  <a:pt x="16550" y="244116"/>
                </a:cubicBezTo>
                <a:cubicBezTo>
                  <a:pt x="5191" y="278194"/>
                  <a:pt x="9508" y="260307"/>
                  <a:pt x="4138" y="297905"/>
                </a:cubicBezTo>
                <a:cubicBezTo>
                  <a:pt x="5517" y="313076"/>
                  <a:pt x="8275" y="328184"/>
                  <a:pt x="8275" y="343418"/>
                </a:cubicBezTo>
                <a:cubicBezTo>
                  <a:pt x="8275" y="390960"/>
                  <a:pt x="-1072" y="356751"/>
                  <a:pt x="8275" y="384793"/>
                </a:cubicBezTo>
                <a:cubicBezTo>
                  <a:pt x="2458" y="402248"/>
                  <a:pt x="0" y="406918"/>
                  <a:pt x="0" y="430306"/>
                </a:cubicBezTo>
                <a:cubicBezTo>
                  <a:pt x="0" y="434668"/>
                  <a:pt x="2759" y="438581"/>
                  <a:pt x="4138" y="442719"/>
                </a:cubicBezTo>
                <a:lnTo>
                  <a:pt x="12413" y="417894"/>
                </a:lnTo>
                <a:cubicBezTo>
                  <a:pt x="13792" y="413756"/>
                  <a:pt x="15695" y="409758"/>
                  <a:pt x="16550" y="405481"/>
                </a:cubicBezTo>
                <a:cubicBezTo>
                  <a:pt x="17929" y="398585"/>
                  <a:pt x="18219" y="391378"/>
                  <a:pt x="20688" y="384793"/>
                </a:cubicBezTo>
                <a:cubicBezTo>
                  <a:pt x="25181" y="372812"/>
                  <a:pt x="30112" y="373013"/>
                  <a:pt x="37238" y="364105"/>
                </a:cubicBezTo>
                <a:cubicBezTo>
                  <a:pt x="52998" y="344405"/>
                  <a:pt x="36649" y="357602"/>
                  <a:pt x="57926" y="343418"/>
                </a:cubicBezTo>
                <a:cubicBezTo>
                  <a:pt x="79993" y="310317"/>
                  <a:pt x="51030" y="350314"/>
                  <a:pt x="78614" y="322730"/>
                </a:cubicBezTo>
                <a:cubicBezTo>
                  <a:pt x="106198" y="295146"/>
                  <a:pt x="66201" y="324109"/>
                  <a:pt x="99302" y="302042"/>
                </a:cubicBezTo>
                <a:cubicBezTo>
                  <a:pt x="101252" y="307892"/>
                  <a:pt x="107577" y="325814"/>
                  <a:pt x="107577" y="331005"/>
                </a:cubicBezTo>
                <a:cubicBezTo>
                  <a:pt x="107577" y="335367"/>
                  <a:pt x="104818" y="339280"/>
                  <a:pt x="103439" y="343418"/>
                </a:cubicBezTo>
                <a:cubicBezTo>
                  <a:pt x="104818" y="347555"/>
                  <a:pt x="106631" y="351573"/>
                  <a:pt x="107577" y="355830"/>
                </a:cubicBezTo>
                <a:cubicBezTo>
                  <a:pt x="112771" y="379203"/>
                  <a:pt x="112270" y="392819"/>
                  <a:pt x="115852" y="417894"/>
                </a:cubicBezTo>
                <a:cubicBezTo>
                  <a:pt x="119458" y="443139"/>
                  <a:pt x="118625" y="431735"/>
                  <a:pt x="124127" y="450994"/>
                </a:cubicBezTo>
                <a:cubicBezTo>
                  <a:pt x="125689" y="456462"/>
                  <a:pt x="130807" y="472630"/>
                  <a:pt x="128264" y="467544"/>
                </a:cubicBezTo>
                <a:cubicBezTo>
                  <a:pt x="123227" y="457471"/>
                  <a:pt x="118821" y="438047"/>
                  <a:pt x="115852" y="426169"/>
                </a:cubicBezTo>
                <a:cubicBezTo>
                  <a:pt x="117231" y="420652"/>
                  <a:pt x="119146" y="415243"/>
                  <a:pt x="119989" y="409619"/>
                </a:cubicBezTo>
                <a:cubicBezTo>
                  <a:pt x="131091" y="335603"/>
                  <a:pt x="123934" y="365162"/>
                  <a:pt x="132402" y="318592"/>
                </a:cubicBezTo>
                <a:cubicBezTo>
                  <a:pt x="133838" y="310693"/>
                  <a:pt x="139790" y="278104"/>
                  <a:pt x="144815" y="273079"/>
                </a:cubicBezTo>
                <a:cubicBezTo>
                  <a:pt x="148952" y="268942"/>
                  <a:pt x="153481" y="265162"/>
                  <a:pt x="157227" y="260667"/>
                </a:cubicBezTo>
                <a:cubicBezTo>
                  <a:pt x="160410" y="256847"/>
                  <a:pt x="162395" y="252137"/>
                  <a:pt x="165502" y="248254"/>
                </a:cubicBezTo>
                <a:cubicBezTo>
                  <a:pt x="167939" y="245208"/>
                  <a:pt x="171341" y="243025"/>
                  <a:pt x="173778" y="239979"/>
                </a:cubicBezTo>
                <a:cubicBezTo>
                  <a:pt x="176885" y="236096"/>
                  <a:pt x="178170" y="230673"/>
                  <a:pt x="182053" y="227566"/>
                </a:cubicBezTo>
                <a:cubicBezTo>
                  <a:pt x="185458" y="224842"/>
                  <a:pt x="190328" y="224808"/>
                  <a:pt x="194465" y="223429"/>
                </a:cubicBezTo>
                <a:cubicBezTo>
                  <a:pt x="213029" y="204863"/>
                  <a:pt x="190983" y="224443"/>
                  <a:pt x="215153" y="211016"/>
                </a:cubicBezTo>
                <a:cubicBezTo>
                  <a:pt x="223847" y="206186"/>
                  <a:pt x="230543" y="197611"/>
                  <a:pt x="239978" y="194466"/>
                </a:cubicBezTo>
                <a:lnTo>
                  <a:pt x="264804" y="186191"/>
                </a:lnTo>
                <a:cubicBezTo>
                  <a:pt x="267562" y="183432"/>
                  <a:pt x="269734" y="179922"/>
                  <a:pt x="273079" y="177915"/>
                </a:cubicBezTo>
                <a:cubicBezTo>
                  <a:pt x="286506" y="169858"/>
                  <a:pt x="290979" y="179264"/>
                  <a:pt x="277216" y="165503"/>
                </a:cubicBezTo>
                <a:lnTo>
                  <a:pt x="268941" y="140677"/>
                </a:lnTo>
                <a:lnTo>
                  <a:pt x="264804" y="128265"/>
                </a:lnTo>
                <a:cubicBezTo>
                  <a:pt x="266183" y="122748"/>
                  <a:pt x="264209" y="108559"/>
                  <a:pt x="268941" y="111714"/>
                </a:cubicBezTo>
                <a:cubicBezTo>
                  <a:pt x="276199" y="116553"/>
                  <a:pt x="274457" y="128265"/>
                  <a:pt x="277216" y="136540"/>
                </a:cubicBezTo>
                <a:lnTo>
                  <a:pt x="281354" y="148952"/>
                </a:lnTo>
                <a:cubicBezTo>
                  <a:pt x="282733" y="153090"/>
                  <a:pt x="281863" y="158946"/>
                  <a:pt x="285492" y="161365"/>
                </a:cubicBezTo>
                <a:lnTo>
                  <a:pt x="297904" y="169640"/>
                </a:lnTo>
                <a:cubicBezTo>
                  <a:pt x="300662" y="173778"/>
                  <a:pt x="302663" y="178537"/>
                  <a:pt x="306179" y="182053"/>
                </a:cubicBezTo>
                <a:cubicBezTo>
                  <a:pt x="318036" y="193910"/>
                  <a:pt x="317545" y="187736"/>
                  <a:pt x="331005" y="194466"/>
                </a:cubicBezTo>
                <a:cubicBezTo>
                  <a:pt x="335453" y="196690"/>
                  <a:pt x="338873" y="200721"/>
                  <a:pt x="343417" y="202741"/>
                </a:cubicBezTo>
                <a:cubicBezTo>
                  <a:pt x="343424" y="202744"/>
                  <a:pt x="374445" y="213083"/>
                  <a:pt x="380655" y="215153"/>
                </a:cubicBezTo>
                <a:cubicBezTo>
                  <a:pt x="425920" y="230241"/>
                  <a:pt x="357361" y="206180"/>
                  <a:pt x="405481" y="227566"/>
                </a:cubicBezTo>
                <a:cubicBezTo>
                  <a:pt x="413452" y="231109"/>
                  <a:pt x="422031" y="233083"/>
                  <a:pt x="430306" y="235841"/>
                </a:cubicBezTo>
                <a:cubicBezTo>
                  <a:pt x="434444" y="237220"/>
                  <a:pt x="438442" y="239124"/>
                  <a:pt x="442719" y="239979"/>
                </a:cubicBezTo>
                <a:lnTo>
                  <a:pt x="463406" y="244116"/>
                </a:lnTo>
                <a:cubicBezTo>
                  <a:pt x="471660" y="245617"/>
                  <a:pt x="480005" y="246609"/>
                  <a:pt x="488232" y="248254"/>
                </a:cubicBezTo>
                <a:cubicBezTo>
                  <a:pt x="493808" y="249369"/>
                  <a:pt x="499206" y="251276"/>
                  <a:pt x="504782" y="252391"/>
                </a:cubicBezTo>
                <a:cubicBezTo>
                  <a:pt x="513008" y="254036"/>
                  <a:pt x="521468" y="254494"/>
                  <a:pt x="529607" y="256529"/>
                </a:cubicBezTo>
                <a:cubicBezTo>
                  <a:pt x="538069" y="258645"/>
                  <a:pt x="545879" y="263093"/>
                  <a:pt x="554433" y="264804"/>
                </a:cubicBezTo>
                <a:cubicBezTo>
                  <a:pt x="561329" y="266183"/>
                  <a:pt x="568269" y="267361"/>
                  <a:pt x="575121" y="268942"/>
                </a:cubicBezTo>
                <a:cubicBezTo>
                  <a:pt x="586203" y="271499"/>
                  <a:pt x="597069" y="274987"/>
                  <a:pt x="608221" y="277217"/>
                </a:cubicBezTo>
                <a:cubicBezTo>
                  <a:pt x="615117" y="278596"/>
                  <a:pt x="622124" y="279504"/>
                  <a:pt x="628909" y="281354"/>
                </a:cubicBezTo>
                <a:cubicBezTo>
                  <a:pt x="637324" y="283649"/>
                  <a:pt x="653734" y="289629"/>
                  <a:pt x="653734" y="289629"/>
                </a:cubicBezTo>
                <a:cubicBezTo>
                  <a:pt x="657872" y="292388"/>
                  <a:pt x="661699" y="295681"/>
                  <a:pt x="666147" y="297905"/>
                </a:cubicBezTo>
                <a:cubicBezTo>
                  <a:pt x="670048" y="299855"/>
                  <a:pt x="674819" y="299798"/>
                  <a:pt x="678559" y="302042"/>
                </a:cubicBezTo>
                <a:cubicBezTo>
                  <a:pt x="681904" y="304049"/>
                  <a:pt x="683490" y="308310"/>
                  <a:pt x="686835" y="310317"/>
                </a:cubicBezTo>
                <a:cubicBezTo>
                  <a:pt x="690575" y="312561"/>
                  <a:pt x="695435" y="312337"/>
                  <a:pt x="699247" y="314455"/>
                </a:cubicBezTo>
                <a:cubicBezTo>
                  <a:pt x="721521" y="326830"/>
                  <a:pt x="721406" y="328338"/>
                  <a:pt x="736485" y="343418"/>
                </a:cubicBezTo>
                <a:cubicBezTo>
                  <a:pt x="735106" y="339280"/>
                  <a:pt x="734298" y="334906"/>
                  <a:pt x="732348" y="331005"/>
                </a:cubicBezTo>
                <a:cubicBezTo>
                  <a:pt x="727128" y="320564"/>
                  <a:pt x="723495" y="318014"/>
                  <a:pt x="715797" y="310317"/>
                </a:cubicBezTo>
                <a:cubicBezTo>
                  <a:pt x="708613" y="288764"/>
                  <a:pt x="716365" y="305855"/>
                  <a:pt x="703385" y="289629"/>
                </a:cubicBezTo>
                <a:cubicBezTo>
                  <a:pt x="692137" y="275568"/>
                  <a:pt x="698305" y="276944"/>
                  <a:pt x="682697" y="264804"/>
                </a:cubicBezTo>
                <a:cubicBezTo>
                  <a:pt x="674847" y="258698"/>
                  <a:pt x="666147" y="253771"/>
                  <a:pt x="657872" y="248254"/>
                </a:cubicBezTo>
                <a:cubicBezTo>
                  <a:pt x="640329" y="236559"/>
                  <a:pt x="649904" y="242202"/>
                  <a:pt x="628909" y="231704"/>
                </a:cubicBezTo>
                <a:cubicBezTo>
                  <a:pt x="633046" y="230325"/>
                  <a:pt x="636960" y="227566"/>
                  <a:pt x="641321" y="227566"/>
                </a:cubicBezTo>
                <a:cubicBezTo>
                  <a:pt x="649906" y="227566"/>
                  <a:pt x="661831" y="233890"/>
                  <a:pt x="670284" y="235841"/>
                </a:cubicBezTo>
                <a:cubicBezTo>
                  <a:pt x="735180" y="250816"/>
                  <a:pt x="689035" y="236574"/>
                  <a:pt x="736485" y="252391"/>
                </a:cubicBezTo>
                <a:cubicBezTo>
                  <a:pt x="740623" y="253770"/>
                  <a:pt x="745269" y="254110"/>
                  <a:pt x="748898" y="256529"/>
                </a:cubicBezTo>
                <a:lnTo>
                  <a:pt x="761311" y="264804"/>
                </a:lnTo>
                <a:cubicBezTo>
                  <a:pt x="755794" y="256529"/>
                  <a:pt x="754195" y="243124"/>
                  <a:pt x="744760" y="239979"/>
                </a:cubicBezTo>
                <a:cubicBezTo>
                  <a:pt x="727630" y="234268"/>
                  <a:pt x="735977" y="238260"/>
                  <a:pt x="719935" y="227566"/>
                </a:cubicBezTo>
                <a:cubicBezTo>
                  <a:pt x="704764" y="204809"/>
                  <a:pt x="719935" y="224118"/>
                  <a:pt x="699247" y="206878"/>
                </a:cubicBezTo>
                <a:cubicBezTo>
                  <a:pt x="694752" y="203132"/>
                  <a:pt x="691454" y="198058"/>
                  <a:pt x="686835" y="194466"/>
                </a:cubicBezTo>
                <a:cubicBezTo>
                  <a:pt x="678984" y="188360"/>
                  <a:pt x="670284" y="183432"/>
                  <a:pt x="662009" y="177915"/>
                </a:cubicBezTo>
                <a:cubicBezTo>
                  <a:pt x="657872" y="175157"/>
                  <a:pt x="654314" y="171212"/>
                  <a:pt x="649597" y="169640"/>
                </a:cubicBezTo>
                <a:lnTo>
                  <a:pt x="637184" y="165503"/>
                </a:lnTo>
                <a:cubicBezTo>
                  <a:pt x="628909" y="159986"/>
                  <a:pt x="621794" y="152097"/>
                  <a:pt x="612359" y="148952"/>
                </a:cubicBezTo>
                <a:lnTo>
                  <a:pt x="587533" y="140677"/>
                </a:lnTo>
                <a:cubicBezTo>
                  <a:pt x="601101" y="133893"/>
                  <a:pt x="603099" y="131918"/>
                  <a:pt x="616496" y="128265"/>
                </a:cubicBezTo>
                <a:cubicBezTo>
                  <a:pt x="627469" y="125273"/>
                  <a:pt x="649597" y="119990"/>
                  <a:pt x="649597" y="119990"/>
                </a:cubicBezTo>
                <a:cubicBezTo>
                  <a:pt x="656493" y="121369"/>
                  <a:pt x="663252" y="124127"/>
                  <a:pt x="670284" y="124127"/>
                </a:cubicBezTo>
                <a:cubicBezTo>
                  <a:pt x="674645" y="124127"/>
                  <a:pt x="662065" y="121188"/>
                  <a:pt x="657872" y="119990"/>
                </a:cubicBezTo>
                <a:cubicBezTo>
                  <a:pt x="652404" y="118428"/>
                  <a:pt x="646768" y="117486"/>
                  <a:pt x="641321" y="115852"/>
                </a:cubicBezTo>
                <a:cubicBezTo>
                  <a:pt x="611871" y="107017"/>
                  <a:pt x="624457" y="108886"/>
                  <a:pt x="599946" y="103439"/>
                </a:cubicBezTo>
                <a:cubicBezTo>
                  <a:pt x="593081" y="101913"/>
                  <a:pt x="586177" y="100560"/>
                  <a:pt x="579258" y="99302"/>
                </a:cubicBezTo>
                <a:cubicBezTo>
                  <a:pt x="571004" y="97801"/>
                  <a:pt x="562622" y="96984"/>
                  <a:pt x="554433" y="95164"/>
                </a:cubicBezTo>
                <a:cubicBezTo>
                  <a:pt x="550175" y="94218"/>
                  <a:pt x="546297" y="91882"/>
                  <a:pt x="542020" y="91027"/>
                </a:cubicBezTo>
                <a:cubicBezTo>
                  <a:pt x="509991" y="84621"/>
                  <a:pt x="521024" y="90107"/>
                  <a:pt x="496507" y="82752"/>
                </a:cubicBezTo>
                <a:cubicBezTo>
                  <a:pt x="483975" y="78992"/>
                  <a:pt x="471682" y="74476"/>
                  <a:pt x="459269" y="70339"/>
                </a:cubicBezTo>
                <a:cubicBezTo>
                  <a:pt x="447430" y="66393"/>
                  <a:pt x="443305" y="64664"/>
                  <a:pt x="430306" y="62064"/>
                </a:cubicBezTo>
                <a:cubicBezTo>
                  <a:pt x="392337" y="54470"/>
                  <a:pt x="380126" y="56518"/>
                  <a:pt x="331005" y="53789"/>
                </a:cubicBezTo>
                <a:cubicBezTo>
                  <a:pt x="318592" y="52410"/>
                  <a:pt x="306256" y="49651"/>
                  <a:pt x="293767" y="49651"/>
                </a:cubicBezTo>
                <a:cubicBezTo>
                  <a:pt x="260722" y="49651"/>
                  <a:pt x="250402" y="52532"/>
                  <a:pt x="223428" y="57926"/>
                </a:cubicBezTo>
                <a:cubicBezTo>
                  <a:pt x="212989" y="73585"/>
                  <a:pt x="226876" y="69649"/>
                  <a:pt x="223428" y="703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135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3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167" y="4282063"/>
            <a:ext cx="844905" cy="8721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333787" y="551095"/>
            <a:ext cx="549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“Para” – Teste lógico controlado por variável – contador</a:t>
            </a:r>
          </a:p>
        </p:txBody>
      </p:sp>
      <p:sp>
        <p:nvSpPr>
          <p:cNvPr id="53" name="Caixa de texto 331"/>
          <p:cNvSpPr txBox="1"/>
          <p:nvPr/>
        </p:nvSpPr>
        <p:spPr>
          <a:xfrm>
            <a:off x="2692841" y="3889560"/>
            <a:ext cx="5081259" cy="7261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100" dirty="0"/>
              <a:t>para &lt;Variável&gt; de &lt;</a:t>
            </a:r>
            <a:r>
              <a:rPr lang="pt-BR" sz="1100" dirty="0" err="1"/>
              <a:t>Condicao_Inicial</a:t>
            </a:r>
            <a:r>
              <a:rPr lang="pt-BR" sz="1100" dirty="0"/>
              <a:t>&gt; ate &lt;</a:t>
            </a:r>
            <a:r>
              <a:rPr lang="pt-BR" sz="1100" dirty="0" err="1"/>
              <a:t>Condicao_Final</a:t>
            </a:r>
            <a:r>
              <a:rPr lang="pt-BR" sz="1100" dirty="0"/>
              <a:t>&gt; passo &lt;Incremento&gt; faca </a:t>
            </a:r>
          </a:p>
          <a:p>
            <a:r>
              <a:rPr lang="pt-BR" sz="1100" dirty="0"/>
              <a:t> 	&lt;Comandos&gt;</a:t>
            </a:r>
          </a:p>
          <a:p>
            <a:r>
              <a:rPr lang="pt-BR" sz="1100" dirty="0" err="1"/>
              <a:t>fimpara</a:t>
            </a:r>
            <a:endParaRPr lang="pt-BR" sz="11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3649224" y="1017496"/>
            <a:ext cx="2727325" cy="2621982"/>
            <a:chOff x="2064977" y="1586807"/>
            <a:chExt cx="2727325" cy="2621982"/>
          </a:xfrm>
        </p:grpSpPr>
        <p:sp>
          <p:nvSpPr>
            <p:cNvPr id="25" name="Fluxograma: Preparação 24"/>
            <p:cNvSpPr/>
            <p:nvPr/>
          </p:nvSpPr>
          <p:spPr>
            <a:xfrm>
              <a:off x="2064977" y="1942407"/>
              <a:ext cx="2727325" cy="772160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ffectLst/>
                  <a:ea typeface="MS Mincho"/>
                  <a:cs typeface="Times New Roman"/>
                </a:rPr>
                <a:t>Variável &lt;- inicio, fim, incremento</a:t>
              </a:r>
            </a:p>
          </p:txBody>
        </p:sp>
        <p:cxnSp>
          <p:nvCxnSpPr>
            <p:cNvPr id="26" name="Conector de seta reta 25"/>
            <p:cNvCxnSpPr>
              <a:endCxn id="25" idx="0"/>
            </p:cNvCxnSpPr>
            <p:nvPr/>
          </p:nvCxnSpPr>
          <p:spPr>
            <a:xfrm>
              <a:off x="3425782" y="1586807"/>
              <a:ext cx="2858" cy="3556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25" idx="2"/>
              <a:endCxn id="28" idx="0"/>
            </p:cNvCxnSpPr>
            <p:nvPr/>
          </p:nvCxnSpPr>
          <p:spPr>
            <a:xfrm>
              <a:off x="3428640" y="2714567"/>
              <a:ext cx="15875" cy="37909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2664417" y="3093662"/>
              <a:ext cx="1560195" cy="362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ea typeface="MS Mincho"/>
                  <a:cs typeface="Times New Roman"/>
                </a:rPr>
                <a:t>//instruções</a:t>
              </a:r>
            </a:p>
          </p:txBody>
        </p:sp>
        <p:cxnSp>
          <p:nvCxnSpPr>
            <p:cNvPr id="56" name="Conector angulado 55"/>
            <p:cNvCxnSpPr>
              <a:stCxn id="28" idx="1"/>
              <a:endCxn id="25" idx="1"/>
            </p:cNvCxnSpPr>
            <p:nvPr/>
          </p:nvCxnSpPr>
          <p:spPr>
            <a:xfrm rot="10800000">
              <a:off x="2064977" y="2328487"/>
              <a:ext cx="599440" cy="946468"/>
            </a:xfrm>
            <a:prstGeom prst="bentConnector3">
              <a:avLst>
                <a:gd name="adj1" fmla="val 13813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>
              <a:stCxn id="25" idx="3"/>
              <a:endCxn id="58" idx="0"/>
            </p:cNvCxnSpPr>
            <p:nvPr/>
          </p:nvCxnSpPr>
          <p:spPr>
            <a:xfrm flipH="1">
              <a:off x="3522096" y="2328487"/>
              <a:ext cx="1270206" cy="1603261"/>
            </a:xfrm>
            <a:prstGeom prst="bentConnector4">
              <a:avLst>
                <a:gd name="adj1" fmla="val -17997"/>
                <a:gd name="adj2" fmla="val 835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Fluxograma: Conector 57"/>
            <p:cNvSpPr/>
            <p:nvPr/>
          </p:nvSpPr>
          <p:spPr>
            <a:xfrm>
              <a:off x="3394967" y="3931748"/>
              <a:ext cx="254257" cy="27704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041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883118" y="147837"/>
            <a:ext cx="2016224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/>
              <a:t>Conte de 0 até 100</a:t>
            </a:r>
            <a:endParaRPr lang="pt-BR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62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69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71" name="Grupo 70"/>
          <p:cNvGrpSpPr/>
          <p:nvPr/>
        </p:nvGrpSpPr>
        <p:grpSpPr>
          <a:xfrm>
            <a:off x="1331640" y="1467597"/>
            <a:ext cx="1966346" cy="3761603"/>
            <a:chOff x="695394" y="980728"/>
            <a:chExt cx="1966346" cy="3761603"/>
          </a:xfrm>
        </p:grpSpPr>
        <p:grpSp>
          <p:nvGrpSpPr>
            <p:cNvPr id="9" name="Grupo 8"/>
            <p:cNvGrpSpPr/>
            <p:nvPr/>
          </p:nvGrpSpPr>
          <p:grpSpPr>
            <a:xfrm>
              <a:off x="695394" y="1853202"/>
              <a:ext cx="1966346" cy="2600629"/>
              <a:chOff x="3001308" y="1323247"/>
              <a:chExt cx="2241987" cy="296518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001309" y="1323247"/>
                <a:ext cx="2241986" cy="2548620"/>
                <a:chOff x="441939" y="-23708"/>
                <a:chExt cx="1772053" cy="2219191"/>
              </a:xfrm>
            </p:grpSpPr>
            <p:sp>
              <p:nvSpPr>
                <p:cNvPr id="14" name="Fluxograma: Decisão 13"/>
                <p:cNvSpPr/>
                <p:nvPr/>
              </p:nvSpPr>
              <p:spPr>
                <a:xfrm>
                  <a:off x="504629" y="346842"/>
                  <a:ext cx="1536876" cy="480848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&lt;= 100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15" name="Conector de seta reta 14"/>
                <p:cNvCxnSpPr>
                  <a:stCxn id="42" idx="2"/>
                  <a:endCxn id="14" idx="0"/>
                </p:cNvCxnSpPr>
                <p:nvPr/>
              </p:nvCxnSpPr>
              <p:spPr>
                <a:xfrm flipH="1">
                  <a:off x="1273067" y="-23708"/>
                  <a:ext cx="312" cy="37055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de seta reta 15"/>
                <p:cNvCxnSpPr>
                  <a:stCxn id="14" idx="2"/>
                  <a:endCxn id="44" idx="0"/>
                </p:cNvCxnSpPr>
                <p:nvPr/>
              </p:nvCxnSpPr>
              <p:spPr>
                <a:xfrm>
                  <a:off x="1273067" y="827689"/>
                  <a:ext cx="12327" cy="320036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tângulo 16"/>
                <p:cNvSpPr/>
                <p:nvPr/>
              </p:nvSpPr>
              <p:spPr>
                <a:xfrm>
                  <a:off x="441939" y="1914041"/>
                  <a:ext cx="1686910" cy="28144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&lt;- contador +1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8" name="Caixa de texto 82"/>
                <p:cNvSpPr txBox="1"/>
                <p:nvPr/>
              </p:nvSpPr>
              <p:spPr>
                <a:xfrm>
                  <a:off x="1851648" y="285586"/>
                  <a:ext cx="362344" cy="2680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21" name="Caixa de texto 112"/>
                <p:cNvSpPr txBox="1"/>
                <p:nvPr/>
              </p:nvSpPr>
              <p:spPr>
                <a:xfrm>
                  <a:off x="683499" y="835645"/>
                  <a:ext cx="361950" cy="26797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S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cxnSp>
            <p:nvCxnSpPr>
              <p:cNvPr id="11" name="Conector angulado 10"/>
              <p:cNvCxnSpPr>
                <a:stCxn id="17" idx="1"/>
                <a:endCxn id="14" idx="1"/>
              </p:cNvCxnSpPr>
              <p:nvPr/>
            </p:nvCxnSpPr>
            <p:spPr>
              <a:xfrm rot="10800000" flipH="1">
                <a:off x="3001308" y="2024917"/>
                <a:ext cx="79314" cy="1685340"/>
              </a:xfrm>
              <a:prstGeom prst="bentConnector3">
                <a:avLst>
                  <a:gd name="adj1" fmla="val -328623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angulado 12"/>
              <p:cNvCxnSpPr>
                <a:stCxn id="14" idx="3"/>
                <a:endCxn id="61" idx="0"/>
              </p:cNvCxnSpPr>
              <p:nvPr/>
            </p:nvCxnSpPr>
            <p:spPr>
              <a:xfrm flipH="1">
                <a:off x="4019449" y="2024917"/>
                <a:ext cx="1005616" cy="2263514"/>
              </a:xfrm>
              <a:prstGeom prst="bentConnector4">
                <a:avLst>
                  <a:gd name="adj1" fmla="val -25919"/>
                  <a:gd name="adj2" fmla="val 8720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Retângulo 41"/>
            <p:cNvSpPr/>
            <p:nvPr/>
          </p:nvSpPr>
          <p:spPr>
            <a:xfrm>
              <a:off x="954569" y="1536968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Contador &lt;- 0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44" name="Fluxograma: Exibir 43"/>
            <p:cNvSpPr/>
            <p:nvPr/>
          </p:nvSpPr>
          <p:spPr>
            <a:xfrm>
              <a:off x="935740" y="3056042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contador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4" name="Conector de seta reta 53"/>
            <p:cNvCxnSpPr>
              <a:stCxn id="44" idx="2"/>
              <a:endCxn id="17" idx="0"/>
            </p:cNvCxnSpPr>
            <p:nvPr/>
          </p:nvCxnSpPr>
          <p:spPr>
            <a:xfrm>
              <a:off x="1631328" y="3530378"/>
              <a:ext cx="1" cy="27462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luxograma: Terminação 58"/>
            <p:cNvSpPr/>
            <p:nvPr/>
          </p:nvSpPr>
          <p:spPr>
            <a:xfrm>
              <a:off x="1141372" y="980728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61" name="Fluxograma: Terminação 60"/>
            <p:cNvSpPr/>
            <p:nvPr/>
          </p:nvSpPr>
          <p:spPr>
            <a:xfrm>
              <a:off x="1105243" y="4453831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6" name="Conector de seta reta 65"/>
            <p:cNvCxnSpPr>
              <a:stCxn id="59" idx="2"/>
              <a:endCxn id="42" idx="0"/>
            </p:cNvCxnSpPr>
            <p:nvPr/>
          </p:nvCxnSpPr>
          <p:spPr>
            <a:xfrm flipH="1">
              <a:off x="1617995" y="1269228"/>
              <a:ext cx="6494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upo 71"/>
          <p:cNvGrpSpPr/>
          <p:nvPr/>
        </p:nvGrpSpPr>
        <p:grpSpPr>
          <a:xfrm>
            <a:off x="3730990" y="1484784"/>
            <a:ext cx="2168774" cy="3761603"/>
            <a:chOff x="514282" y="980728"/>
            <a:chExt cx="2168774" cy="3761603"/>
          </a:xfrm>
        </p:grpSpPr>
        <p:grpSp>
          <p:nvGrpSpPr>
            <p:cNvPr id="73" name="Grupo 72"/>
            <p:cNvGrpSpPr/>
            <p:nvPr/>
          </p:nvGrpSpPr>
          <p:grpSpPr>
            <a:xfrm>
              <a:off x="514282" y="1876116"/>
              <a:ext cx="2168774" cy="2577715"/>
              <a:chOff x="2794808" y="1349373"/>
              <a:chExt cx="2472791" cy="2939058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2794808" y="1349373"/>
                <a:ext cx="2472791" cy="2690294"/>
                <a:chOff x="278721" y="-959"/>
                <a:chExt cx="1954480" cy="2342553"/>
              </a:xfrm>
            </p:grpSpPr>
            <p:sp>
              <p:nvSpPr>
                <p:cNvPr id="83" name="Fluxograma: Decisão 82"/>
                <p:cNvSpPr/>
                <p:nvPr/>
              </p:nvSpPr>
              <p:spPr>
                <a:xfrm>
                  <a:off x="516955" y="1833200"/>
                  <a:ext cx="1536876" cy="480848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&gt; 100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84" name="Conector de seta reta 83"/>
                <p:cNvCxnSpPr>
                  <a:stCxn id="74" idx="2"/>
                  <a:endCxn id="75" idx="0"/>
                </p:cNvCxnSpPr>
                <p:nvPr/>
              </p:nvCxnSpPr>
              <p:spPr>
                <a:xfrm>
                  <a:off x="1273378" y="-959"/>
                  <a:ext cx="12016" cy="420551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de seta reta 84"/>
                <p:cNvCxnSpPr>
                  <a:stCxn id="83" idx="0"/>
                  <a:endCxn id="86" idx="2"/>
                </p:cNvCxnSpPr>
                <p:nvPr/>
              </p:nvCxnSpPr>
              <p:spPr>
                <a:xfrm flipH="1" flipV="1">
                  <a:off x="1273377" y="1567231"/>
                  <a:ext cx="12016" cy="265969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tângulo 85"/>
                <p:cNvSpPr/>
                <p:nvPr/>
              </p:nvSpPr>
              <p:spPr>
                <a:xfrm>
                  <a:off x="429922" y="1285790"/>
                  <a:ext cx="1686910" cy="28144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&lt;- contador +1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87" name="Caixa de texto 82"/>
                <p:cNvSpPr txBox="1"/>
                <p:nvPr/>
              </p:nvSpPr>
              <p:spPr>
                <a:xfrm>
                  <a:off x="278721" y="1790326"/>
                  <a:ext cx="362344" cy="2680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88" name="Caixa de texto 112"/>
                <p:cNvSpPr txBox="1"/>
                <p:nvPr/>
              </p:nvSpPr>
              <p:spPr>
                <a:xfrm>
                  <a:off x="1871251" y="2073624"/>
                  <a:ext cx="361950" cy="26797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S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cxnSp>
            <p:nvCxnSpPr>
              <p:cNvPr id="81" name="Conector angulado 80"/>
              <p:cNvCxnSpPr>
                <a:stCxn id="83" idx="1"/>
                <a:endCxn id="75" idx="1"/>
              </p:cNvCxnSpPr>
              <p:nvPr/>
            </p:nvCxnSpPr>
            <p:spPr>
              <a:xfrm rot="10800000" flipH="1">
                <a:off x="3096219" y="2102768"/>
                <a:ext cx="179126" cy="1629151"/>
              </a:xfrm>
              <a:prstGeom prst="bentConnector3">
                <a:avLst>
                  <a:gd name="adj1" fmla="val -14551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angulado 81"/>
              <p:cNvCxnSpPr>
                <a:stCxn id="83" idx="3"/>
                <a:endCxn id="78" idx="0"/>
              </p:cNvCxnSpPr>
              <p:nvPr/>
            </p:nvCxnSpPr>
            <p:spPr>
              <a:xfrm flipH="1">
                <a:off x="4019449" y="3731918"/>
                <a:ext cx="1021213" cy="556513"/>
              </a:xfrm>
              <a:prstGeom prst="bentConnector4">
                <a:avLst>
                  <a:gd name="adj1" fmla="val -25523"/>
                  <a:gd name="adj2" fmla="val 74807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Retângulo 73"/>
            <p:cNvSpPr/>
            <p:nvPr/>
          </p:nvSpPr>
          <p:spPr>
            <a:xfrm>
              <a:off x="954569" y="1536968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Contador &lt;- 0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5" name="Fluxograma: Exibir 74"/>
            <p:cNvSpPr/>
            <p:nvPr/>
          </p:nvSpPr>
          <p:spPr>
            <a:xfrm>
              <a:off x="935740" y="229971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contador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76" name="Conector de seta reta 75"/>
            <p:cNvCxnSpPr>
              <a:stCxn id="75" idx="2"/>
              <a:endCxn id="86" idx="0"/>
            </p:cNvCxnSpPr>
            <p:nvPr/>
          </p:nvCxnSpPr>
          <p:spPr>
            <a:xfrm flipH="1">
              <a:off x="1617995" y="2774052"/>
              <a:ext cx="13333" cy="39814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Fluxograma: Terminação 76"/>
            <p:cNvSpPr/>
            <p:nvPr/>
          </p:nvSpPr>
          <p:spPr>
            <a:xfrm>
              <a:off x="1141372" y="980728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8" name="Fluxograma: Terminação 77"/>
            <p:cNvSpPr/>
            <p:nvPr/>
          </p:nvSpPr>
          <p:spPr>
            <a:xfrm>
              <a:off x="1105243" y="4453831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79" name="Conector de seta reta 78"/>
            <p:cNvCxnSpPr>
              <a:stCxn id="77" idx="2"/>
              <a:endCxn id="74" idx="0"/>
            </p:cNvCxnSpPr>
            <p:nvPr/>
          </p:nvCxnSpPr>
          <p:spPr>
            <a:xfrm flipH="1">
              <a:off x="1617995" y="1269228"/>
              <a:ext cx="6494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upo 152"/>
          <p:cNvGrpSpPr/>
          <p:nvPr/>
        </p:nvGrpSpPr>
        <p:grpSpPr>
          <a:xfrm>
            <a:off x="6156176" y="2056920"/>
            <a:ext cx="2592288" cy="2518431"/>
            <a:chOff x="5652120" y="2056920"/>
            <a:chExt cx="2592288" cy="2518431"/>
          </a:xfrm>
        </p:grpSpPr>
        <p:grpSp>
          <p:nvGrpSpPr>
            <p:cNvPr id="108" name="Grupo 107"/>
            <p:cNvGrpSpPr/>
            <p:nvPr/>
          </p:nvGrpSpPr>
          <p:grpSpPr>
            <a:xfrm>
              <a:off x="5652120" y="2056920"/>
              <a:ext cx="2592288" cy="2518431"/>
              <a:chOff x="399061" y="1576259"/>
              <a:chExt cx="2592288" cy="2518431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99061" y="1864759"/>
                <a:ext cx="2592288" cy="1941431"/>
                <a:chOff x="2663436" y="1336424"/>
                <a:chExt cx="2955674" cy="2213580"/>
              </a:xfrm>
            </p:grpSpPr>
            <p:cxnSp>
              <p:nvCxnSpPr>
                <p:cNvPr id="120" name="Conector de seta reta 119"/>
                <p:cNvCxnSpPr>
                  <a:stCxn id="113" idx="2"/>
                  <a:endCxn id="128" idx="0"/>
                </p:cNvCxnSpPr>
                <p:nvPr/>
              </p:nvCxnSpPr>
              <p:spPr>
                <a:xfrm>
                  <a:off x="4108193" y="1336424"/>
                  <a:ext cx="33080" cy="34910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angulado 116"/>
                <p:cNvCxnSpPr>
                  <a:stCxn id="111" idx="1"/>
                  <a:endCxn id="128" idx="1"/>
                </p:cNvCxnSpPr>
                <p:nvPr/>
              </p:nvCxnSpPr>
              <p:spPr>
                <a:xfrm rot="10800000">
                  <a:off x="2663436" y="2061472"/>
                  <a:ext cx="684742" cy="934834"/>
                </a:xfrm>
                <a:prstGeom prst="bentConnector3">
                  <a:avLst>
                    <a:gd name="adj1" fmla="val 138065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angulado 117"/>
                <p:cNvCxnSpPr>
                  <a:stCxn id="128" idx="3"/>
                  <a:endCxn id="114" idx="0"/>
                </p:cNvCxnSpPr>
                <p:nvPr/>
              </p:nvCxnSpPr>
              <p:spPr>
                <a:xfrm flipH="1">
                  <a:off x="4129595" y="2025067"/>
                  <a:ext cx="1489515" cy="1524937"/>
                </a:xfrm>
                <a:prstGeom prst="bentConnector4">
                  <a:avLst>
                    <a:gd name="adj1" fmla="val -17499"/>
                    <a:gd name="adj2" fmla="val 86299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Fluxograma: Exibir 110"/>
              <p:cNvSpPr/>
              <p:nvPr/>
            </p:nvSpPr>
            <p:spPr>
              <a:xfrm>
                <a:off x="999617" y="3083398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13" name="Fluxograma: Terminação 112"/>
              <p:cNvSpPr/>
              <p:nvPr/>
            </p:nvSpPr>
            <p:spPr>
              <a:xfrm>
                <a:off x="1183075" y="1576259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14" name="Fluxograma: Terminação 113"/>
              <p:cNvSpPr/>
              <p:nvPr/>
            </p:nvSpPr>
            <p:spPr>
              <a:xfrm>
                <a:off x="1201846" y="3806190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</p:grpSp>
        <p:sp>
          <p:nvSpPr>
            <p:cNvPr id="128" name="Fluxograma: Preparação 127"/>
            <p:cNvSpPr/>
            <p:nvPr/>
          </p:nvSpPr>
          <p:spPr>
            <a:xfrm>
              <a:off x="5652120" y="2651607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Contador &lt;- 0; contador&lt;=100; contador&lt;- contador+1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35" name="Conector de seta reta 134"/>
            <p:cNvCxnSpPr>
              <a:stCxn id="128" idx="2"/>
              <a:endCxn id="111" idx="0"/>
            </p:cNvCxnSpPr>
            <p:nvPr/>
          </p:nvCxnSpPr>
          <p:spPr>
            <a:xfrm>
              <a:off x="6948264" y="3311044"/>
              <a:ext cx="0" cy="25301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539226" y="117718"/>
            <a:ext cx="3048998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/>
              <a:t>Apresentar os quadrados dos números inteiros de 15 a </a:t>
            </a:r>
            <a:r>
              <a:rPr lang="pt-BR" sz="1600" dirty="0" smtClean="0"/>
              <a:t>20</a:t>
            </a:r>
            <a:endParaRPr lang="pt-BR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78" y="194025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4499992" y="6093296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70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71" name="Grupo 70"/>
          <p:cNvGrpSpPr/>
          <p:nvPr/>
        </p:nvGrpSpPr>
        <p:grpSpPr>
          <a:xfrm>
            <a:off x="1331640" y="1467597"/>
            <a:ext cx="1966346" cy="3761603"/>
            <a:chOff x="695394" y="980728"/>
            <a:chExt cx="1966346" cy="3761603"/>
          </a:xfrm>
        </p:grpSpPr>
        <p:grpSp>
          <p:nvGrpSpPr>
            <p:cNvPr id="9" name="Grupo 8"/>
            <p:cNvGrpSpPr/>
            <p:nvPr/>
          </p:nvGrpSpPr>
          <p:grpSpPr>
            <a:xfrm>
              <a:off x="695394" y="1853202"/>
              <a:ext cx="1966346" cy="2600629"/>
              <a:chOff x="3001308" y="1323247"/>
              <a:chExt cx="2241987" cy="296518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001309" y="1323247"/>
                <a:ext cx="2241986" cy="2548620"/>
                <a:chOff x="441939" y="-23708"/>
                <a:chExt cx="1772053" cy="2219191"/>
              </a:xfrm>
            </p:grpSpPr>
            <p:sp>
              <p:nvSpPr>
                <p:cNvPr id="14" name="Fluxograma: Decisão 13"/>
                <p:cNvSpPr/>
                <p:nvPr/>
              </p:nvSpPr>
              <p:spPr>
                <a:xfrm>
                  <a:off x="504629" y="346842"/>
                  <a:ext cx="1536876" cy="480848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&lt;= 20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15" name="Conector de seta reta 14"/>
                <p:cNvCxnSpPr>
                  <a:stCxn id="42" idx="2"/>
                  <a:endCxn id="14" idx="0"/>
                </p:cNvCxnSpPr>
                <p:nvPr/>
              </p:nvCxnSpPr>
              <p:spPr>
                <a:xfrm flipH="1">
                  <a:off x="1273067" y="-23708"/>
                  <a:ext cx="312" cy="37055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de seta reta 15"/>
                <p:cNvCxnSpPr>
                  <a:stCxn id="14" idx="2"/>
                  <a:endCxn id="44" idx="0"/>
                </p:cNvCxnSpPr>
                <p:nvPr/>
              </p:nvCxnSpPr>
              <p:spPr>
                <a:xfrm>
                  <a:off x="1273067" y="827689"/>
                  <a:ext cx="12327" cy="320036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tângulo 16"/>
                <p:cNvSpPr/>
                <p:nvPr/>
              </p:nvSpPr>
              <p:spPr>
                <a:xfrm>
                  <a:off x="441939" y="1914041"/>
                  <a:ext cx="1686910" cy="28144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&lt;- contador +1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8" name="Caixa de texto 82"/>
                <p:cNvSpPr txBox="1"/>
                <p:nvPr/>
              </p:nvSpPr>
              <p:spPr>
                <a:xfrm>
                  <a:off x="1851648" y="285586"/>
                  <a:ext cx="362344" cy="2680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21" name="Caixa de texto 112"/>
                <p:cNvSpPr txBox="1"/>
                <p:nvPr/>
              </p:nvSpPr>
              <p:spPr>
                <a:xfrm>
                  <a:off x="683499" y="835645"/>
                  <a:ext cx="361950" cy="26797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S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cxnSp>
            <p:nvCxnSpPr>
              <p:cNvPr id="11" name="Conector angulado 10"/>
              <p:cNvCxnSpPr>
                <a:stCxn id="17" idx="1"/>
                <a:endCxn id="14" idx="1"/>
              </p:cNvCxnSpPr>
              <p:nvPr/>
            </p:nvCxnSpPr>
            <p:spPr>
              <a:xfrm rot="10800000" flipH="1">
                <a:off x="3001308" y="2024917"/>
                <a:ext cx="79314" cy="1685340"/>
              </a:xfrm>
              <a:prstGeom prst="bentConnector3">
                <a:avLst>
                  <a:gd name="adj1" fmla="val -328623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angulado 12"/>
              <p:cNvCxnSpPr>
                <a:stCxn id="14" idx="3"/>
                <a:endCxn id="61" idx="0"/>
              </p:cNvCxnSpPr>
              <p:nvPr/>
            </p:nvCxnSpPr>
            <p:spPr>
              <a:xfrm flipH="1">
                <a:off x="4019449" y="2024917"/>
                <a:ext cx="1005616" cy="2263514"/>
              </a:xfrm>
              <a:prstGeom prst="bentConnector4">
                <a:avLst>
                  <a:gd name="adj1" fmla="val -25919"/>
                  <a:gd name="adj2" fmla="val 8720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Retângulo 41"/>
            <p:cNvSpPr/>
            <p:nvPr/>
          </p:nvSpPr>
          <p:spPr>
            <a:xfrm>
              <a:off x="954569" y="1536968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Contador &lt;- 15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44" name="Fluxograma: Exibir 43"/>
            <p:cNvSpPr/>
            <p:nvPr/>
          </p:nvSpPr>
          <p:spPr>
            <a:xfrm>
              <a:off x="935740" y="3056042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Contador^2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4" name="Conector de seta reta 53"/>
            <p:cNvCxnSpPr>
              <a:stCxn id="44" idx="2"/>
              <a:endCxn id="17" idx="0"/>
            </p:cNvCxnSpPr>
            <p:nvPr/>
          </p:nvCxnSpPr>
          <p:spPr>
            <a:xfrm>
              <a:off x="1631328" y="3530378"/>
              <a:ext cx="1" cy="27462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luxograma: Terminação 58"/>
            <p:cNvSpPr/>
            <p:nvPr/>
          </p:nvSpPr>
          <p:spPr>
            <a:xfrm>
              <a:off x="1141372" y="980728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61" name="Fluxograma: Terminação 60"/>
            <p:cNvSpPr/>
            <p:nvPr/>
          </p:nvSpPr>
          <p:spPr>
            <a:xfrm>
              <a:off x="1105243" y="4453831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6" name="Conector de seta reta 65"/>
            <p:cNvCxnSpPr>
              <a:stCxn id="59" idx="2"/>
              <a:endCxn id="42" idx="0"/>
            </p:cNvCxnSpPr>
            <p:nvPr/>
          </p:nvCxnSpPr>
          <p:spPr>
            <a:xfrm flipH="1">
              <a:off x="1617995" y="1269228"/>
              <a:ext cx="6494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upo 71"/>
          <p:cNvGrpSpPr/>
          <p:nvPr/>
        </p:nvGrpSpPr>
        <p:grpSpPr>
          <a:xfrm>
            <a:off x="3730990" y="1484784"/>
            <a:ext cx="2168774" cy="3761603"/>
            <a:chOff x="514282" y="980728"/>
            <a:chExt cx="2168774" cy="3761603"/>
          </a:xfrm>
        </p:grpSpPr>
        <p:grpSp>
          <p:nvGrpSpPr>
            <p:cNvPr id="73" name="Grupo 72"/>
            <p:cNvGrpSpPr/>
            <p:nvPr/>
          </p:nvGrpSpPr>
          <p:grpSpPr>
            <a:xfrm>
              <a:off x="514282" y="1876116"/>
              <a:ext cx="2168774" cy="2577715"/>
              <a:chOff x="2794808" y="1349373"/>
              <a:chExt cx="2472791" cy="2939058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2794808" y="1349373"/>
                <a:ext cx="2472791" cy="2690294"/>
                <a:chOff x="278721" y="-959"/>
                <a:chExt cx="1954480" cy="2342553"/>
              </a:xfrm>
            </p:grpSpPr>
            <p:sp>
              <p:nvSpPr>
                <p:cNvPr id="83" name="Fluxograma: Decisão 82"/>
                <p:cNvSpPr/>
                <p:nvPr/>
              </p:nvSpPr>
              <p:spPr>
                <a:xfrm>
                  <a:off x="516955" y="1833200"/>
                  <a:ext cx="1536876" cy="480848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&gt; 20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84" name="Conector de seta reta 83"/>
                <p:cNvCxnSpPr>
                  <a:stCxn id="74" idx="2"/>
                  <a:endCxn id="75" idx="0"/>
                </p:cNvCxnSpPr>
                <p:nvPr/>
              </p:nvCxnSpPr>
              <p:spPr>
                <a:xfrm>
                  <a:off x="1273378" y="-959"/>
                  <a:ext cx="12016" cy="420551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de seta reta 84"/>
                <p:cNvCxnSpPr>
                  <a:stCxn id="83" idx="0"/>
                  <a:endCxn id="86" idx="2"/>
                </p:cNvCxnSpPr>
                <p:nvPr/>
              </p:nvCxnSpPr>
              <p:spPr>
                <a:xfrm flipH="1" flipV="1">
                  <a:off x="1273377" y="1567231"/>
                  <a:ext cx="12016" cy="265969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tângulo 85"/>
                <p:cNvSpPr/>
                <p:nvPr/>
              </p:nvSpPr>
              <p:spPr>
                <a:xfrm>
                  <a:off x="429922" y="1285790"/>
                  <a:ext cx="1686910" cy="28144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 smtClean="0">
                      <a:effectLst/>
                      <a:ea typeface="MS Mincho"/>
                      <a:cs typeface="Times New Roman"/>
                    </a:rPr>
                    <a:t>Contador &lt;- contador +1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87" name="Caixa de texto 82"/>
                <p:cNvSpPr txBox="1"/>
                <p:nvPr/>
              </p:nvSpPr>
              <p:spPr>
                <a:xfrm>
                  <a:off x="278721" y="1790326"/>
                  <a:ext cx="362344" cy="2680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 dirty="0">
                      <a:effectLst/>
                      <a:ea typeface="MS Mincho"/>
                      <a:cs typeface="Times New Roman"/>
                    </a:rPr>
                    <a:t>N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88" name="Caixa de texto 112"/>
                <p:cNvSpPr txBox="1"/>
                <p:nvPr/>
              </p:nvSpPr>
              <p:spPr>
                <a:xfrm>
                  <a:off x="1871251" y="2073624"/>
                  <a:ext cx="361950" cy="26797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S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cxnSp>
            <p:nvCxnSpPr>
              <p:cNvPr id="81" name="Conector angulado 80"/>
              <p:cNvCxnSpPr>
                <a:stCxn id="83" idx="1"/>
                <a:endCxn id="75" idx="1"/>
              </p:cNvCxnSpPr>
              <p:nvPr/>
            </p:nvCxnSpPr>
            <p:spPr>
              <a:xfrm rot="10800000" flipH="1">
                <a:off x="3096219" y="2102768"/>
                <a:ext cx="179126" cy="1629151"/>
              </a:xfrm>
              <a:prstGeom prst="bentConnector3">
                <a:avLst>
                  <a:gd name="adj1" fmla="val -14551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angulado 81"/>
              <p:cNvCxnSpPr>
                <a:stCxn id="83" idx="3"/>
                <a:endCxn id="78" idx="0"/>
              </p:cNvCxnSpPr>
              <p:nvPr/>
            </p:nvCxnSpPr>
            <p:spPr>
              <a:xfrm flipH="1">
                <a:off x="4019449" y="3731918"/>
                <a:ext cx="1021213" cy="556513"/>
              </a:xfrm>
              <a:prstGeom prst="bentConnector4">
                <a:avLst>
                  <a:gd name="adj1" fmla="val -25523"/>
                  <a:gd name="adj2" fmla="val 74807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Retângulo 73"/>
            <p:cNvSpPr/>
            <p:nvPr/>
          </p:nvSpPr>
          <p:spPr>
            <a:xfrm>
              <a:off x="954569" y="1536968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Contador &lt;- 0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5" name="Fluxograma: Exibir 74"/>
            <p:cNvSpPr/>
            <p:nvPr/>
          </p:nvSpPr>
          <p:spPr>
            <a:xfrm>
              <a:off x="935740" y="229971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Contador^2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76" name="Conector de seta reta 75"/>
            <p:cNvCxnSpPr>
              <a:stCxn id="75" idx="2"/>
              <a:endCxn id="86" idx="0"/>
            </p:cNvCxnSpPr>
            <p:nvPr/>
          </p:nvCxnSpPr>
          <p:spPr>
            <a:xfrm flipH="1">
              <a:off x="1617995" y="2774052"/>
              <a:ext cx="13333" cy="39814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Fluxograma: Terminação 76"/>
            <p:cNvSpPr/>
            <p:nvPr/>
          </p:nvSpPr>
          <p:spPr>
            <a:xfrm>
              <a:off x="1141372" y="980728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8" name="Fluxograma: Terminação 77"/>
            <p:cNvSpPr/>
            <p:nvPr/>
          </p:nvSpPr>
          <p:spPr>
            <a:xfrm>
              <a:off x="1105243" y="4453831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79" name="Conector de seta reta 78"/>
            <p:cNvCxnSpPr>
              <a:stCxn id="77" idx="2"/>
              <a:endCxn id="74" idx="0"/>
            </p:cNvCxnSpPr>
            <p:nvPr/>
          </p:nvCxnSpPr>
          <p:spPr>
            <a:xfrm flipH="1">
              <a:off x="1617995" y="1269228"/>
              <a:ext cx="6494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upo 152"/>
          <p:cNvGrpSpPr/>
          <p:nvPr/>
        </p:nvGrpSpPr>
        <p:grpSpPr>
          <a:xfrm>
            <a:off x="6156176" y="2056920"/>
            <a:ext cx="2592288" cy="2518431"/>
            <a:chOff x="5652120" y="2056920"/>
            <a:chExt cx="2592288" cy="2518431"/>
          </a:xfrm>
        </p:grpSpPr>
        <p:grpSp>
          <p:nvGrpSpPr>
            <p:cNvPr id="108" name="Grupo 107"/>
            <p:cNvGrpSpPr/>
            <p:nvPr/>
          </p:nvGrpSpPr>
          <p:grpSpPr>
            <a:xfrm>
              <a:off x="5652120" y="2056920"/>
              <a:ext cx="2592288" cy="2518431"/>
              <a:chOff x="399061" y="1576259"/>
              <a:chExt cx="2592288" cy="2518431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99061" y="1864759"/>
                <a:ext cx="2592288" cy="1941431"/>
                <a:chOff x="2663436" y="1336424"/>
                <a:chExt cx="2955674" cy="2213580"/>
              </a:xfrm>
            </p:grpSpPr>
            <p:cxnSp>
              <p:nvCxnSpPr>
                <p:cNvPr id="120" name="Conector de seta reta 119"/>
                <p:cNvCxnSpPr>
                  <a:stCxn id="113" idx="2"/>
                  <a:endCxn id="128" idx="0"/>
                </p:cNvCxnSpPr>
                <p:nvPr/>
              </p:nvCxnSpPr>
              <p:spPr>
                <a:xfrm>
                  <a:off x="4108193" y="1336424"/>
                  <a:ext cx="33080" cy="34910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angulado 116"/>
                <p:cNvCxnSpPr>
                  <a:stCxn id="111" idx="1"/>
                  <a:endCxn id="128" idx="1"/>
                </p:cNvCxnSpPr>
                <p:nvPr/>
              </p:nvCxnSpPr>
              <p:spPr>
                <a:xfrm rot="10800000">
                  <a:off x="2663436" y="2061472"/>
                  <a:ext cx="684742" cy="934834"/>
                </a:xfrm>
                <a:prstGeom prst="bentConnector3">
                  <a:avLst>
                    <a:gd name="adj1" fmla="val 138065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angulado 117"/>
                <p:cNvCxnSpPr>
                  <a:stCxn id="128" idx="3"/>
                  <a:endCxn id="114" idx="0"/>
                </p:cNvCxnSpPr>
                <p:nvPr/>
              </p:nvCxnSpPr>
              <p:spPr>
                <a:xfrm flipH="1">
                  <a:off x="4129595" y="2025067"/>
                  <a:ext cx="1489515" cy="1524937"/>
                </a:xfrm>
                <a:prstGeom prst="bentConnector4">
                  <a:avLst>
                    <a:gd name="adj1" fmla="val -17499"/>
                    <a:gd name="adj2" fmla="val 86299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Fluxograma: Exibir 110"/>
              <p:cNvSpPr/>
              <p:nvPr/>
            </p:nvSpPr>
            <p:spPr>
              <a:xfrm>
                <a:off x="999617" y="3083398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Contador^2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13" name="Fluxograma: Terminação 112"/>
              <p:cNvSpPr/>
              <p:nvPr/>
            </p:nvSpPr>
            <p:spPr>
              <a:xfrm>
                <a:off x="1183075" y="1576259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14" name="Fluxograma: Terminação 113"/>
              <p:cNvSpPr/>
              <p:nvPr/>
            </p:nvSpPr>
            <p:spPr>
              <a:xfrm>
                <a:off x="1201846" y="3806190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</p:grpSp>
        <p:sp>
          <p:nvSpPr>
            <p:cNvPr id="128" name="Fluxograma: Preparação 127"/>
            <p:cNvSpPr/>
            <p:nvPr/>
          </p:nvSpPr>
          <p:spPr>
            <a:xfrm>
              <a:off x="5652120" y="2651607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Contador &lt;- 15; contador&lt;=20; contador&lt;- contador+1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35" name="Conector de seta reta 134"/>
            <p:cNvCxnSpPr>
              <a:stCxn id="128" idx="2"/>
              <a:endCxn id="111" idx="0"/>
            </p:cNvCxnSpPr>
            <p:nvPr/>
          </p:nvCxnSpPr>
          <p:spPr>
            <a:xfrm>
              <a:off x="6948264" y="3311044"/>
              <a:ext cx="0" cy="25301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96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539226" y="117718"/>
            <a:ext cx="3553054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Mostre todos os números pares entre 0 e n. (Peça ao usuário o valor de n)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78" y="194025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331640" y="857963"/>
            <a:ext cx="1966346" cy="4388424"/>
            <a:chOff x="1331640" y="857963"/>
            <a:chExt cx="1966346" cy="4388424"/>
          </a:xfrm>
        </p:grpSpPr>
        <p:grpSp>
          <p:nvGrpSpPr>
            <p:cNvPr id="71" name="Grupo 70"/>
            <p:cNvGrpSpPr/>
            <p:nvPr/>
          </p:nvGrpSpPr>
          <p:grpSpPr>
            <a:xfrm>
              <a:off x="1331640" y="857963"/>
              <a:ext cx="1966346" cy="4388424"/>
              <a:chOff x="695394" y="353907"/>
              <a:chExt cx="1966346" cy="438842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95394" y="1853202"/>
                <a:ext cx="1966346" cy="2600629"/>
                <a:chOff x="3001308" y="1323247"/>
                <a:chExt cx="2241987" cy="2965184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001309" y="1323247"/>
                  <a:ext cx="2241986" cy="2548620"/>
                  <a:chOff x="441939" y="-23708"/>
                  <a:chExt cx="1772053" cy="2219191"/>
                </a:xfrm>
              </p:grpSpPr>
              <p:sp>
                <p:nvSpPr>
                  <p:cNvPr id="14" name="Fluxograma: Decisão 13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&lt;=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15" name="Conector de seta reta 14"/>
                  <p:cNvCxnSpPr>
                    <a:stCxn id="42" idx="2"/>
                    <a:endCxn id="14" idx="0"/>
                  </p:cNvCxnSpPr>
                  <p:nvPr/>
                </p:nvCxnSpPr>
                <p:spPr>
                  <a:xfrm flipH="1">
                    <a:off x="1273067" y="-23708"/>
                    <a:ext cx="312" cy="37055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de seta reta 15"/>
                  <p:cNvCxnSpPr>
                    <a:stCxn id="14" idx="2"/>
                    <a:endCxn id="44" idx="0"/>
                  </p:cNvCxnSpPr>
                  <p:nvPr/>
                </p:nvCxnSpPr>
                <p:spPr>
                  <a:xfrm>
                    <a:off x="1273067" y="827689"/>
                    <a:ext cx="12327" cy="32003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tângulo 16"/>
                  <p:cNvSpPr/>
                  <p:nvPr/>
                </p:nvSpPr>
                <p:spPr>
                  <a:xfrm>
                    <a:off x="441939" y="1914041"/>
                    <a:ext cx="1686910" cy="2814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+2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8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21" name="Caixa de texto 112"/>
                  <p:cNvSpPr txBox="1"/>
                  <p:nvPr/>
                </p:nvSpPr>
                <p:spPr>
                  <a:xfrm>
                    <a:off x="683499" y="835645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ector angulado 10"/>
                <p:cNvCxnSpPr>
                  <a:stCxn id="17" idx="1"/>
                  <a:endCxn id="14" idx="1"/>
                </p:cNvCxnSpPr>
                <p:nvPr/>
              </p:nvCxnSpPr>
              <p:spPr>
                <a:xfrm rot="10800000" flipH="1">
                  <a:off x="3001308" y="2024917"/>
                  <a:ext cx="79314" cy="1685340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angulado 12"/>
                <p:cNvCxnSpPr>
                  <a:stCxn id="14" idx="3"/>
                  <a:endCxn id="61" idx="0"/>
                </p:cNvCxnSpPr>
                <p:nvPr/>
              </p:nvCxnSpPr>
              <p:spPr>
                <a:xfrm flipH="1">
                  <a:off x="4019449" y="2024917"/>
                  <a:ext cx="1005616" cy="2263514"/>
                </a:xfrm>
                <a:prstGeom prst="bentConnector4">
                  <a:avLst>
                    <a:gd name="adj1" fmla="val -25919"/>
                    <a:gd name="adj2" fmla="val 87205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tângulo 41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Exibir 43"/>
              <p:cNvSpPr/>
              <p:nvPr/>
            </p:nvSpPr>
            <p:spPr>
              <a:xfrm>
                <a:off x="935740" y="3056042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de seta reta 53"/>
              <p:cNvCxnSpPr>
                <a:stCxn id="44" idx="2"/>
                <a:endCxn id="17" idx="0"/>
              </p:cNvCxnSpPr>
              <p:nvPr/>
            </p:nvCxnSpPr>
            <p:spPr>
              <a:xfrm>
                <a:off x="1631328" y="3530378"/>
                <a:ext cx="1" cy="27462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Fluxograma: Terminação 58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61" name="Fluxograma: Terminação 60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66" name="Conector de seta reta 65"/>
              <p:cNvCxnSpPr>
                <a:stCxn id="59" idx="2"/>
                <a:endCxn id="52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Fluxograma: Entrada manual 51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2" idx="2"/>
              <a:endCxn id="42" idx="0"/>
            </p:cNvCxnSpPr>
            <p:nvPr/>
          </p:nvCxnSpPr>
          <p:spPr>
            <a:xfrm>
              <a:off x="2247676" y="1773284"/>
              <a:ext cx="6565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3720681" y="857963"/>
            <a:ext cx="2507503" cy="5813590"/>
            <a:chOff x="3720681" y="857963"/>
            <a:chExt cx="2507503" cy="5813590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4499992" y="6093296"/>
              <a:ext cx="1728192" cy="5782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Página 71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3720681" y="857963"/>
              <a:ext cx="2168774" cy="4398844"/>
              <a:chOff x="514282" y="343487"/>
              <a:chExt cx="2168774" cy="4398844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514282" y="1876116"/>
                <a:ext cx="2168774" cy="2577715"/>
                <a:chOff x="2794808" y="1349373"/>
                <a:chExt cx="2472791" cy="2939058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>
                  <a:off x="2794808" y="1349373"/>
                  <a:ext cx="2472791" cy="2690294"/>
                  <a:chOff x="278721" y="-959"/>
                  <a:chExt cx="1954480" cy="2342553"/>
                </a:xfrm>
              </p:grpSpPr>
              <p:sp>
                <p:nvSpPr>
                  <p:cNvPr id="83" name="Fluxograma: Decisão 82"/>
                  <p:cNvSpPr/>
                  <p:nvPr/>
                </p:nvSpPr>
                <p:spPr>
                  <a:xfrm>
                    <a:off x="516955" y="1833200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&gt;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84" name="Conector de seta reta 83"/>
                  <p:cNvCxnSpPr>
                    <a:stCxn id="74" idx="2"/>
                    <a:endCxn id="75" idx="0"/>
                  </p:cNvCxnSpPr>
                  <p:nvPr/>
                </p:nvCxnSpPr>
                <p:spPr>
                  <a:xfrm>
                    <a:off x="1273378" y="-959"/>
                    <a:ext cx="12016" cy="420551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de seta reta 84"/>
                  <p:cNvCxnSpPr>
                    <a:stCxn id="83" idx="0"/>
                    <a:endCxn id="86" idx="2"/>
                  </p:cNvCxnSpPr>
                  <p:nvPr/>
                </p:nvCxnSpPr>
                <p:spPr>
                  <a:xfrm flipH="1" flipV="1">
                    <a:off x="1273377" y="1567231"/>
                    <a:ext cx="12016" cy="265969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tângulo 85"/>
                  <p:cNvSpPr/>
                  <p:nvPr/>
                </p:nvSpPr>
                <p:spPr>
                  <a:xfrm>
                    <a:off x="429922" y="1285790"/>
                    <a:ext cx="1686910" cy="2814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+2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7" name="Caixa de texto 82"/>
                  <p:cNvSpPr txBox="1"/>
                  <p:nvPr/>
                </p:nvSpPr>
                <p:spPr>
                  <a:xfrm>
                    <a:off x="278721" y="179032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8" name="Caixa de texto 112"/>
                  <p:cNvSpPr txBox="1"/>
                  <p:nvPr/>
                </p:nvSpPr>
                <p:spPr>
                  <a:xfrm>
                    <a:off x="1871251" y="2073624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81" name="Conector angulado 80"/>
                <p:cNvCxnSpPr>
                  <a:stCxn id="83" idx="1"/>
                  <a:endCxn id="75" idx="1"/>
                </p:cNvCxnSpPr>
                <p:nvPr/>
              </p:nvCxnSpPr>
              <p:spPr>
                <a:xfrm rot="10800000" flipH="1">
                  <a:off x="3096219" y="2102768"/>
                  <a:ext cx="179126" cy="1629151"/>
                </a:xfrm>
                <a:prstGeom prst="bentConnector3">
                  <a:avLst>
                    <a:gd name="adj1" fmla="val -14551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do 81"/>
                <p:cNvCxnSpPr>
                  <a:stCxn id="83" idx="3"/>
                  <a:endCxn id="78" idx="0"/>
                </p:cNvCxnSpPr>
                <p:nvPr/>
              </p:nvCxnSpPr>
              <p:spPr>
                <a:xfrm flipH="1">
                  <a:off x="4019449" y="3731918"/>
                  <a:ext cx="1021213" cy="556513"/>
                </a:xfrm>
                <a:prstGeom prst="bentConnector4">
                  <a:avLst>
                    <a:gd name="adj1" fmla="val -25523"/>
                    <a:gd name="adj2" fmla="val 7480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tângulo 73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5" name="Fluxograma: Exibir 74"/>
              <p:cNvSpPr/>
              <p:nvPr/>
            </p:nvSpPr>
            <p:spPr>
              <a:xfrm>
                <a:off x="935740" y="2299716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6" name="Conector de seta reta 75"/>
              <p:cNvCxnSpPr>
                <a:stCxn id="75" idx="2"/>
                <a:endCxn id="86" idx="0"/>
              </p:cNvCxnSpPr>
              <p:nvPr/>
            </p:nvCxnSpPr>
            <p:spPr>
              <a:xfrm flipH="1">
                <a:off x="1617995" y="2774052"/>
                <a:ext cx="13333" cy="39814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uxograma: Terminação 76"/>
              <p:cNvSpPr/>
              <p:nvPr/>
            </p:nvSpPr>
            <p:spPr>
              <a:xfrm>
                <a:off x="1141372" y="34348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8" name="Fluxograma: Terminação 77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9" name="Conector de seta reta 78"/>
              <p:cNvCxnSpPr>
                <a:stCxn id="77" idx="2"/>
                <a:endCxn id="65" idx="0"/>
              </p:cNvCxnSpPr>
              <p:nvPr/>
            </p:nvCxnSpPr>
            <p:spPr>
              <a:xfrm flipH="1">
                <a:off x="1617994" y="631987"/>
                <a:ext cx="6495" cy="32505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Fluxograma: Entrada manual 64"/>
            <p:cNvSpPr/>
            <p:nvPr/>
          </p:nvSpPr>
          <p:spPr>
            <a:xfrm>
              <a:off x="4460262" y="143521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74" idx="0"/>
            </p:cNvCxnSpPr>
            <p:nvPr/>
          </p:nvCxnSpPr>
          <p:spPr>
            <a:xfrm>
              <a:off x="4824393" y="1798204"/>
              <a:ext cx="1" cy="2532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6131254" y="1460285"/>
            <a:ext cx="2592288" cy="3316304"/>
            <a:chOff x="6131254" y="1460285"/>
            <a:chExt cx="2592288" cy="3316304"/>
          </a:xfrm>
        </p:grpSpPr>
        <p:grpSp>
          <p:nvGrpSpPr>
            <p:cNvPr id="153" name="Grupo 152"/>
            <p:cNvGrpSpPr/>
            <p:nvPr/>
          </p:nvGrpSpPr>
          <p:grpSpPr>
            <a:xfrm>
              <a:off x="6131254" y="1460285"/>
              <a:ext cx="2592288" cy="3316304"/>
              <a:chOff x="5652120" y="1259047"/>
              <a:chExt cx="2592288" cy="3316304"/>
            </a:xfrm>
          </p:grpSpPr>
          <p:grpSp>
            <p:nvGrpSpPr>
              <p:cNvPr id="108" name="Grupo 107"/>
              <p:cNvGrpSpPr/>
              <p:nvPr/>
            </p:nvGrpSpPr>
            <p:grpSpPr>
              <a:xfrm>
                <a:off x="5652120" y="1259047"/>
                <a:ext cx="2592288" cy="3316304"/>
                <a:chOff x="399061" y="778386"/>
                <a:chExt cx="2592288" cy="3316304"/>
              </a:xfrm>
            </p:grpSpPr>
            <p:grpSp>
              <p:nvGrpSpPr>
                <p:cNvPr id="109" name="Grupo 108"/>
                <p:cNvGrpSpPr/>
                <p:nvPr/>
              </p:nvGrpSpPr>
              <p:grpSpPr>
                <a:xfrm>
                  <a:off x="399061" y="1066886"/>
                  <a:ext cx="2592288" cy="2739304"/>
                  <a:chOff x="2663436" y="426706"/>
                  <a:chExt cx="2955674" cy="3123298"/>
                </a:xfrm>
              </p:grpSpPr>
              <p:cxnSp>
                <p:nvCxnSpPr>
                  <p:cNvPr id="120" name="Conector de seta reta 119"/>
                  <p:cNvCxnSpPr>
                    <a:stCxn id="113" idx="2"/>
                    <a:endCxn id="89" idx="0"/>
                  </p:cNvCxnSpPr>
                  <p:nvPr/>
                </p:nvCxnSpPr>
                <p:spPr>
                  <a:xfrm>
                    <a:off x="4157812" y="426706"/>
                    <a:ext cx="16541" cy="398652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ector angulado 116"/>
                  <p:cNvCxnSpPr>
                    <a:stCxn id="111" idx="1"/>
                    <a:endCxn id="128" idx="1"/>
                  </p:cNvCxnSpPr>
                  <p:nvPr/>
                </p:nvCxnSpPr>
                <p:spPr>
                  <a:xfrm rot="10800000">
                    <a:off x="2663436" y="2061472"/>
                    <a:ext cx="684742" cy="934834"/>
                  </a:xfrm>
                  <a:prstGeom prst="bentConnector3">
                    <a:avLst>
                      <a:gd name="adj1" fmla="val 138065"/>
                    </a:avLst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ector angulado 117"/>
                  <p:cNvCxnSpPr>
                    <a:stCxn id="128" idx="3"/>
                    <a:endCxn id="114" idx="0"/>
                  </p:cNvCxnSpPr>
                  <p:nvPr/>
                </p:nvCxnSpPr>
                <p:spPr>
                  <a:xfrm flipH="1">
                    <a:off x="4129595" y="2025067"/>
                    <a:ext cx="1489515" cy="1524937"/>
                  </a:xfrm>
                  <a:prstGeom prst="bentConnector4">
                    <a:avLst>
                      <a:gd name="adj1" fmla="val -17499"/>
                      <a:gd name="adj2" fmla="val 86299"/>
                    </a:avLst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Fluxograma: Exibir 110"/>
                <p:cNvSpPr/>
                <p:nvPr/>
              </p:nvSpPr>
              <p:spPr>
                <a:xfrm>
                  <a:off x="999617" y="3083398"/>
                  <a:ext cx="1391176" cy="474336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Contador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13" name="Fluxograma: Terminação 112"/>
                <p:cNvSpPr/>
                <p:nvPr/>
              </p:nvSpPr>
              <p:spPr>
                <a:xfrm>
                  <a:off x="1226594" y="778386"/>
                  <a:ext cx="966234" cy="288500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Inicio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14" name="Fluxograma: Terminação 113"/>
                <p:cNvSpPr/>
                <p:nvPr/>
              </p:nvSpPr>
              <p:spPr>
                <a:xfrm>
                  <a:off x="1201846" y="3806190"/>
                  <a:ext cx="966234" cy="288500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Fim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sp>
            <p:nvSpPr>
              <p:cNvPr id="128" name="Fluxograma: Preparação 127"/>
              <p:cNvSpPr/>
              <p:nvPr/>
            </p:nvSpPr>
            <p:spPr>
              <a:xfrm>
                <a:off x="5652120" y="2651607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&lt;- 0; contador&lt;=x; contador&lt;- contador+2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35" name="Conector de seta reta 134"/>
              <p:cNvCxnSpPr>
                <a:stCxn id="128" idx="2"/>
                <a:endCxn id="111" idx="0"/>
              </p:cNvCxnSpPr>
              <p:nvPr/>
            </p:nvCxnSpPr>
            <p:spPr>
              <a:xfrm>
                <a:off x="6948264" y="3311044"/>
                <a:ext cx="0" cy="25301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Fluxograma: Entrada manual 88"/>
            <p:cNvSpPr/>
            <p:nvPr/>
          </p:nvSpPr>
          <p:spPr>
            <a:xfrm>
              <a:off x="7092280" y="206212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90" name="Conector de seta reta 89"/>
            <p:cNvCxnSpPr>
              <a:stCxn id="89" idx="2"/>
              <a:endCxn id="128" idx="0"/>
            </p:cNvCxnSpPr>
            <p:nvPr/>
          </p:nvCxnSpPr>
          <p:spPr>
            <a:xfrm flipH="1">
              <a:off x="7427398" y="2425114"/>
              <a:ext cx="29013" cy="42773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1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3539226" y="117718"/>
            <a:ext cx="3877930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Mostre todos os números impares entre 0 e n. (Peça ao usuário o valor de n)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78" y="194025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331640" y="857963"/>
            <a:ext cx="1966346" cy="4388424"/>
            <a:chOff x="1331640" y="857963"/>
            <a:chExt cx="1966346" cy="4388424"/>
          </a:xfrm>
        </p:grpSpPr>
        <p:grpSp>
          <p:nvGrpSpPr>
            <p:cNvPr id="71" name="Grupo 70"/>
            <p:cNvGrpSpPr/>
            <p:nvPr/>
          </p:nvGrpSpPr>
          <p:grpSpPr>
            <a:xfrm>
              <a:off x="1331640" y="857963"/>
              <a:ext cx="1966346" cy="4388424"/>
              <a:chOff x="695394" y="353907"/>
              <a:chExt cx="1966346" cy="438842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95394" y="1853202"/>
                <a:ext cx="1966346" cy="2600629"/>
                <a:chOff x="3001308" y="1323247"/>
                <a:chExt cx="2241987" cy="2965184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001309" y="1323247"/>
                  <a:ext cx="2241986" cy="2548620"/>
                  <a:chOff x="441939" y="-23708"/>
                  <a:chExt cx="1772053" cy="2219191"/>
                </a:xfrm>
              </p:grpSpPr>
              <p:sp>
                <p:nvSpPr>
                  <p:cNvPr id="14" name="Fluxograma: Decisão 13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&lt;=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15" name="Conector de seta reta 14"/>
                  <p:cNvCxnSpPr>
                    <a:stCxn id="42" idx="2"/>
                    <a:endCxn id="14" idx="0"/>
                  </p:cNvCxnSpPr>
                  <p:nvPr/>
                </p:nvCxnSpPr>
                <p:spPr>
                  <a:xfrm flipH="1">
                    <a:off x="1273067" y="-23708"/>
                    <a:ext cx="312" cy="37055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de seta reta 15"/>
                  <p:cNvCxnSpPr>
                    <a:stCxn id="14" idx="2"/>
                    <a:endCxn id="44" idx="0"/>
                  </p:cNvCxnSpPr>
                  <p:nvPr/>
                </p:nvCxnSpPr>
                <p:spPr>
                  <a:xfrm>
                    <a:off x="1273067" y="827689"/>
                    <a:ext cx="12327" cy="32003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tângulo 16"/>
                  <p:cNvSpPr/>
                  <p:nvPr/>
                </p:nvSpPr>
                <p:spPr>
                  <a:xfrm>
                    <a:off x="441939" y="1914041"/>
                    <a:ext cx="1686910" cy="2814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+2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8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21" name="Caixa de texto 112"/>
                  <p:cNvSpPr txBox="1"/>
                  <p:nvPr/>
                </p:nvSpPr>
                <p:spPr>
                  <a:xfrm>
                    <a:off x="683499" y="835645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ector angulado 10"/>
                <p:cNvCxnSpPr>
                  <a:stCxn id="17" idx="1"/>
                  <a:endCxn id="14" idx="1"/>
                </p:cNvCxnSpPr>
                <p:nvPr/>
              </p:nvCxnSpPr>
              <p:spPr>
                <a:xfrm rot="10800000" flipH="1">
                  <a:off x="3001308" y="2024917"/>
                  <a:ext cx="79314" cy="1685340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angulado 12"/>
                <p:cNvCxnSpPr>
                  <a:stCxn id="14" idx="3"/>
                  <a:endCxn id="61" idx="0"/>
                </p:cNvCxnSpPr>
                <p:nvPr/>
              </p:nvCxnSpPr>
              <p:spPr>
                <a:xfrm flipH="1">
                  <a:off x="4019449" y="2024917"/>
                  <a:ext cx="1005616" cy="2263514"/>
                </a:xfrm>
                <a:prstGeom prst="bentConnector4">
                  <a:avLst>
                    <a:gd name="adj1" fmla="val -25919"/>
                    <a:gd name="adj2" fmla="val 87205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tângulo 41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&lt;- 1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Exibir 43"/>
              <p:cNvSpPr/>
              <p:nvPr/>
            </p:nvSpPr>
            <p:spPr>
              <a:xfrm>
                <a:off x="935740" y="3056042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de seta reta 53"/>
              <p:cNvCxnSpPr>
                <a:stCxn id="44" idx="2"/>
                <a:endCxn id="17" idx="0"/>
              </p:cNvCxnSpPr>
              <p:nvPr/>
            </p:nvCxnSpPr>
            <p:spPr>
              <a:xfrm>
                <a:off x="1631328" y="3530378"/>
                <a:ext cx="1" cy="27462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Fluxograma: Terminação 58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61" name="Fluxograma: Terminação 60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66" name="Conector de seta reta 65"/>
              <p:cNvCxnSpPr>
                <a:stCxn id="59" idx="2"/>
                <a:endCxn id="52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Fluxograma: Entrada manual 51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2" idx="2"/>
              <a:endCxn id="42" idx="0"/>
            </p:cNvCxnSpPr>
            <p:nvPr/>
          </p:nvCxnSpPr>
          <p:spPr>
            <a:xfrm>
              <a:off x="2247676" y="1773284"/>
              <a:ext cx="6565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3720681" y="857963"/>
            <a:ext cx="2507503" cy="5813590"/>
            <a:chOff x="3720681" y="857963"/>
            <a:chExt cx="2507503" cy="5813590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4499992" y="6093296"/>
              <a:ext cx="1728192" cy="5782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Página 72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3720681" y="857963"/>
              <a:ext cx="2168774" cy="4398844"/>
              <a:chOff x="514282" y="343487"/>
              <a:chExt cx="2168774" cy="4398844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514282" y="1876116"/>
                <a:ext cx="2168774" cy="2577715"/>
                <a:chOff x="2794808" y="1349373"/>
                <a:chExt cx="2472791" cy="2939058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>
                  <a:off x="2794808" y="1349373"/>
                  <a:ext cx="2472791" cy="2690294"/>
                  <a:chOff x="278721" y="-959"/>
                  <a:chExt cx="1954480" cy="2342553"/>
                </a:xfrm>
              </p:grpSpPr>
              <p:sp>
                <p:nvSpPr>
                  <p:cNvPr id="83" name="Fluxograma: Decisão 82"/>
                  <p:cNvSpPr/>
                  <p:nvPr/>
                </p:nvSpPr>
                <p:spPr>
                  <a:xfrm>
                    <a:off x="516955" y="1833200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&gt;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84" name="Conector de seta reta 83"/>
                  <p:cNvCxnSpPr>
                    <a:stCxn id="74" idx="2"/>
                    <a:endCxn id="75" idx="0"/>
                  </p:cNvCxnSpPr>
                  <p:nvPr/>
                </p:nvCxnSpPr>
                <p:spPr>
                  <a:xfrm>
                    <a:off x="1273378" y="-959"/>
                    <a:ext cx="12016" cy="420551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de seta reta 84"/>
                  <p:cNvCxnSpPr>
                    <a:stCxn id="83" idx="0"/>
                    <a:endCxn id="86" idx="2"/>
                  </p:cNvCxnSpPr>
                  <p:nvPr/>
                </p:nvCxnSpPr>
                <p:spPr>
                  <a:xfrm flipH="1" flipV="1">
                    <a:off x="1273377" y="1567231"/>
                    <a:ext cx="12016" cy="265969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tângulo 85"/>
                  <p:cNvSpPr/>
                  <p:nvPr/>
                </p:nvSpPr>
                <p:spPr>
                  <a:xfrm>
                    <a:off x="429922" y="1285790"/>
                    <a:ext cx="1686910" cy="2814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+2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7" name="Caixa de texto 82"/>
                  <p:cNvSpPr txBox="1"/>
                  <p:nvPr/>
                </p:nvSpPr>
                <p:spPr>
                  <a:xfrm>
                    <a:off x="278721" y="179032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8" name="Caixa de texto 112"/>
                  <p:cNvSpPr txBox="1"/>
                  <p:nvPr/>
                </p:nvSpPr>
                <p:spPr>
                  <a:xfrm>
                    <a:off x="1871251" y="2073624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81" name="Conector angulado 80"/>
                <p:cNvCxnSpPr>
                  <a:stCxn id="83" idx="1"/>
                  <a:endCxn id="75" idx="1"/>
                </p:cNvCxnSpPr>
                <p:nvPr/>
              </p:nvCxnSpPr>
              <p:spPr>
                <a:xfrm rot="10800000" flipH="1">
                  <a:off x="3096219" y="2102768"/>
                  <a:ext cx="179126" cy="1629151"/>
                </a:xfrm>
                <a:prstGeom prst="bentConnector3">
                  <a:avLst>
                    <a:gd name="adj1" fmla="val -14551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do 81"/>
                <p:cNvCxnSpPr>
                  <a:stCxn id="83" idx="3"/>
                  <a:endCxn id="78" idx="0"/>
                </p:cNvCxnSpPr>
                <p:nvPr/>
              </p:nvCxnSpPr>
              <p:spPr>
                <a:xfrm flipH="1">
                  <a:off x="4019449" y="3731918"/>
                  <a:ext cx="1021213" cy="556513"/>
                </a:xfrm>
                <a:prstGeom prst="bentConnector4">
                  <a:avLst>
                    <a:gd name="adj1" fmla="val -25523"/>
                    <a:gd name="adj2" fmla="val 7480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tângulo 73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&lt;- 1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5" name="Fluxograma: Exibir 74"/>
              <p:cNvSpPr/>
              <p:nvPr/>
            </p:nvSpPr>
            <p:spPr>
              <a:xfrm>
                <a:off x="935740" y="2299716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6" name="Conector de seta reta 75"/>
              <p:cNvCxnSpPr>
                <a:stCxn id="75" idx="2"/>
                <a:endCxn id="86" idx="0"/>
              </p:cNvCxnSpPr>
              <p:nvPr/>
            </p:nvCxnSpPr>
            <p:spPr>
              <a:xfrm flipH="1">
                <a:off x="1617995" y="2774052"/>
                <a:ext cx="13333" cy="39814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uxograma: Terminação 76"/>
              <p:cNvSpPr/>
              <p:nvPr/>
            </p:nvSpPr>
            <p:spPr>
              <a:xfrm>
                <a:off x="1141372" y="34348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8" name="Fluxograma: Terminação 77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9" name="Conector de seta reta 78"/>
              <p:cNvCxnSpPr>
                <a:stCxn id="77" idx="2"/>
                <a:endCxn id="65" idx="0"/>
              </p:cNvCxnSpPr>
              <p:nvPr/>
            </p:nvCxnSpPr>
            <p:spPr>
              <a:xfrm flipH="1">
                <a:off x="1617994" y="631987"/>
                <a:ext cx="6495" cy="32505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Fluxograma: Entrada manual 64"/>
            <p:cNvSpPr/>
            <p:nvPr/>
          </p:nvSpPr>
          <p:spPr>
            <a:xfrm>
              <a:off x="4460262" y="143521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74" idx="0"/>
            </p:cNvCxnSpPr>
            <p:nvPr/>
          </p:nvCxnSpPr>
          <p:spPr>
            <a:xfrm>
              <a:off x="4824393" y="1798204"/>
              <a:ext cx="1" cy="2532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6131254" y="1460285"/>
            <a:ext cx="2592288" cy="3316304"/>
            <a:chOff x="6131254" y="1460285"/>
            <a:chExt cx="2592288" cy="3316304"/>
          </a:xfrm>
        </p:grpSpPr>
        <p:grpSp>
          <p:nvGrpSpPr>
            <p:cNvPr id="153" name="Grupo 152"/>
            <p:cNvGrpSpPr/>
            <p:nvPr/>
          </p:nvGrpSpPr>
          <p:grpSpPr>
            <a:xfrm>
              <a:off x="6131254" y="1460285"/>
              <a:ext cx="2592288" cy="3316304"/>
              <a:chOff x="5652120" y="1259047"/>
              <a:chExt cx="2592288" cy="3316304"/>
            </a:xfrm>
          </p:grpSpPr>
          <p:grpSp>
            <p:nvGrpSpPr>
              <p:cNvPr id="108" name="Grupo 107"/>
              <p:cNvGrpSpPr/>
              <p:nvPr/>
            </p:nvGrpSpPr>
            <p:grpSpPr>
              <a:xfrm>
                <a:off x="5652120" y="1259047"/>
                <a:ext cx="2592288" cy="3316304"/>
                <a:chOff x="399061" y="778386"/>
                <a:chExt cx="2592288" cy="3316304"/>
              </a:xfrm>
            </p:grpSpPr>
            <p:grpSp>
              <p:nvGrpSpPr>
                <p:cNvPr id="109" name="Grupo 108"/>
                <p:cNvGrpSpPr/>
                <p:nvPr/>
              </p:nvGrpSpPr>
              <p:grpSpPr>
                <a:xfrm>
                  <a:off x="399061" y="1066886"/>
                  <a:ext cx="2592288" cy="2739304"/>
                  <a:chOff x="2663436" y="426706"/>
                  <a:chExt cx="2955674" cy="3123298"/>
                </a:xfrm>
              </p:grpSpPr>
              <p:cxnSp>
                <p:nvCxnSpPr>
                  <p:cNvPr id="120" name="Conector de seta reta 119"/>
                  <p:cNvCxnSpPr>
                    <a:stCxn id="113" idx="2"/>
                    <a:endCxn id="89" idx="0"/>
                  </p:cNvCxnSpPr>
                  <p:nvPr/>
                </p:nvCxnSpPr>
                <p:spPr>
                  <a:xfrm>
                    <a:off x="4157812" y="426706"/>
                    <a:ext cx="16541" cy="398652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ector angulado 116"/>
                  <p:cNvCxnSpPr>
                    <a:stCxn id="111" idx="1"/>
                    <a:endCxn id="128" idx="1"/>
                  </p:cNvCxnSpPr>
                  <p:nvPr/>
                </p:nvCxnSpPr>
                <p:spPr>
                  <a:xfrm rot="10800000">
                    <a:off x="2663436" y="2061472"/>
                    <a:ext cx="684742" cy="934834"/>
                  </a:xfrm>
                  <a:prstGeom prst="bentConnector3">
                    <a:avLst>
                      <a:gd name="adj1" fmla="val 138065"/>
                    </a:avLst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ector angulado 117"/>
                  <p:cNvCxnSpPr>
                    <a:stCxn id="128" idx="3"/>
                    <a:endCxn id="114" idx="0"/>
                  </p:cNvCxnSpPr>
                  <p:nvPr/>
                </p:nvCxnSpPr>
                <p:spPr>
                  <a:xfrm flipH="1">
                    <a:off x="4129595" y="2025067"/>
                    <a:ext cx="1489515" cy="1524937"/>
                  </a:xfrm>
                  <a:prstGeom prst="bentConnector4">
                    <a:avLst>
                      <a:gd name="adj1" fmla="val -17499"/>
                      <a:gd name="adj2" fmla="val 86299"/>
                    </a:avLst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Fluxograma: Exibir 110"/>
                <p:cNvSpPr/>
                <p:nvPr/>
              </p:nvSpPr>
              <p:spPr>
                <a:xfrm>
                  <a:off x="999617" y="3083398"/>
                  <a:ext cx="1391176" cy="474336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Contador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13" name="Fluxograma: Terminação 112"/>
                <p:cNvSpPr/>
                <p:nvPr/>
              </p:nvSpPr>
              <p:spPr>
                <a:xfrm>
                  <a:off x="1226594" y="778386"/>
                  <a:ext cx="966234" cy="288500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Inicio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14" name="Fluxograma: Terminação 113"/>
                <p:cNvSpPr/>
                <p:nvPr/>
              </p:nvSpPr>
              <p:spPr>
                <a:xfrm>
                  <a:off x="1201846" y="3806190"/>
                  <a:ext cx="966234" cy="288500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Fim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sp>
            <p:nvSpPr>
              <p:cNvPr id="128" name="Fluxograma: Preparação 127"/>
              <p:cNvSpPr/>
              <p:nvPr/>
            </p:nvSpPr>
            <p:spPr>
              <a:xfrm>
                <a:off x="5652120" y="2651607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&lt;- 1; contador&lt;=x; contador&lt;- contador+2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35" name="Conector de seta reta 134"/>
              <p:cNvCxnSpPr>
                <a:stCxn id="128" idx="2"/>
                <a:endCxn id="111" idx="0"/>
              </p:cNvCxnSpPr>
              <p:nvPr/>
            </p:nvCxnSpPr>
            <p:spPr>
              <a:xfrm>
                <a:off x="6948264" y="3311044"/>
                <a:ext cx="0" cy="25301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Fluxograma: Entrada manual 88"/>
            <p:cNvSpPr/>
            <p:nvPr/>
          </p:nvSpPr>
          <p:spPr>
            <a:xfrm>
              <a:off x="7092280" y="206212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90" name="Conector de seta reta 89"/>
            <p:cNvCxnSpPr>
              <a:stCxn id="89" idx="2"/>
              <a:endCxn id="128" idx="0"/>
            </p:cNvCxnSpPr>
            <p:nvPr/>
          </p:nvCxnSpPr>
          <p:spPr>
            <a:xfrm flipH="1">
              <a:off x="7427398" y="2425114"/>
              <a:ext cx="29013" cy="42773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6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73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295274" y="305003"/>
            <a:ext cx="5827712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Apresentar os resultados de uma tabuada de um numero </a:t>
            </a:r>
            <a:r>
              <a:rPr lang="pt-BR" sz="1600" dirty="0" smtClean="0"/>
              <a:t>qualquer</a:t>
            </a:r>
            <a:endParaRPr lang="pt-BR" sz="1600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4" y="22102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900372" y="1035677"/>
            <a:ext cx="1966346" cy="4388424"/>
            <a:chOff x="1331640" y="857963"/>
            <a:chExt cx="1966346" cy="4388424"/>
          </a:xfrm>
        </p:grpSpPr>
        <p:grpSp>
          <p:nvGrpSpPr>
            <p:cNvPr id="71" name="Grupo 70"/>
            <p:cNvGrpSpPr/>
            <p:nvPr/>
          </p:nvGrpSpPr>
          <p:grpSpPr>
            <a:xfrm>
              <a:off x="1331640" y="857963"/>
              <a:ext cx="1966346" cy="4388424"/>
              <a:chOff x="695394" y="353907"/>
              <a:chExt cx="1966346" cy="438842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95394" y="1853202"/>
                <a:ext cx="1966346" cy="2600629"/>
                <a:chOff x="3001308" y="1323247"/>
                <a:chExt cx="2241987" cy="2965184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001309" y="1323247"/>
                  <a:ext cx="2241986" cy="2548620"/>
                  <a:chOff x="441939" y="-23708"/>
                  <a:chExt cx="1772053" cy="2219191"/>
                </a:xfrm>
              </p:grpSpPr>
              <p:sp>
                <p:nvSpPr>
                  <p:cNvPr id="14" name="Fluxograma: Decisão 13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&lt;= 10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15" name="Conector de seta reta 14"/>
                  <p:cNvCxnSpPr>
                    <a:stCxn id="42" idx="2"/>
                    <a:endCxn id="14" idx="0"/>
                  </p:cNvCxnSpPr>
                  <p:nvPr/>
                </p:nvCxnSpPr>
                <p:spPr>
                  <a:xfrm flipH="1">
                    <a:off x="1273067" y="-23708"/>
                    <a:ext cx="312" cy="37055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de seta reta 15"/>
                  <p:cNvCxnSpPr>
                    <a:stCxn id="14" idx="2"/>
                    <a:endCxn id="44" idx="0"/>
                  </p:cNvCxnSpPr>
                  <p:nvPr/>
                </p:nvCxnSpPr>
                <p:spPr>
                  <a:xfrm>
                    <a:off x="1273067" y="827689"/>
                    <a:ext cx="12327" cy="32003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tângulo 16"/>
                  <p:cNvSpPr/>
                  <p:nvPr/>
                </p:nvSpPr>
                <p:spPr>
                  <a:xfrm>
                    <a:off x="441939" y="1914041"/>
                    <a:ext cx="1686910" cy="2814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+1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8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21" name="Caixa de texto 112"/>
                  <p:cNvSpPr txBox="1"/>
                  <p:nvPr/>
                </p:nvSpPr>
                <p:spPr>
                  <a:xfrm>
                    <a:off x="683499" y="835645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ector angulado 10"/>
                <p:cNvCxnSpPr>
                  <a:stCxn id="17" idx="1"/>
                  <a:endCxn id="14" idx="1"/>
                </p:cNvCxnSpPr>
                <p:nvPr/>
              </p:nvCxnSpPr>
              <p:spPr>
                <a:xfrm rot="10800000" flipH="1">
                  <a:off x="3001308" y="2024917"/>
                  <a:ext cx="79314" cy="1685340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angulado 12"/>
                <p:cNvCxnSpPr>
                  <a:stCxn id="14" idx="3"/>
                  <a:endCxn id="61" idx="0"/>
                </p:cNvCxnSpPr>
                <p:nvPr/>
              </p:nvCxnSpPr>
              <p:spPr>
                <a:xfrm flipH="1">
                  <a:off x="4019449" y="2024917"/>
                  <a:ext cx="1005616" cy="2263514"/>
                </a:xfrm>
                <a:prstGeom prst="bentConnector4">
                  <a:avLst>
                    <a:gd name="adj1" fmla="val -25919"/>
                    <a:gd name="adj2" fmla="val 87205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tângulo 41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Exibir 43"/>
              <p:cNvSpPr/>
              <p:nvPr/>
            </p:nvSpPr>
            <p:spPr>
              <a:xfrm>
                <a:off x="935740" y="3056042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Contador*x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de seta reta 53"/>
              <p:cNvCxnSpPr>
                <a:stCxn id="44" idx="2"/>
                <a:endCxn id="17" idx="0"/>
              </p:cNvCxnSpPr>
              <p:nvPr/>
            </p:nvCxnSpPr>
            <p:spPr>
              <a:xfrm>
                <a:off x="1631328" y="3530378"/>
                <a:ext cx="1" cy="27462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Fluxograma: Terminação 58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61" name="Fluxograma: Terminação 60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66" name="Conector de seta reta 65"/>
              <p:cNvCxnSpPr>
                <a:stCxn id="59" idx="2"/>
                <a:endCxn id="52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Fluxograma: Entrada manual 51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2" idx="2"/>
              <a:endCxn id="42" idx="0"/>
            </p:cNvCxnSpPr>
            <p:nvPr/>
          </p:nvCxnSpPr>
          <p:spPr>
            <a:xfrm>
              <a:off x="2247676" y="1773284"/>
              <a:ext cx="6565" cy="2677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3631629" y="1009852"/>
            <a:ext cx="2168774" cy="4398844"/>
            <a:chOff x="3635896" y="764704"/>
            <a:chExt cx="2168774" cy="4398844"/>
          </a:xfrm>
        </p:grpSpPr>
        <p:grpSp>
          <p:nvGrpSpPr>
            <p:cNvPr id="72" name="Grupo 71"/>
            <p:cNvGrpSpPr/>
            <p:nvPr/>
          </p:nvGrpSpPr>
          <p:grpSpPr>
            <a:xfrm>
              <a:off x="3635896" y="764704"/>
              <a:ext cx="2168774" cy="4398844"/>
              <a:chOff x="514282" y="343487"/>
              <a:chExt cx="2168774" cy="4398844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514282" y="1876116"/>
                <a:ext cx="2168774" cy="2577715"/>
                <a:chOff x="2794808" y="1349373"/>
                <a:chExt cx="2472791" cy="2939058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>
                  <a:off x="2794808" y="1349373"/>
                  <a:ext cx="2472791" cy="2690294"/>
                  <a:chOff x="278721" y="-959"/>
                  <a:chExt cx="1954480" cy="2342553"/>
                </a:xfrm>
              </p:grpSpPr>
              <p:sp>
                <p:nvSpPr>
                  <p:cNvPr id="83" name="Fluxograma: Decisão 82"/>
                  <p:cNvSpPr/>
                  <p:nvPr/>
                </p:nvSpPr>
                <p:spPr>
                  <a:xfrm>
                    <a:off x="516955" y="1833200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&gt; 10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84" name="Conector de seta reta 83"/>
                  <p:cNvCxnSpPr>
                    <a:stCxn id="74" idx="2"/>
                    <a:endCxn id="75" idx="0"/>
                  </p:cNvCxnSpPr>
                  <p:nvPr/>
                </p:nvCxnSpPr>
                <p:spPr>
                  <a:xfrm>
                    <a:off x="1273378" y="-959"/>
                    <a:ext cx="12016" cy="420551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de seta reta 84"/>
                  <p:cNvCxnSpPr>
                    <a:stCxn id="83" idx="0"/>
                    <a:endCxn id="86" idx="2"/>
                  </p:cNvCxnSpPr>
                  <p:nvPr/>
                </p:nvCxnSpPr>
                <p:spPr>
                  <a:xfrm flipH="1" flipV="1">
                    <a:off x="1273377" y="1567231"/>
                    <a:ext cx="12016" cy="265969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tângulo 85"/>
                  <p:cNvSpPr/>
                  <p:nvPr/>
                </p:nvSpPr>
                <p:spPr>
                  <a:xfrm>
                    <a:off x="429922" y="1285790"/>
                    <a:ext cx="1686910" cy="2814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+1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7" name="Caixa de texto 82"/>
                  <p:cNvSpPr txBox="1"/>
                  <p:nvPr/>
                </p:nvSpPr>
                <p:spPr>
                  <a:xfrm>
                    <a:off x="278721" y="179032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8" name="Caixa de texto 112"/>
                  <p:cNvSpPr txBox="1"/>
                  <p:nvPr/>
                </p:nvSpPr>
                <p:spPr>
                  <a:xfrm>
                    <a:off x="1871251" y="2073624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81" name="Conector angulado 80"/>
                <p:cNvCxnSpPr>
                  <a:stCxn id="83" idx="1"/>
                  <a:endCxn id="75" idx="1"/>
                </p:cNvCxnSpPr>
                <p:nvPr/>
              </p:nvCxnSpPr>
              <p:spPr>
                <a:xfrm rot="10800000" flipH="1">
                  <a:off x="3096219" y="2102768"/>
                  <a:ext cx="179126" cy="1629151"/>
                </a:xfrm>
                <a:prstGeom prst="bentConnector3">
                  <a:avLst>
                    <a:gd name="adj1" fmla="val -14551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do 81"/>
                <p:cNvCxnSpPr>
                  <a:stCxn id="83" idx="3"/>
                  <a:endCxn id="78" idx="0"/>
                </p:cNvCxnSpPr>
                <p:nvPr/>
              </p:nvCxnSpPr>
              <p:spPr>
                <a:xfrm flipH="1">
                  <a:off x="4019449" y="3731918"/>
                  <a:ext cx="1021213" cy="556513"/>
                </a:xfrm>
                <a:prstGeom prst="bentConnector4">
                  <a:avLst>
                    <a:gd name="adj1" fmla="val -25523"/>
                    <a:gd name="adj2" fmla="val 7480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tângulo 73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5" name="Fluxograma: Exibir 74"/>
              <p:cNvSpPr/>
              <p:nvPr/>
            </p:nvSpPr>
            <p:spPr>
              <a:xfrm>
                <a:off x="935740" y="2299716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Contador*x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6" name="Conector de seta reta 75"/>
              <p:cNvCxnSpPr>
                <a:stCxn id="75" idx="2"/>
                <a:endCxn id="86" idx="0"/>
              </p:cNvCxnSpPr>
              <p:nvPr/>
            </p:nvCxnSpPr>
            <p:spPr>
              <a:xfrm flipH="1">
                <a:off x="1617995" y="2774052"/>
                <a:ext cx="13333" cy="39814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uxograma: Terminação 76"/>
              <p:cNvSpPr/>
              <p:nvPr/>
            </p:nvSpPr>
            <p:spPr>
              <a:xfrm>
                <a:off x="1141372" y="34348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8" name="Fluxograma: Terminação 77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9" name="Conector de seta reta 78"/>
              <p:cNvCxnSpPr>
                <a:stCxn id="77" idx="2"/>
                <a:endCxn id="65" idx="0"/>
              </p:cNvCxnSpPr>
              <p:nvPr/>
            </p:nvCxnSpPr>
            <p:spPr>
              <a:xfrm flipH="1">
                <a:off x="1617994" y="631987"/>
                <a:ext cx="6495" cy="32505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Fluxograma: Entrada manual 64"/>
            <p:cNvSpPr/>
            <p:nvPr/>
          </p:nvSpPr>
          <p:spPr>
            <a:xfrm>
              <a:off x="4375477" y="1341957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74" idx="0"/>
            </p:cNvCxnSpPr>
            <p:nvPr/>
          </p:nvCxnSpPr>
          <p:spPr>
            <a:xfrm>
              <a:off x="4739608" y="1704945"/>
              <a:ext cx="1" cy="2532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6160267" y="1426263"/>
            <a:ext cx="2592288" cy="3316304"/>
            <a:chOff x="6131254" y="1460285"/>
            <a:chExt cx="2592288" cy="3316304"/>
          </a:xfrm>
        </p:grpSpPr>
        <p:grpSp>
          <p:nvGrpSpPr>
            <p:cNvPr id="153" name="Grupo 152"/>
            <p:cNvGrpSpPr/>
            <p:nvPr/>
          </p:nvGrpSpPr>
          <p:grpSpPr>
            <a:xfrm>
              <a:off x="6131254" y="1460285"/>
              <a:ext cx="2592288" cy="3316304"/>
              <a:chOff x="5652120" y="1259047"/>
              <a:chExt cx="2592288" cy="3316304"/>
            </a:xfrm>
          </p:grpSpPr>
          <p:grpSp>
            <p:nvGrpSpPr>
              <p:cNvPr id="108" name="Grupo 107"/>
              <p:cNvGrpSpPr/>
              <p:nvPr/>
            </p:nvGrpSpPr>
            <p:grpSpPr>
              <a:xfrm>
                <a:off x="5652120" y="1259047"/>
                <a:ext cx="2592288" cy="3316304"/>
                <a:chOff x="399061" y="778386"/>
                <a:chExt cx="2592288" cy="3316304"/>
              </a:xfrm>
            </p:grpSpPr>
            <p:grpSp>
              <p:nvGrpSpPr>
                <p:cNvPr id="109" name="Grupo 108"/>
                <p:cNvGrpSpPr/>
                <p:nvPr/>
              </p:nvGrpSpPr>
              <p:grpSpPr>
                <a:xfrm>
                  <a:off x="399061" y="1066886"/>
                  <a:ext cx="2592288" cy="2739304"/>
                  <a:chOff x="2663436" y="426706"/>
                  <a:chExt cx="2955674" cy="3123298"/>
                </a:xfrm>
              </p:grpSpPr>
              <p:cxnSp>
                <p:nvCxnSpPr>
                  <p:cNvPr id="120" name="Conector de seta reta 119"/>
                  <p:cNvCxnSpPr>
                    <a:stCxn id="113" idx="2"/>
                    <a:endCxn id="89" idx="0"/>
                  </p:cNvCxnSpPr>
                  <p:nvPr/>
                </p:nvCxnSpPr>
                <p:spPr>
                  <a:xfrm>
                    <a:off x="4157812" y="426706"/>
                    <a:ext cx="16541" cy="398652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ector angulado 116"/>
                  <p:cNvCxnSpPr>
                    <a:stCxn id="111" idx="1"/>
                    <a:endCxn id="128" idx="1"/>
                  </p:cNvCxnSpPr>
                  <p:nvPr/>
                </p:nvCxnSpPr>
                <p:spPr>
                  <a:xfrm rot="10800000">
                    <a:off x="2663436" y="2061472"/>
                    <a:ext cx="684742" cy="934834"/>
                  </a:xfrm>
                  <a:prstGeom prst="bentConnector3">
                    <a:avLst>
                      <a:gd name="adj1" fmla="val 138065"/>
                    </a:avLst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ector angulado 117"/>
                  <p:cNvCxnSpPr>
                    <a:stCxn id="128" idx="3"/>
                    <a:endCxn id="114" idx="0"/>
                  </p:cNvCxnSpPr>
                  <p:nvPr/>
                </p:nvCxnSpPr>
                <p:spPr>
                  <a:xfrm flipH="1">
                    <a:off x="4129595" y="2025067"/>
                    <a:ext cx="1489515" cy="1524937"/>
                  </a:xfrm>
                  <a:prstGeom prst="bentConnector4">
                    <a:avLst>
                      <a:gd name="adj1" fmla="val -17499"/>
                      <a:gd name="adj2" fmla="val 86299"/>
                    </a:avLst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Fluxograma: Exibir 110"/>
                <p:cNvSpPr/>
                <p:nvPr/>
              </p:nvSpPr>
              <p:spPr>
                <a:xfrm>
                  <a:off x="999617" y="3083398"/>
                  <a:ext cx="1391176" cy="474336"/>
                </a:xfrm>
                <a:prstGeom prst="flowChartDisp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b="1" dirty="0" smtClean="0"/>
                    <a:t>Contador*x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13" name="Fluxograma: Terminação 112"/>
                <p:cNvSpPr/>
                <p:nvPr/>
              </p:nvSpPr>
              <p:spPr>
                <a:xfrm>
                  <a:off x="1226594" y="778386"/>
                  <a:ext cx="966234" cy="288500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Inicio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  <p:sp>
              <p:nvSpPr>
                <p:cNvPr id="114" name="Fluxograma: Terminação 113"/>
                <p:cNvSpPr/>
                <p:nvPr/>
              </p:nvSpPr>
              <p:spPr>
                <a:xfrm>
                  <a:off x="1201846" y="3806190"/>
                  <a:ext cx="966234" cy="288500"/>
                </a:xfrm>
                <a:prstGeom prst="flowChartTerminator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pt-BR" sz="900">
                      <a:effectLst/>
                      <a:ea typeface="MS Mincho"/>
                      <a:cs typeface="Times New Roman"/>
                    </a:rPr>
                    <a:t>Fim</a:t>
                  </a:r>
                  <a:endParaRPr lang="pt-BR" sz="1100">
                    <a:effectLst/>
                    <a:ea typeface="MS Mincho"/>
                    <a:cs typeface="Times New Roman"/>
                  </a:endParaRPr>
                </a:p>
              </p:txBody>
            </p:sp>
          </p:grpSp>
          <p:sp>
            <p:nvSpPr>
              <p:cNvPr id="128" name="Fluxograma: Preparação 127"/>
              <p:cNvSpPr/>
              <p:nvPr/>
            </p:nvSpPr>
            <p:spPr>
              <a:xfrm>
                <a:off x="5652120" y="2651607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&lt;- 0; contador&lt;=10; contador&lt;- contador+1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35" name="Conector de seta reta 134"/>
              <p:cNvCxnSpPr>
                <a:stCxn id="128" idx="2"/>
                <a:endCxn id="111" idx="0"/>
              </p:cNvCxnSpPr>
              <p:nvPr/>
            </p:nvCxnSpPr>
            <p:spPr>
              <a:xfrm>
                <a:off x="6948264" y="3311044"/>
                <a:ext cx="0" cy="25301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Fluxograma: Entrada manual 88"/>
            <p:cNvSpPr/>
            <p:nvPr/>
          </p:nvSpPr>
          <p:spPr>
            <a:xfrm>
              <a:off x="7092280" y="206212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90" name="Conector de seta reta 89"/>
            <p:cNvCxnSpPr>
              <a:stCxn id="89" idx="2"/>
              <a:endCxn id="128" idx="0"/>
            </p:cNvCxnSpPr>
            <p:nvPr/>
          </p:nvCxnSpPr>
          <p:spPr>
            <a:xfrm flipH="1">
              <a:off x="7427398" y="2425114"/>
              <a:ext cx="29013" cy="42773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2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74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295274" y="188640"/>
            <a:ext cx="5827712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Apresentar o total da soma obtida dos </a:t>
            </a:r>
            <a:r>
              <a:rPr lang="pt-BR" sz="1600" dirty="0" smtClean="0"/>
              <a:t>x </a:t>
            </a:r>
            <a:r>
              <a:rPr lang="pt-BR" sz="1600" dirty="0"/>
              <a:t>primeiros números inteiros.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4" y="22102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021478" y="1200816"/>
            <a:ext cx="1966346" cy="4388424"/>
            <a:chOff x="1331640" y="857963"/>
            <a:chExt cx="1966346" cy="4388424"/>
          </a:xfrm>
        </p:grpSpPr>
        <p:grpSp>
          <p:nvGrpSpPr>
            <p:cNvPr id="71" name="Grupo 70"/>
            <p:cNvGrpSpPr/>
            <p:nvPr/>
          </p:nvGrpSpPr>
          <p:grpSpPr>
            <a:xfrm>
              <a:off x="1331640" y="857963"/>
              <a:ext cx="1966346" cy="4388424"/>
              <a:chOff x="695394" y="353907"/>
              <a:chExt cx="1966346" cy="438842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95394" y="1923186"/>
                <a:ext cx="1966346" cy="1625404"/>
                <a:chOff x="3001308" y="1403041"/>
                <a:chExt cx="2241987" cy="1853253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001309" y="1403041"/>
                  <a:ext cx="2241986" cy="1538096"/>
                  <a:chOff x="441939" y="45772"/>
                  <a:chExt cx="1772053" cy="1339285"/>
                </a:xfrm>
              </p:grpSpPr>
              <p:sp>
                <p:nvSpPr>
                  <p:cNvPr id="14" name="Fluxograma: Decisão 13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&lt;=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15" name="Conector de seta reta 14"/>
                  <p:cNvCxnSpPr>
                    <a:stCxn id="42" idx="2"/>
                    <a:endCxn id="14" idx="0"/>
                  </p:cNvCxnSpPr>
                  <p:nvPr/>
                </p:nvCxnSpPr>
                <p:spPr>
                  <a:xfrm flipH="1">
                    <a:off x="1273067" y="45772"/>
                    <a:ext cx="311" cy="30107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de seta reta 15"/>
                  <p:cNvCxnSpPr>
                    <a:stCxn id="14" idx="2"/>
                    <a:endCxn id="17" idx="0"/>
                  </p:cNvCxnSpPr>
                  <p:nvPr/>
                </p:nvCxnSpPr>
                <p:spPr>
                  <a:xfrm>
                    <a:off x="1273067" y="827691"/>
                    <a:ext cx="12327" cy="16475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tângulo 16"/>
                  <p:cNvSpPr/>
                  <p:nvPr/>
                </p:nvSpPr>
                <p:spPr>
                  <a:xfrm>
                    <a:off x="441939" y="992446"/>
                    <a:ext cx="1686910" cy="3926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Soma&lt;- soma+ contador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+1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8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21" name="Caixa de texto 112"/>
                  <p:cNvSpPr txBox="1"/>
                  <p:nvPr/>
                </p:nvSpPr>
                <p:spPr>
                  <a:xfrm>
                    <a:off x="793108" y="720906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ector angulado 10"/>
                <p:cNvCxnSpPr>
                  <a:stCxn id="17" idx="1"/>
                  <a:endCxn id="14" idx="1"/>
                </p:cNvCxnSpPr>
                <p:nvPr/>
              </p:nvCxnSpPr>
              <p:spPr>
                <a:xfrm rot="10800000" flipH="1">
                  <a:off x="3001308" y="2024918"/>
                  <a:ext cx="79314" cy="690773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angulado 12"/>
                <p:cNvCxnSpPr>
                  <a:stCxn id="14" idx="3"/>
                  <a:endCxn id="44" idx="0"/>
                </p:cNvCxnSpPr>
                <p:nvPr/>
              </p:nvCxnSpPr>
              <p:spPr>
                <a:xfrm flipH="1">
                  <a:off x="4003353" y="2024918"/>
                  <a:ext cx="1021712" cy="1231376"/>
                </a:xfrm>
                <a:prstGeom prst="bentConnector4">
                  <a:avLst>
                    <a:gd name="adj1" fmla="val -25511"/>
                    <a:gd name="adj2" fmla="val 8540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tângulo 41"/>
              <p:cNvSpPr/>
              <p:nvPr/>
            </p:nvSpPr>
            <p:spPr>
              <a:xfrm>
                <a:off x="954569" y="1536967"/>
                <a:ext cx="1326852" cy="386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Soma &lt;=0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Exibir 43"/>
              <p:cNvSpPr/>
              <p:nvPr/>
            </p:nvSpPr>
            <p:spPr>
              <a:xfrm>
                <a:off x="878655" y="3548590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soma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de seta reta 53"/>
              <p:cNvCxnSpPr>
                <a:stCxn id="44" idx="2"/>
                <a:endCxn id="61" idx="0"/>
              </p:cNvCxnSpPr>
              <p:nvPr/>
            </p:nvCxnSpPr>
            <p:spPr>
              <a:xfrm>
                <a:off x="1574243" y="4022926"/>
                <a:ext cx="14117" cy="43090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Fluxograma: Terminação 58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61" name="Fluxograma: Terminação 60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66" name="Conector de seta reta 65"/>
              <p:cNvCxnSpPr>
                <a:stCxn id="59" idx="2"/>
                <a:endCxn id="52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Fluxograma: Entrada manual 51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2" idx="2"/>
              <a:endCxn id="42" idx="0"/>
            </p:cNvCxnSpPr>
            <p:nvPr/>
          </p:nvCxnSpPr>
          <p:spPr>
            <a:xfrm>
              <a:off x="2247676" y="1773284"/>
              <a:ext cx="6565" cy="26773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3491880" y="1262404"/>
            <a:ext cx="2168774" cy="4398844"/>
            <a:chOff x="3635896" y="764704"/>
            <a:chExt cx="2168774" cy="4398844"/>
          </a:xfrm>
        </p:grpSpPr>
        <p:grpSp>
          <p:nvGrpSpPr>
            <p:cNvPr id="72" name="Grupo 71"/>
            <p:cNvGrpSpPr/>
            <p:nvPr/>
          </p:nvGrpSpPr>
          <p:grpSpPr>
            <a:xfrm>
              <a:off x="3635896" y="764704"/>
              <a:ext cx="2168774" cy="4398844"/>
              <a:chOff x="514282" y="343487"/>
              <a:chExt cx="2168774" cy="4398844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514282" y="1876116"/>
                <a:ext cx="2168774" cy="2359535"/>
                <a:chOff x="2794808" y="1349373"/>
                <a:chExt cx="2472791" cy="2690294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>
                  <a:off x="2794808" y="1349373"/>
                  <a:ext cx="2472791" cy="2690294"/>
                  <a:chOff x="278721" y="-959"/>
                  <a:chExt cx="1954480" cy="2342553"/>
                </a:xfrm>
              </p:grpSpPr>
              <p:sp>
                <p:nvSpPr>
                  <p:cNvPr id="83" name="Fluxograma: Decisão 82"/>
                  <p:cNvSpPr/>
                  <p:nvPr/>
                </p:nvSpPr>
                <p:spPr>
                  <a:xfrm>
                    <a:off x="507864" y="1088327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&gt;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84" name="Conector de seta reta 83"/>
                  <p:cNvCxnSpPr>
                    <a:stCxn id="74" idx="2"/>
                    <a:endCxn id="86" idx="0"/>
                  </p:cNvCxnSpPr>
                  <p:nvPr/>
                </p:nvCxnSpPr>
                <p:spPr>
                  <a:xfrm>
                    <a:off x="1273377" y="-959"/>
                    <a:ext cx="2925" cy="331979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de seta reta 84"/>
                  <p:cNvCxnSpPr>
                    <a:stCxn id="83" idx="0"/>
                    <a:endCxn id="86" idx="2"/>
                  </p:cNvCxnSpPr>
                  <p:nvPr/>
                </p:nvCxnSpPr>
                <p:spPr>
                  <a:xfrm flipV="1">
                    <a:off x="1276303" y="736200"/>
                    <a:ext cx="0" cy="35212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tângulo 85"/>
                  <p:cNvSpPr/>
                  <p:nvPr/>
                </p:nvSpPr>
                <p:spPr>
                  <a:xfrm>
                    <a:off x="432847" y="331020"/>
                    <a:ext cx="1686910" cy="4051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Soma&lt;- </a:t>
                    </a:r>
                    <a:r>
                      <a:rPr lang="pt-BR" sz="900" dirty="0" err="1" smtClean="0">
                        <a:effectLst/>
                        <a:ea typeface="MS Mincho"/>
                        <a:cs typeface="Times New Roman"/>
                      </a:rPr>
                      <a:t>soma+contador</a:t>
                    </a:r>
                    <a:endParaRPr lang="pt-BR" sz="900" dirty="0" smtClean="0">
                      <a:effectLst/>
                      <a:ea typeface="MS Mincho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+1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7" name="Caixa de texto 82"/>
                  <p:cNvSpPr txBox="1"/>
                  <p:nvPr/>
                </p:nvSpPr>
                <p:spPr>
                  <a:xfrm>
                    <a:off x="278721" y="179032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8" name="Caixa de texto 112"/>
                  <p:cNvSpPr txBox="1"/>
                  <p:nvPr/>
                </p:nvSpPr>
                <p:spPr>
                  <a:xfrm>
                    <a:off x="1871251" y="2073624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81" name="Conector angulado 80"/>
                <p:cNvCxnSpPr>
                  <a:stCxn id="83" idx="1"/>
                  <a:endCxn id="86" idx="1"/>
                </p:cNvCxnSpPr>
                <p:nvPr/>
              </p:nvCxnSpPr>
              <p:spPr>
                <a:xfrm rot="10800000">
                  <a:off x="2989807" y="1963298"/>
                  <a:ext cx="94911" cy="913176"/>
                </a:xfrm>
                <a:prstGeom prst="bentConnector3">
                  <a:avLst>
                    <a:gd name="adj1" fmla="val 374621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do 81"/>
                <p:cNvCxnSpPr>
                  <a:stCxn id="83" idx="3"/>
                  <a:endCxn id="75" idx="0"/>
                </p:cNvCxnSpPr>
                <p:nvPr/>
              </p:nvCxnSpPr>
              <p:spPr>
                <a:xfrm flipH="1">
                  <a:off x="4004523" y="2876473"/>
                  <a:ext cx="1024637" cy="585031"/>
                </a:xfrm>
                <a:prstGeom prst="bentConnector4">
                  <a:avLst>
                    <a:gd name="adj1" fmla="val -25438"/>
                    <a:gd name="adj2" fmla="val 73598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tângulo 73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Soma &lt;-0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5" name="Fluxograma: Exibir 74"/>
              <p:cNvSpPr/>
              <p:nvPr/>
            </p:nvSpPr>
            <p:spPr>
              <a:xfrm>
                <a:off x="879681" y="3728570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soma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6" name="Conector de seta reta 75"/>
              <p:cNvCxnSpPr>
                <a:stCxn id="75" idx="2"/>
                <a:endCxn id="78" idx="0"/>
              </p:cNvCxnSpPr>
              <p:nvPr/>
            </p:nvCxnSpPr>
            <p:spPr>
              <a:xfrm>
                <a:off x="1575269" y="4202906"/>
                <a:ext cx="13091" cy="25092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uxograma: Terminação 76"/>
              <p:cNvSpPr/>
              <p:nvPr/>
            </p:nvSpPr>
            <p:spPr>
              <a:xfrm>
                <a:off x="1141372" y="34348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8" name="Fluxograma: Terminação 77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9" name="Conector de seta reta 78"/>
              <p:cNvCxnSpPr>
                <a:stCxn id="77" idx="2"/>
                <a:endCxn id="65" idx="0"/>
              </p:cNvCxnSpPr>
              <p:nvPr/>
            </p:nvCxnSpPr>
            <p:spPr>
              <a:xfrm flipH="1">
                <a:off x="1617994" y="631987"/>
                <a:ext cx="6495" cy="32505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Fluxograma: Entrada manual 64"/>
            <p:cNvSpPr/>
            <p:nvPr/>
          </p:nvSpPr>
          <p:spPr>
            <a:xfrm>
              <a:off x="4375477" y="1341957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74" idx="0"/>
            </p:cNvCxnSpPr>
            <p:nvPr/>
          </p:nvCxnSpPr>
          <p:spPr>
            <a:xfrm>
              <a:off x="4739608" y="1704945"/>
              <a:ext cx="1" cy="2532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upo 130"/>
          <p:cNvGrpSpPr/>
          <p:nvPr/>
        </p:nvGrpSpPr>
        <p:grpSpPr>
          <a:xfrm>
            <a:off x="6145268" y="1116758"/>
            <a:ext cx="2592288" cy="4580438"/>
            <a:chOff x="6145268" y="1116758"/>
            <a:chExt cx="2592288" cy="4580438"/>
          </a:xfrm>
        </p:grpSpPr>
        <p:grpSp>
          <p:nvGrpSpPr>
            <p:cNvPr id="37" name="Grupo 36"/>
            <p:cNvGrpSpPr/>
            <p:nvPr/>
          </p:nvGrpSpPr>
          <p:grpSpPr>
            <a:xfrm>
              <a:off x="6145268" y="1116758"/>
              <a:ext cx="2592288" cy="4580438"/>
              <a:chOff x="6131254" y="1161134"/>
              <a:chExt cx="2592288" cy="4580438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6131254" y="1161134"/>
                <a:ext cx="2592288" cy="4580438"/>
                <a:chOff x="5652120" y="959896"/>
                <a:chExt cx="2592288" cy="4580438"/>
              </a:xfrm>
            </p:grpSpPr>
            <p:grpSp>
              <p:nvGrpSpPr>
                <p:cNvPr id="108" name="Grupo 107"/>
                <p:cNvGrpSpPr/>
                <p:nvPr/>
              </p:nvGrpSpPr>
              <p:grpSpPr>
                <a:xfrm>
                  <a:off x="5652120" y="959896"/>
                  <a:ext cx="2592288" cy="4580438"/>
                  <a:chOff x="399061" y="479235"/>
                  <a:chExt cx="2592288" cy="4580438"/>
                </a:xfrm>
              </p:grpSpPr>
              <p:grpSp>
                <p:nvGrpSpPr>
                  <p:cNvPr id="109" name="Grupo 108"/>
                  <p:cNvGrpSpPr/>
                  <p:nvPr/>
                </p:nvGrpSpPr>
                <p:grpSpPr>
                  <a:xfrm>
                    <a:off x="399061" y="767735"/>
                    <a:ext cx="2592288" cy="3143761"/>
                    <a:chOff x="2663436" y="85620"/>
                    <a:chExt cx="2955674" cy="3584451"/>
                  </a:xfrm>
                </p:grpSpPr>
                <p:cxnSp>
                  <p:nvCxnSpPr>
                    <p:cNvPr id="120" name="Conector de seta reta 119"/>
                    <p:cNvCxnSpPr>
                      <a:stCxn id="113" idx="2"/>
                      <a:endCxn id="89" idx="0"/>
                    </p:cNvCxnSpPr>
                    <p:nvPr/>
                  </p:nvCxnSpPr>
                  <p:spPr>
                    <a:xfrm>
                      <a:off x="4141273" y="85620"/>
                      <a:ext cx="18335" cy="24710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ector angulado 116"/>
                    <p:cNvCxnSpPr>
                      <a:stCxn id="116" idx="1"/>
                      <a:endCxn id="128" idx="1"/>
                    </p:cNvCxnSpPr>
                    <p:nvPr/>
                  </p:nvCxnSpPr>
                  <p:spPr>
                    <a:xfrm rot="10800000">
                      <a:off x="2663436" y="2061471"/>
                      <a:ext cx="258743" cy="924539"/>
                    </a:xfrm>
                    <a:prstGeom prst="bentConnector3">
                      <a:avLst>
                        <a:gd name="adj1" fmla="val 200735"/>
                      </a:avLst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Conector angulado 117"/>
                    <p:cNvCxnSpPr>
                      <a:stCxn id="128" idx="3"/>
                      <a:endCxn id="111" idx="0"/>
                    </p:cNvCxnSpPr>
                    <p:nvPr/>
                  </p:nvCxnSpPr>
                  <p:spPr>
                    <a:xfrm flipH="1">
                      <a:off x="4151505" y="2061471"/>
                      <a:ext cx="1467605" cy="1608600"/>
                    </a:xfrm>
                    <a:prstGeom prst="bentConnector4">
                      <a:avLst>
                        <a:gd name="adj1" fmla="val -17760"/>
                        <a:gd name="adj2" fmla="val 81045"/>
                      </a:avLst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Fluxograma: Exibir 110"/>
                  <p:cNvSpPr/>
                  <p:nvPr/>
                </p:nvSpPr>
                <p:spPr>
                  <a:xfrm>
                    <a:off x="1008591" y="3911496"/>
                    <a:ext cx="1391176" cy="474336"/>
                  </a:xfrm>
                  <a:prstGeom prst="flowChartDispla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lvl="1"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b="1" dirty="0" smtClean="0"/>
                      <a:t>soma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13" name="Fluxograma: Terminação 112"/>
                  <p:cNvSpPr/>
                  <p:nvPr/>
                </p:nvSpPr>
                <p:spPr>
                  <a:xfrm>
                    <a:off x="1212088" y="479235"/>
                    <a:ext cx="966234" cy="288500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Inicio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14" name="Fluxograma: Terminação 113"/>
                  <p:cNvSpPr/>
                  <p:nvPr/>
                </p:nvSpPr>
                <p:spPr>
                  <a:xfrm>
                    <a:off x="1243842" y="4771173"/>
                    <a:ext cx="966234" cy="288500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Fim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sp>
              <p:nvSpPr>
                <p:cNvPr id="128" name="Fluxograma: Preparação 127"/>
                <p:cNvSpPr/>
                <p:nvPr/>
              </p:nvSpPr>
              <p:spPr>
                <a:xfrm>
                  <a:off x="5652120" y="2651607"/>
                  <a:ext cx="2592288" cy="659437"/>
                </a:xfrm>
                <a:prstGeom prst="flowChartPrepara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ffectLst/>
                      <a:ea typeface="MS Mincho"/>
                      <a:cs typeface="Times New Roman"/>
                    </a:rPr>
                    <a:t>Contador &lt;- 0; contador&lt;=x; contador&lt;- contador+1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135" name="Conector de seta reta 134"/>
                <p:cNvCxnSpPr>
                  <a:stCxn id="128" idx="2"/>
                  <a:endCxn id="116" idx="0"/>
                </p:cNvCxnSpPr>
                <p:nvPr/>
              </p:nvCxnSpPr>
              <p:spPr>
                <a:xfrm>
                  <a:off x="6948264" y="3311044"/>
                  <a:ext cx="29158" cy="31158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luxograma: Entrada manual 88"/>
              <p:cNvSpPr/>
              <p:nvPr/>
            </p:nvSpPr>
            <p:spPr>
              <a:xfrm>
                <a:off x="7079348" y="1630062"/>
                <a:ext cx="728261" cy="36298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90" name="Conector de seta reta 89"/>
              <p:cNvCxnSpPr>
                <a:stCxn id="89" idx="2"/>
                <a:endCxn id="63" idx="0"/>
              </p:cNvCxnSpPr>
              <p:nvPr/>
            </p:nvCxnSpPr>
            <p:spPr>
              <a:xfrm>
                <a:off x="7443479" y="1993050"/>
                <a:ext cx="8040" cy="24214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Retângulo 62"/>
            <p:cNvSpPr/>
            <p:nvPr/>
          </p:nvSpPr>
          <p:spPr>
            <a:xfrm>
              <a:off x="6817106" y="2201175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soma &lt;- 0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12" name="Conector de seta reta 111"/>
            <p:cNvCxnSpPr>
              <a:stCxn id="63" idx="2"/>
              <a:endCxn id="128" idx="0"/>
            </p:cNvCxnSpPr>
            <p:nvPr/>
          </p:nvCxnSpPr>
          <p:spPr>
            <a:xfrm flipH="1">
              <a:off x="7441412" y="2540323"/>
              <a:ext cx="39120" cy="2681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tângulo 115"/>
            <p:cNvSpPr/>
            <p:nvPr/>
          </p:nvSpPr>
          <p:spPr>
            <a:xfrm>
              <a:off x="6372200" y="3779486"/>
              <a:ext cx="2196740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soma &lt;- </a:t>
              </a:r>
              <a:r>
                <a:rPr lang="pt-BR" sz="1100" dirty="0" err="1" smtClean="0">
                  <a:effectLst/>
                  <a:ea typeface="MS Mincho"/>
                  <a:cs typeface="Times New Roman"/>
                </a:rPr>
                <a:t>soma+contador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23" name="Conector de seta reta 122"/>
            <p:cNvCxnSpPr>
              <a:stCxn id="111" idx="2"/>
              <a:endCxn id="114" idx="0"/>
            </p:cNvCxnSpPr>
            <p:nvPr/>
          </p:nvCxnSpPr>
          <p:spPr>
            <a:xfrm>
              <a:off x="7450386" y="5023355"/>
              <a:ext cx="22780" cy="38534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2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75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295274" y="188640"/>
            <a:ext cx="5827712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 smtClean="0"/>
              <a:t>Elaborar </a:t>
            </a:r>
            <a:r>
              <a:rPr lang="pt-BR" sz="1600" dirty="0"/>
              <a:t>um programa que apresente no final o somatório dos valores pares existentes na faixa de 1 até n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4" y="22102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021478" y="1200816"/>
            <a:ext cx="1966346" cy="4388424"/>
            <a:chOff x="1331640" y="857963"/>
            <a:chExt cx="1966346" cy="4388424"/>
          </a:xfrm>
        </p:grpSpPr>
        <p:grpSp>
          <p:nvGrpSpPr>
            <p:cNvPr id="71" name="Grupo 70"/>
            <p:cNvGrpSpPr/>
            <p:nvPr/>
          </p:nvGrpSpPr>
          <p:grpSpPr>
            <a:xfrm>
              <a:off x="1331640" y="857963"/>
              <a:ext cx="1966346" cy="4388424"/>
              <a:chOff x="695394" y="353907"/>
              <a:chExt cx="1966346" cy="438842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95394" y="1923186"/>
                <a:ext cx="1966346" cy="1625404"/>
                <a:chOff x="3001308" y="1403041"/>
                <a:chExt cx="2241987" cy="1853253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001309" y="1403041"/>
                  <a:ext cx="2241986" cy="1538096"/>
                  <a:chOff x="441939" y="45772"/>
                  <a:chExt cx="1772053" cy="1339285"/>
                </a:xfrm>
              </p:grpSpPr>
              <p:sp>
                <p:nvSpPr>
                  <p:cNvPr id="14" name="Fluxograma: Decisão 13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&lt;=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15" name="Conector de seta reta 14"/>
                  <p:cNvCxnSpPr>
                    <a:stCxn id="42" idx="2"/>
                    <a:endCxn id="14" idx="0"/>
                  </p:cNvCxnSpPr>
                  <p:nvPr/>
                </p:nvCxnSpPr>
                <p:spPr>
                  <a:xfrm flipH="1">
                    <a:off x="1273067" y="45772"/>
                    <a:ext cx="311" cy="30107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de seta reta 15"/>
                  <p:cNvCxnSpPr>
                    <a:stCxn id="14" idx="2"/>
                    <a:endCxn id="17" idx="0"/>
                  </p:cNvCxnSpPr>
                  <p:nvPr/>
                </p:nvCxnSpPr>
                <p:spPr>
                  <a:xfrm>
                    <a:off x="1273067" y="827691"/>
                    <a:ext cx="12327" cy="16475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tângulo 16"/>
                  <p:cNvSpPr/>
                  <p:nvPr/>
                </p:nvSpPr>
                <p:spPr>
                  <a:xfrm>
                    <a:off x="441939" y="992446"/>
                    <a:ext cx="1686910" cy="3926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Soma&lt;- soma+ contador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+ 2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8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21" name="Caixa de texto 112"/>
                  <p:cNvSpPr txBox="1"/>
                  <p:nvPr/>
                </p:nvSpPr>
                <p:spPr>
                  <a:xfrm>
                    <a:off x="793108" y="720906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ector angulado 10"/>
                <p:cNvCxnSpPr>
                  <a:stCxn id="17" idx="1"/>
                  <a:endCxn id="14" idx="1"/>
                </p:cNvCxnSpPr>
                <p:nvPr/>
              </p:nvCxnSpPr>
              <p:spPr>
                <a:xfrm rot="10800000" flipH="1">
                  <a:off x="3001308" y="2024918"/>
                  <a:ext cx="79314" cy="690773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angulado 12"/>
                <p:cNvCxnSpPr>
                  <a:stCxn id="14" idx="3"/>
                  <a:endCxn id="44" idx="0"/>
                </p:cNvCxnSpPr>
                <p:nvPr/>
              </p:nvCxnSpPr>
              <p:spPr>
                <a:xfrm flipH="1">
                  <a:off x="4003353" y="2024918"/>
                  <a:ext cx="1021712" cy="1231376"/>
                </a:xfrm>
                <a:prstGeom prst="bentConnector4">
                  <a:avLst>
                    <a:gd name="adj1" fmla="val -25511"/>
                    <a:gd name="adj2" fmla="val 8540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tângulo 41"/>
              <p:cNvSpPr/>
              <p:nvPr/>
            </p:nvSpPr>
            <p:spPr>
              <a:xfrm>
                <a:off x="954569" y="1536967"/>
                <a:ext cx="1326852" cy="386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Soma &lt;=0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Exibir 43"/>
              <p:cNvSpPr/>
              <p:nvPr/>
            </p:nvSpPr>
            <p:spPr>
              <a:xfrm>
                <a:off x="878655" y="3548590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soma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de seta reta 53"/>
              <p:cNvCxnSpPr>
                <a:stCxn id="44" idx="2"/>
                <a:endCxn id="61" idx="0"/>
              </p:cNvCxnSpPr>
              <p:nvPr/>
            </p:nvCxnSpPr>
            <p:spPr>
              <a:xfrm>
                <a:off x="1574243" y="4022926"/>
                <a:ext cx="14117" cy="43090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Fluxograma: Terminação 58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61" name="Fluxograma: Terminação 60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66" name="Conector de seta reta 65"/>
              <p:cNvCxnSpPr>
                <a:stCxn id="59" idx="2"/>
                <a:endCxn id="52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Fluxograma: Entrada manual 51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2" idx="2"/>
              <a:endCxn id="42" idx="0"/>
            </p:cNvCxnSpPr>
            <p:nvPr/>
          </p:nvCxnSpPr>
          <p:spPr>
            <a:xfrm>
              <a:off x="2247676" y="1773284"/>
              <a:ext cx="6565" cy="26773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3491880" y="1262404"/>
            <a:ext cx="2168774" cy="4398844"/>
            <a:chOff x="3635896" y="764704"/>
            <a:chExt cx="2168774" cy="4398844"/>
          </a:xfrm>
        </p:grpSpPr>
        <p:grpSp>
          <p:nvGrpSpPr>
            <p:cNvPr id="72" name="Grupo 71"/>
            <p:cNvGrpSpPr/>
            <p:nvPr/>
          </p:nvGrpSpPr>
          <p:grpSpPr>
            <a:xfrm>
              <a:off x="3635896" y="764704"/>
              <a:ext cx="2168774" cy="4398844"/>
              <a:chOff x="514282" y="343487"/>
              <a:chExt cx="2168774" cy="4398844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514282" y="1876116"/>
                <a:ext cx="2168774" cy="2359535"/>
                <a:chOff x="2794808" y="1349373"/>
                <a:chExt cx="2472791" cy="2690294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>
                  <a:off x="2794808" y="1349373"/>
                  <a:ext cx="2472791" cy="2690294"/>
                  <a:chOff x="278721" y="-959"/>
                  <a:chExt cx="1954480" cy="2342553"/>
                </a:xfrm>
              </p:grpSpPr>
              <p:sp>
                <p:nvSpPr>
                  <p:cNvPr id="83" name="Fluxograma: Decisão 82"/>
                  <p:cNvSpPr/>
                  <p:nvPr/>
                </p:nvSpPr>
                <p:spPr>
                  <a:xfrm>
                    <a:off x="507864" y="1088327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&gt;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84" name="Conector de seta reta 83"/>
                  <p:cNvCxnSpPr>
                    <a:stCxn id="74" idx="2"/>
                    <a:endCxn id="86" idx="0"/>
                  </p:cNvCxnSpPr>
                  <p:nvPr/>
                </p:nvCxnSpPr>
                <p:spPr>
                  <a:xfrm>
                    <a:off x="1273377" y="-959"/>
                    <a:ext cx="2925" cy="331979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de seta reta 84"/>
                  <p:cNvCxnSpPr>
                    <a:stCxn id="83" idx="0"/>
                    <a:endCxn id="86" idx="2"/>
                  </p:cNvCxnSpPr>
                  <p:nvPr/>
                </p:nvCxnSpPr>
                <p:spPr>
                  <a:xfrm flipV="1">
                    <a:off x="1276303" y="736200"/>
                    <a:ext cx="0" cy="35212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tângulo 85"/>
                  <p:cNvSpPr/>
                  <p:nvPr/>
                </p:nvSpPr>
                <p:spPr>
                  <a:xfrm>
                    <a:off x="432847" y="331020"/>
                    <a:ext cx="1686910" cy="4051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Soma&lt;- </a:t>
                    </a:r>
                    <a:r>
                      <a:rPr lang="pt-BR" sz="900" dirty="0" err="1" smtClean="0">
                        <a:effectLst/>
                        <a:ea typeface="MS Mincho"/>
                        <a:cs typeface="Times New Roman"/>
                      </a:rPr>
                      <a:t>soma+contador</a:t>
                    </a:r>
                    <a:endParaRPr lang="pt-BR" sz="900" dirty="0" smtClean="0">
                      <a:effectLst/>
                      <a:ea typeface="MS Mincho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+2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7" name="Caixa de texto 82"/>
                  <p:cNvSpPr txBox="1"/>
                  <p:nvPr/>
                </p:nvSpPr>
                <p:spPr>
                  <a:xfrm>
                    <a:off x="278721" y="179032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8" name="Caixa de texto 112"/>
                  <p:cNvSpPr txBox="1"/>
                  <p:nvPr/>
                </p:nvSpPr>
                <p:spPr>
                  <a:xfrm>
                    <a:off x="1871251" y="2073624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81" name="Conector angulado 80"/>
                <p:cNvCxnSpPr>
                  <a:stCxn id="83" idx="1"/>
                  <a:endCxn id="86" idx="1"/>
                </p:cNvCxnSpPr>
                <p:nvPr/>
              </p:nvCxnSpPr>
              <p:spPr>
                <a:xfrm rot="10800000">
                  <a:off x="2989807" y="1963298"/>
                  <a:ext cx="94911" cy="913176"/>
                </a:xfrm>
                <a:prstGeom prst="bentConnector3">
                  <a:avLst>
                    <a:gd name="adj1" fmla="val 374621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do 81"/>
                <p:cNvCxnSpPr>
                  <a:stCxn id="83" idx="3"/>
                  <a:endCxn id="75" idx="0"/>
                </p:cNvCxnSpPr>
                <p:nvPr/>
              </p:nvCxnSpPr>
              <p:spPr>
                <a:xfrm flipH="1">
                  <a:off x="4004523" y="2876473"/>
                  <a:ext cx="1024637" cy="585031"/>
                </a:xfrm>
                <a:prstGeom prst="bentConnector4">
                  <a:avLst>
                    <a:gd name="adj1" fmla="val -25438"/>
                    <a:gd name="adj2" fmla="val 73598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tângulo 73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Soma &lt;-0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5" name="Fluxograma: Exibir 74"/>
              <p:cNvSpPr/>
              <p:nvPr/>
            </p:nvSpPr>
            <p:spPr>
              <a:xfrm>
                <a:off x="879681" y="3728570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soma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6" name="Conector de seta reta 75"/>
              <p:cNvCxnSpPr>
                <a:stCxn id="75" idx="2"/>
                <a:endCxn id="78" idx="0"/>
              </p:cNvCxnSpPr>
              <p:nvPr/>
            </p:nvCxnSpPr>
            <p:spPr>
              <a:xfrm>
                <a:off x="1575269" y="4202906"/>
                <a:ext cx="13091" cy="25092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uxograma: Terminação 76"/>
              <p:cNvSpPr/>
              <p:nvPr/>
            </p:nvSpPr>
            <p:spPr>
              <a:xfrm>
                <a:off x="1141372" y="34348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8" name="Fluxograma: Terminação 77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9" name="Conector de seta reta 78"/>
              <p:cNvCxnSpPr>
                <a:stCxn id="77" idx="2"/>
                <a:endCxn id="65" idx="0"/>
              </p:cNvCxnSpPr>
              <p:nvPr/>
            </p:nvCxnSpPr>
            <p:spPr>
              <a:xfrm flipH="1">
                <a:off x="1617994" y="631987"/>
                <a:ext cx="6495" cy="32505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Fluxograma: Entrada manual 64"/>
            <p:cNvSpPr/>
            <p:nvPr/>
          </p:nvSpPr>
          <p:spPr>
            <a:xfrm>
              <a:off x="4375477" y="1341957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74" idx="0"/>
            </p:cNvCxnSpPr>
            <p:nvPr/>
          </p:nvCxnSpPr>
          <p:spPr>
            <a:xfrm>
              <a:off x="4739608" y="1704945"/>
              <a:ext cx="1" cy="2532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upo 130"/>
          <p:cNvGrpSpPr/>
          <p:nvPr/>
        </p:nvGrpSpPr>
        <p:grpSpPr>
          <a:xfrm>
            <a:off x="6145268" y="1116758"/>
            <a:ext cx="2592288" cy="4580438"/>
            <a:chOff x="6145268" y="1116758"/>
            <a:chExt cx="2592288" cy="4580438"/>
          </a:xfrm>
        </p:grpSpPr>
        <p:grpSp>
          <p:nvGrpSpPr>
            <p:cNvPr id="37" name="Grupo 36"/>
            <p:cNvGrpSpPr/>
            <p:nvPr/>
          </p:nvGrpSpPr>
          <p:grpSpPr>
            <a:xfrm>
              <a:off x="6145268" y="1116758"/>
              <a:ext cx="2592288" cy="4580438"/>
              <a:chOff x="6131254" y="1161134"/>
              <a:chExt cx="2592288" cy="4580438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6131254" y="1161134"/>
                <a:ext cx="2592288" cy="4580438"/>
                <a:chOff x="5652120" y="959896"/>
                <a:chExt cx="2592288" cy="4580438"/>
              </a:xfrm>
            </p:grpSpPr>
            <p:grpSp>
              <p:nvGrpSpPr>
                <p:cNvPr id="108" name="Grupo 107"/>
                <p:cNvGrpSpPr/>
                <p:nvPr/>
              </p:nvGrpSpPr>
              <p:grpSpPr>
                <a:xfrm>
                  <a:off x="5652120" y="959896"/>
                  <a:ext cx="2592288" cy="4580438"/>
                  <a:chOff x="399061" y="479235"/>
                  <a:chExt cx="2592288" cy="4580438"/>
                </a:xfrm>
              </p:grpSpPr>
              <p:grpSp>
                <p:nvGrpSpPr>
                  <p:cNvPr id="109" name="Grupo 108"/>
                  <p:cNvGrpSpPr/>
                  <p:nvPr/>
                </p:nvGrpSpPr>
                <p:grpSpPr>
                  <a:xfrm>
                    <a:off x="399061" y="767735"/>
                    <a:ext cx="2592288" cy="3143761"/>
                    <a:chOff x="2663436" y="85620"/>
                    <a:chExt cx="2955674" cy="3584451"/>
                  </a:xfrm>
                </p:grpSpPr>
                <p:cxnSp>
                  <p:nvCxnSpPr>
                    <p:cNvPr id="120" name="Conector de seta reta 119"/>
                    <p:cNvCxnSpPr>
                      <a:stCxn id="113" idx="2"/>
                      <a:endCxn id="89" idx="0"/>
                    </p:cNvCxnSpPr>
                    <p:nvPr/>
                  </p:nvCxnSpPr>
                  <p:spPr>
                    <a:xfrm>
                      <a:off x="4141273" y="85620"/>
                      <a:ext cx="18335" cy="24710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ector angulado 116"/>
                    <p:cNvCxnSpPr>
                      <a:stCxn id="116" idx="1"/>
                      <a:endCxn id="128" idx="1"/>
                    </p:cNvCxnSpPr>
                    <p:nvPr/>
                  </p:nvCxnSpPr>
                  <p:spPr>
                    <a:xfrm rot="10800000">
                      <a:off x="2663436" y="2061471"/>
                      <a:ext cx="258743" cy="924539"/>
                    </a:xfrm>
                    <a:prstGeom prst="bentConnector3">
                      <a:avLst>
                        <a:gd name="adj1" fmla="val 200735"/>
                      </a:avLst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Conector angulado 117"/>
                    <p:cNvCxnSpPr>
                      <a:stCxn id="128" idx="3"/>
                      <a:endCxn id="111" idx="0"/>
                    </p:cNvCxnSpPr>
                    <p:nvPr/>
                  </p:nvCxnSpPr>
                  <p:spPr>
                    <a:xfrm flipH="1">
                      <a:off x="4151505" y="2061471"/>
                      <a:ext cx="1467605" cy="1608600"/>
                    </a:xfrm>
                    <a:prstGeom prst="bentConnector4">
                      <a:avLst>
                        <a:gd name="adj1" fmla="val -17760"/>
                        <a:gd name="adj2" fmla="val 81045"/>
                      </a:avLst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Fluxograma: Exibir 110"/>
                  <p:cNvSpPr/>
                  <p:nvPr/>
                </p:nvSpPr>
                <p:spPr>
                  <a:xfrm>
                    <a:off x="1008591" y="3911496"/>
                    <a:ext cx="1391176" cy="474336"/>
                  </a:xfrm>
                  <a:prstGeom prst="flowChartDispla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lvl="1"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b="1" dirty="0" smtClean="0"/>
                      <a:t>soma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13" name="Fluxograma: Terminação 112"/>
                  <p:cNvSpPr/>
                  <p:nvPr/>
                </p:nvSpPr>
                <p:spPr>
                  <a:xfrm>
                    <a:off x="1212088" y="479235"/>
                    <a:ext cx="966234" cy="288500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Inicio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14" name="Fluxograma: Terminação 113"/>
                  <p:cNvSpPr/>
                  <p:nvPr/>
                </p:nvSpPr>
                <p:spPr>
                  <a:xfrm>
                    <a:off x="1243842" y="4771173"/>
                    <a:ext cx="966234" cy="288500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Fim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sp>
              <p:nvSpPr>
                <p:cNvPr id="128" name="Fluxograma: Preparação 127"/>
                <p:cNvSpPr/>
                <p:nvPr/>
              </p:nvSpPr>
              <p:spPr>
                <a:xfrm>
                  <a:off x="5652120" y="2651607"/>
                  <a:ext cx="2592288" cy="659437"/>
                </a:xfrm>
                <a:prstGeom prst="flowChartPrepara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ffectLst/>
                      <a:ea typeface="MS Mincho"/>
                      <a:cs typeface="Times New Roman"/>
                    </a:rPr>
                    <a:t>Contador &lt;- 0; contador&lt;=x; contador&lt;- contador+2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135" name="Conector de seta reta 134"/>
                <p:cNvCxnSpPr>
                  <a:stCxn id="128" idx="2"/>
                  <a:endCxn id="116" idx="0"/>
                </p:cNvCxnSpPr>
                <p:nvPr/>
              </p:nvCxnSpPr>
              <p:spPr>
                <a:xfrm>
                  <a:off x="6948264" y="3311044"/>
                  <a:ext cx="29158" cy="31158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luxograma: Entrada manual 88"/>
              <p:cNvSpPr/>
              <p:nvPr/>
            </p:nvSpPr>
            <p:spPr>
              <a:xfrm>
                <a:off x="7079348" y="1630062"/>
                <a:ext cx="728261" cy="36298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90" name="Conector de seta reta 89"/>
              <p:cNvCxnSpPr>
                <a:stCxn id="89" idx="2"/>
                <a:endCxn id="63" idx="0"/>
              </p:cNvCxnSpPr>
              <p:nvPr/>
            </p:nvCxnSpPr>
            <p:spPr>
              <a:xfrm>
                <a:off x="7443479" y="1993050"/>
                <a:ext cx="8040" cy="24214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Retângulo 62"/>
            <p:cNvSpPr/>
            <p:nvPr/>
          </p:nvSpPr>
          <p:spPr>
            <a:xfrm>
              <a:off x="6817106" y="2201175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soma &lt;- 0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12" name="Conector de seta reta 111"/>
            <p:cNvCxnSpPr>
              <a:stCxn id="63" idx="2"/>
              <a:endCxn id="128" idx="0"/>
            </p:cNvCxnSpPr>
            <p:nvPr/>
          </p:nvCxnSpPr>
          <p:spPr>
            <a:xfrm flipH="1">
              <a:off x="7441412" y="2540323"/>
              <a:ext cx="39120" cy="2681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tângulo 115"/>
            <p:cNvSpPr/>
            <p:nvPr/>
          </p:nvSpPr>
          <p:spPr>
            <a:xfrm>
              <a:off x="6372200" y="3779486"/>
              <a:ext cx="2196740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soma &lt;- </a:t>
              </a:r>
              <a:r>
                <a:rPr lang="pt-BR" sz="1100" dirty="0" err="1" smtClean="0">
                  <a:effectLst/>
                  <a:ea typeface="MS Mincho"/>
                  <a:cs typeface="Times New Roman"/>
                </a:rPr>
                <a:t>soma+contador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23" name="Conector de seta reta 122"/>
            <p:cNvCxnSpPr>
              <a:stCxn id="111" idx="2"/>
              <a:endCxn id="114" idx="0"/>
            </p:cNvCxnSpPr>
            <p:nvPr/>
          </p:nvCxnSpPr>
          <p:spPr>
            <a:xfrm>
              <a:off x="7450386" y="5023355"/>
              <a:ext cx="22780" cy="38534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8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77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295274" y="188640"/>
            <a:ext cx="5827712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Elabore um programa que mostre o fatorial dos números de 1 até n. (peça o valor de n ao usuário)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4" y="22102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021478" y="1200816"/>
            <a:ext cx="1966346" cy="4388424"/>
            <a:chOff x="1331640" y="857963"/>
            <a:chExt cx="1966346" cy="4388424"/>
          </a:xfrm>
        </p:grpSpPr>
        <p:grpSp>
          <p:nvGrpSpPr>
            <p:cNvPr id="71" name="Grupo 70"/>
            <p:cNvGrpSpPr/>
            <p:nvPr/>
          </p:nvGrpSpPr>
          <p:grpSpPr>
            <a:xfrm>
              <a:off x="1331640" y="857963"/>
              <a:ext cx="1966346" cy="4388424"/>
              <a:chOff x="695394" y="353907"/>
              <a:chExt cx="1966346" cy="438842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95394" y="1923186"/>
                <a:ext cx="1966346" cy="1625404"/>
                <a:chOff x="3001308" y="1403041"/>
                <a:chExt cx="2241987" cy="1853253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001309" y="1403041"/>
                  <a:ext cx="2241986" cy="1538096"/>
                  <a:chOff x="441939" y="45772"/>
                  <a:chExt cx="1772053" cy="1339285"/>
                </a:xfrm>
              </p:grpSpPr>
              <p:sp>
                <p:nvSpPr>
                  <p:cNvPr id="14" name="Fluxograma: Decisão 13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&lt;=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15" name="Conector de seta reta 14"/>
                  <p:cNvCxnSpPr>
                    <a:stCxn id="42" idx="2"/>
                    <a:endCxn id="14" idx="0"/>
                  </p:cNvCxnSpPr>
                  <p:nvPr/>
                </p:nvCxnSpPr>
                <p:spPr>
                  <a:xfrm flipH="1">
                    <a:off x="1273067" y="45772"/>
                    <a:ext cx="311" cy="30107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de seta reta 15"/>
                  <p:cNvCxnSpPr>
                    <a:stCxn id="14" idx="2"/>
                    <a:endCxn id="17" idx="0"/>
                  </p:cNvCxnSpPr>
                  <p:nvPr/>
                </p:nvCxnSpPr>
                <p:spPr>
                  <a:xfrm>
                    <a:off x="1273067" y="827691"/>
                    <a:ext cx="12327" cy="16475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tângulo 16"/>
                  <p:cNvSpPr/>
                  <p:nvPr/>
                </p:nvSpPr>
                <p:spPr>
                  <a:xfrm>
                    <a:off x="441939" y="992446"/>
                    <a:ext cx="1686910" cy="3926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Fat&lt;-</a:t>
                    </a:r>
                    <a:r>
                      <a:rPr lang="pt-BR" sz="900" dirty="0" err="1" smtClean="0">
                        <a:effectLst/>
                        <a:ea typeface="MS Mincho"/>
                        <a:cs typeface="Times New Roman"/>
                      </a:rPr>
                      <a:t>fat</a:t>
                    </a: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* contador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&lt;- contador +1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8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21" name="Caixa de texto 112"/>
                  <p:cNvSpPr txBox="1"/>
                  <p:nvPr/>
                </p:nvSpPr>
                <p:spPr>
                  <a:xfrm>
                    <a:off x="793108" y="720906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ector angulado 10"/>
                <p:cNvCxnSpPr>
                  <a:stCxn id="17" idx="1"/>
                  <a:endCxn id="14" idx="1"/>
                </p:cNvCxnSpPr>
                <p:nvPr/>
              </p:nvCxnSpPr>
              <p:spPr>
                <a:xfrm rot="10800000" flipH="1">
                  <a:off x="3001308" y="2024918"/>
                  <a:ext cx="79314" cy="690773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angulado 12"/>
                <p:cNvCxnSpPr>
                  <a:stCxn id="14" idx="3"/>
                  <a:endCxn id="44" idx="0"/>
                </p:cNvCxnSpPr>
                <p:nvPr/>
              </p:nvCxnSpPr>
              <p:spPr>
                <a:xfrm flipH="1">
                  <a:off x="4003353" y="2024918"/>
                  <a:ext cx="1021712" cy="1231376"/>
                </a:xfrm>
                <a:prstGeom prst="bentConnector4">
                  <a:avLst>
                    <a:gd name="adj1" fmla="val -25511"/>
                    <a:gd name="adj2" fmla="val 8540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tângulo 41"/>
              <p:cNvSpPr/>
              <p:nvPr/>
            </p:nvSpPr>
            <p:spPr>
              <a:xfrm>
                <a:off x="954569" y="1536967"/>
                <a:ext cx="1326852" cy="386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100" dirty="0" err="1" smtClean="0">
                    <a:ea typeface="MS Mincho"/>
                    <a:cs typeface="Times New Roman"/>
                  </a:rPr>
                  <a:t>fat</a:t>
                </a: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 &lt;=1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&lt;- 1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4" name="Fluxograma: Exibir 43"/>
              <p:cNvSpPr/>
              <p:nvPr/>
            </p:nvSpPr>
            <p:spPr>
              <a:xfrm>
                <a:off x="878655" y="3548590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err="1" smtClean="0"/>
                  <a:t>fat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4" name="Conector de seta reta 53"/>
              <p:cNvCxnSpPr>
                <a:stCxn id="44" idx="2"/>
                <a:endCxn id="61" idx="0"/>
              </p:cNvCxnSpPr>
              <p:nvPr/>
            </p:nvCxnSpPr>
            <p:spPr>
              <a:xfrm>
                <a:off x="1574243" y="4022926"/>
                <a:ext cx="14117" cy="43090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Fluxograma: Terminação 58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61" name="Fluxograma: Terminação 60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66" name="Conector de seta reta 65"/>
              <p:cNvCxnSpPr>
                <a:stCxn id="59" idx="2"/>
                <a:endCxn id="52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Fluxograma: Entrada manual 51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2" idx="2"/>
              <a:endCxn id="42" idx="0"/>
            </p:cNvCxnSpPr>
            <p:nvPr/>
          </p:nvCxnSpPr>
          <p:spPr>
            <a:xfrm>
              <a:off x="2247676" y="1773284"/>
              <a:ext cx="6565" cy="26773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3491880" y="1262404"/>
            <a:ext cx="2168774" cy="4398844"/>
            <a:chOff x="3635896" y="764704"/>
            <a:chExt cx="2168774" cy="4398844"/>
          </a:xfrm>
        </p:grpSpPr>
        <p:grpSp>
          <p:nvGrpSpPr>
            <p:cNvPr id="72" name="Grupo 71"/>
            <p:cNvGrpSpPr/>
            <p:nvPr/>
          </p:nvGrpSpPr>
          <p:grpSpPr>
            <a:xfrm>
              <a:off x="3635896" y="764704"/>
              <a:ext cx="2168774" cy="4398844"/>
              <a:chOff x="514282" y="343487"/>
              <a:chExt cx="2168774" cy="4398844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514282" y="1876116"/>
                <a:ext cx="2168774" cy="2359535"/>
                <a:chOff x="2794808" y="1349373"/>
                <a:chExt cx="2472791" cy="2690294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>
                  <a:off x="2794808" y="1349373"/>
                  <a:ext cx="2472791" cy="2690294"/>
                  <a:chOff x="278721" y="-959"/>
                  <a:chExt cx="1954480" cy="2342553"/>
                </a:xfrm>
              </p:grpSpPr>
              <p:sp>
                <p:nvSpPr>
                  <p:cNvPr id="83" name="Fluxograma: Decisão 82"/>
                  <p:cNvSpPr/>
                  <p:nvPr/>
                </p:nvSpPr>
                <p:spPr>
                  <a:xfrm>
                    <a:off x="507864" y="1088327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 smtClean="0">
                        <a:effectLst/>
                        <a:ea typeface="MS Mincho"/>
                        <a:cs typeface="Times New Roman"/>
                      </a:rPr>
                      <a:t>Contador &gt; x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84" name="Conector de seta reta 83"/>
                  <p:cNvCxnSpPr>
                    <a:stCxn id="74" idx="2"/>
                    <a:endCxn id="86" idx="0"/>
                  </p:cNvCxnSpPr>
                  <p:nvPr/>
                </p:nvCxnSpPr>
                <p:spPr>
                  <a:xfrm>
                    <a:off x="1273377" y="-959"/>
                    <a:ext cx="2925" cy="331979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de seta reta 84"/>
                  <p:cNvCxnSpPr>
                    <a:stCxn id="83" idx="0"/>
                    <a:endCxn id="86" idx="2"/>
                  </p:cNvCxnSpPr>
                  <p:nvPr/>
                </p:nvCxnSpPr>
                <p:spPr>
                  <a:xfrm flipV="1">
                    <a:off x="1276303" y="736200"/>
                    <a:ext cx="0" cy="35212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tângulo 85"/>
                  <p:cNvSpPr/>
                  <p:nvPr/>
                </p:nvSpPr>
                <p:spPr>
                  <a:xfrm>
                    <a:off x="432847" y="331020"/>
                    <a:ext cx="1686910" cy="4051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>
                        <a:ea typeface="MS Mincho"/>
                        <a:cs typeface="Times New Roman"/>
                      </a:rPr>
                      <a:t>Fat&lt;-</a:t>
                    </a:r>
                    <a:r>
                      <a:rPr lang="pt-BR" sz="900" dirty="0" err="1">
                        <a:ea typeface="MS Mincho"/>
                        <a:cs typeface="Times New Roman"/>
                      </a:rPr>
                      <a:t>fat</a:t>
                    </a:r>
                    <a:r>
                      <a:rPr lang="pt-BR" sz="900" dirty="0">
                        <a:ea typeface="MS Mincho"/>
                        <a:cs typeface="Times New Roman"/>
                      </a:rPr>
                      <a:t>* contador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900" dirty="0">
                        <a:ea typeface="MS Mincho"/>
                        <a:cs typeface="Times New Roman"/>
                      </a:rPr>
                      <a:t>Contador &lt;- contador +</a:t>
                    </a:r>
                    <a:r>
                      <a:rPr lang="pt-BR" sz="900" dirty="0" smtClean="0">
                        <a:ea typeface="MS Mincho"/>
                        <a:cs typeface="Times New Roman"/>
                      </a:rPr>
                      <a:t>1</a:t>
                    </a:r>
                    <a:endParaRPr lang="pt-BR" sz="1100" dirty="0"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7" name="Caixa de texto 82"/>
                  <p:cNvSpPr txBox="1"/>
                  <p:nvPr/>
                </p:nvSpPr>
                <p:spPr>
                  <a:xfrm>
                    <a:off x="278721" y="179032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88" name="Caixa de texto 112"/>
                  <p:cNvSpPr txBox="1"/>
                  <p:nvPr/>
                </p:nvSpPr>
                <p:spPr>
                  <a:xfrm>
                    <a:off x="1871251" y="2073624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81" name="Conector angulado 80"/>
                <p:cNvCxnSpPr>
                  <a:stCxn id="83" idx="1"/>
                  <a:endCxn id="86" idx="1"/>
                </p:cNvCxnSpPr>
                <p:nvPr/>
              </p:nvCxnSpPr>
              <p:spPr>
                <a:xfrm rot="10800000">
                  <a:off x="2989807" y="1963298"/>
                  <a:ext cx="94911" cy="913176"/>
                </a:xfrm>
                <a:prstGeom prst="bentConnector3">
                  <a:avLst>
                    <a:gd name="adj1" fmla="val 374621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do 81"/>
                <p:cNvCxnSpPr>
                  <a:stCxn id="83" idx="3"/>
                  <a:endCxn id="75" idx="0"/>
                </p:cNvCxnSpPr>
                <p:nvPr/>
              </p:nvCxnSpPr>
              <p:spPr>
                <a:xfrm flipH="1">
                  <a:off x="4004523" y="2876473"/>
                  <a:ext cx="1024637" cy="585031"/>
                </a:xfrm>
                <a:prstGeom prst="bentConnector4">
                  <a:avLst>
                    <a:gd name="adj1" fmla="val -25438"/>
                    <a:gd name="adj2" fmla="val 73598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tângulo 73"/>
              <p:cNvSpPr/>
              <p:nvPr/>
            </p:nvSpPr>
            <p:spPr>
              <a:xfrm>
                <a:off x="954569" y="1536968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100" dirty="0" err="1" smtClean="0">
                    <a:ea typeface="MS Mincho"/>
                    <a:cs typeface="Times New Roman"/>
                  </a:rPr>
                  <a:t>fat</a:t>
                </a: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&lt;-1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Contador &lt;- 1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5" name="Fluxograma: Exibir 74"/>
              <p:cNvSpPr/>
              <p:nvPr/>
            </p:nvSpPr>
            <p:spPr>
              <a:xfrm>
                <a:off x="879681" y="3728570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err="1" smtClean="0"/>
                  <a:t>fat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6" name="Conector de seta reta 75"/>
              <p:cNvCxnSpPr>
                <a:stCxn id="75" idx="2"/>
                <a:endCxn id="78" idx="0"/>
              </p:cNvCxnSpPr>
              <p:nvPr/>
            </p:nvCxnSpPr>
            <p:spPr>
              <a:xfrm>
                <a:off x="1575269" y="4202906"/>
                <a:ext cx="13091" cy="25092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uxograma: Terminação 76"/>
              <p:cNvSpPr/>
              <p:nvPr/>
            </p:nvSpPr>
            <p:spPr>
              <a:xfrm>
                <a:off x="1141372" y="34348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78" name="Fluxograma: Terminação 77"/>
              <p:cNvSpPr/>
              <p:nvPr/>
            </p:nvSpPr>
            <p:spPr>
              <a:xfrm>
                <a:off x="1105243" y="4453831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79" name="Conector de seta reta 78"/>
              <p:cNvCxnSpPr>
                <a:stCxn id="77" idx="2"/>
                <a:endCxn id="65" idx="0"/>
              </p:cNvCxnSpPr>
              <p:nvPr/>
            </p:nvCxnSpPr>
            <p:spPr>
              <a:xfrm flipH="1">
                <a:off x="1617994" y="631987"/>
                <a:ext cx="6495" cy="32505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Fluxograma: Entrada manual 64"/>
            <p:cNvSpPr/>
            <p:nvPr/>
          </p:nvSpPr>
          <p:spPr>
            <a:xfrm>
              <a:off x="4375477" y="1341957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x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74" idx="0"/>
            </p:cNvCxnSpPr>
            <p:nvPr/>
          </p:nvCxnSpPr>
          <p:spPr>
            <a:xfrm>
              <a:off x="4739608" y="1704945"/>
              <a:ext cx="1" cy="2532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upo 130"/>
          <p:cNvGrpSpPr/>
          <p:nvPr/>
        </p:nvGrpSpPr>
        <p:grpSpPr>
          <a:xfrm>
            <a:off x="6145268" y="1116758"/>
            <a:ext cx="2592288" cy="4580438"/>
            <a:chOff x="6145268" y="1116758"/>
            <a:chExt cx="2592288" cy="4580438"/>
          </a:xfrm>
        </p:grpSpPr>
        <p:grpSp>
          <p:nvGrpSpPr>
            <p:cNvPr id="37" name="Grupo 36"/>
            <p:cNvGrpSpPr/>
            <p:nvPr/>
          </p:nvGrpSpPr>
          <p:grpSpPr>
            <a:xfrm>
              <a:off x="6145268" y="1116758"/>
              <a:ext cx="2592288" cy="4580438"/>
              <a:chOff x="6131254" y="1161134"/>
              <a:chExt cx="2592288" cy="4580438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6131254" y="1161134"/>
                <a:ext cx="2592288" cy="4580438"/>
                <a:chOff x="5652120" y="959896"/>
                <a:chExt cx="2592288" cy="4580438"/>
              </a:xfrm>
            </p:grpSpPr>
            <p:grpSp>
              <p:nvGrpSpPr>
                <p:cNvPr id="108" name="Grupo 107"/>
                <p:cNvGrpSpPr/>
                <p:nvPr/>
              </p:nvGrpSpPr>
              <p:grpSpPr>
                <a:xfrm>
                  <a:off x="5652120" y="959896"/>
                  <a:ext cx="2592287" cy="4580438"/>
                  <a:chOff x="399061" y="479235"/>
                  <a:chExt cx="2592287" cy="4580438"/>
                </a:xfrm>
              </p:grpSpPr>
              <p:grpSp>
                <p:nvGrpSpPr>
                  <p:cNvPr id="109" name="Grupo 108"/>
                  <p:cNvGrpSpPr/>
                  <p:nvPr/>
                </p:nvGrpSpPr>
                <p:grpSpPr>
                  <a:xfrm>
                    <a:off x="399061" y="767735"/>
                    <a:ext cx="2592287" cy="3143761"/>
                    <a:chOff x="2663437" y="85620"/>
                    <a:chExt cx="2955673" cy="3584451"/>
                  </a:xfrm>
                </p:grpSpPr>
                <p:cxnSp>
                  <p:nvCxnSpPr>
                    <p:cNvPr id="120" name="Conector de seta reta 119"/>
                    <p:cNvCxnSpPr>
                      <a:stCxn id="113" idx="2"/>
                      <a:endCxn id="89" idx="0"/>
                    </p:cNvCxnSpPr>
                    <p:nvPr/>
                  </p:nvCxnSpPr>
                  <p:spPr>
                    <a:xfrm>
                      <a:off x="4141273" y="85620"/>
                      <a:ext cx="18335" cy="24710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ector angulado 116"/>
                    <p:cNvCxnSpPr>
                      <a:stCxn id="116" idx="1"/>
                      <a:endCxn id="128" idx="1"/>
                    </p:cNvCxnSpPr>
                    <p:nvPr/>
                  </p:nvCxnSpPr>
                  <p:spPr>
                    <a:xfrm rot="10800000">
                      <a:off x="2663436" y="2061471"/>
                      <a:ext cx="258743" cy="924539"/>
                    </a:xfrm>
                    <a:prstGeom prst="bentConnector3">
                      <a:avLst>
                        <a:gd name="adj1" fmla="val 200735"/>
                      </a:avLst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Conector angulado 117"/>
                    <p:cNvCxnSpPr>
                      <a:stCxn id="128" idx="3"/>
                      <a:endCxn id="111" idx="0"/>
                    </p:cNvCxnSpPr>
                    <p:nvPr/>
                  </p:nvCxnSpPr>
                  <p:spPr>
                    <a:xfrm flipH="1">
                      <a:off x="4151505" y="2061471"/>
                      <a:ext cx="1467605" cy="1608600"/>
                    </a:xfrm>
                    <a:prstGeom prst="bentConnector4">
                      <a:avLst>
                        <a:gd name="adj1" fmla="val -17760"/>
                        <a:gd name="adj2" fmla="val 81045"/>
                      </a:avLst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Fluxograma: Exibir 110"/>
                  <p:cNvSpPr/>
                  <p:nvPr/>
                </p:nvSpPr>
                <p:spPr>
                  <a:xfrm>
                    <a:off x="1008591" y="3911496"/>
                    <a:ext cx="1391176" cy="474336"/>
                  </a:xfrm>
                  <a:prstGeom prst="flowChartDispla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lvl="1"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100" b="1" dirty="0" err="1" smtClean="0"/>
                      <a:t>fat</a:t>
                    </a:r>
                    <a:endParaRPr lang="pt-BR" sz="11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13" name="Fluxograma: Terminação 112"/>
                  <p:cNvSpPr/>
                  <p:nvPr/>
                </p:nvSpPr>
                <p:spPr>
                  <a:xfrm>
                    <a:off x="1212088" y="479235"/>
                    <a:ext cx="966234" cy="288500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Inicio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114" name="Fluxograma: Terminação 113"/>
                  <p:cNvSpPr/>
                  <p:nvPr/>
                </p:nvSpPr>
                <p:spPr>
                  <a:xfrm>
                    <a:off x="1243842" y="4771173"/>
                    <a:ext cx="966234" cy="288500"/>
                  </a:xfrm>
                  <a:prstGeom prst="flowChartTerminator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pt-BR" sz="900">
                        <a:effectLst/>
                        <a:ea typeface="MS Mincho"/>
                        <a:cs typeface="Times New Roman"/>
                      </a:rPr>
                      <a:t>Fim</a:t>
                    </a:r>
                    <a:endParaRPr lang="pt-BR" sz="110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sp>
              <p:nvSpPr>
                <p:cNvPr id="128" name="Fluxograma: Preparação 127"/>
                <p:cNvSpPr/>
                <p:nvPr/>
              </p:nvSpPr>
              <p:spPr>
                <a:xfrm>
                  <a:off x="5652120" y="2651607"/>
                  <a:ext cx="2592288" cy="659437"/>
                </a:xfrm>
                <a:prstGeom prst="flowChartPrepara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sz="1100" dirty="0" smtClean="0">
                      <a:effectLst/>
                      <a:ea typeface="MS Mincho"/>
                      <a:cs typeface="Times New Roman"/>
                    </a:rPr>
                    <a:t>Contador &lt;- 1; contador&lt;=x; contador&lt;- contador+1</a:t>
                  </a:r>
                  <a:endParaRPr lang="pt-BR" sz="1100" dirty="0">
                    <a:effectLst/>
                    <a:ea typeface="MS Mincho"/>
                    <a:cs typeface="Times New Roman"/>
                  </a:endParaRPr>
                </a:p>
              </p:txBody>
            </p:sp>
            <p:cxnSp>
              <p:nvCxnSpPr>
                <p:cNvPr id="135" name="Conector de seta reta 134"/>
                <p:cNvCxnSpPr>
                  <a:stCxn id="128" idx="2"/>
                  <a:endCxn id="116" idx="0"/>
                </p:cNvCxnSpPr>
                <p:nvPr/>
              </p:nvCxnSpPr>
              <p:spPr>
                <a:xfrm>
                  <a:off x="6948264" y="3311044"/>
                  <a:ext cx="29158" cy="31158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luxograma: Entrada manual 88"/>
              <p:cNvSpPr/>
              <p:nvPr/>
            </p:nvSpPr>
            <p:spPr>
              <a:xfrm>
                <a:off x="7079348" y="1630062"/>
                <a:ext cx="728261" cy="36298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x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90" name="Conector de seta reta 89"/>
              <p:cNvCxnSpPr>
                <a:stCxn id="89" idx="2"/>
                <a:endCxn id="63" idx="0"/>
              </p:cNvCxnSpPr>
              <p:nvPr/>
            </p:nvCxnSpPr>
            <p:spPr>
              <a:xfrm>
                <a:off x="7443479" y="1993050"/>
                <a:ext cx="8040" cy="24214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Retângulo 62"/>
            <p:cNvSpPr/>
            <p:nvPr/>
          </p:nvSpPr>
          <p:spPr>
            <a:xfrm>
              <a:off x="6817106" y="2201175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err="1" smtClean="0">
                  <a:ea typeface="MS Mincho"/>
                  <a:cs typeface="Times New Roman"/>
                </a:rPr>
                <a:t>fat</a:t>
              </a:r>
              <a:r>
                <a:rPr lang="pt-BR" sz="1100" dirty="0" smtClean="0">
                  <a:effectLst/>
                  <a:ea typeface="MS Mincho"/>
                  <a:cs typeface="Times New Roman"/>
                </a:rPr>
                <a:t> &lt;- 1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12" name="Conector de seta reta 111"/>
            <p:cNvCxnSpPr>
              <a:stCxn id="63" idx="2"/>
              <a:endCxn id="128" idx="0"/>
            </p:cNvCxnSpPr>
            <p:nvPr/>
          </p:nvCxnSpPr>
          <p:spPr>
            <a:xfrm flipH="1">
              <a:off x="7441412" y="2540323"/>
              <a:ext cx="39120" cy="2681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tângulo 115"/>
            <p:cNvSpPr/>
            <p:nvPr/>
          </p:nvSpPr>
          <p:spPr>
            <a:xfrm>
              <a:off x="6372200" y="3779486"/>
              <a:ext cx="2196740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pt-BR" sz="1100" dirty="0">
                  <a:ea typeface="MS Mincho"/>
                  <a:cs typeface="Times New Roman"/>
                </a:rPr>
                <a:t>Fat&lt;-</a:t>
              </a:r>
              <a:r>
                <a:rPr lang="pt-BR" sz="1100" dirty="0" err="1">
                  <a:ea typeface="MS Mincho"/>
                  <a:cs typeface="Times New Roman"/>
                </a:rPr>
                <a:t>fat</a:t>
              </a:r>
              <a:r>
                <a:rPr lang="pt-BR" sz="1100" dirty="0">
                  <a:ea typeface="MS Mincho"/>
                  <a:cs typeface="Times New Roman"/>
                </a:rPr>
                <a:t>* contador</a:t>
              </a:r>
            </a:p>
          </p:txBody>
        </p:sp>
        <p:cxnSp>
          <p:nvCxnSpPr>
            <p:cNvPr id="123" name="Conector de seta reta 122"/>
            <p:cNvCxnSpPr>
              <a:stCxn id="111" idx="2"/>
              <a:endCxn id="114" idx="0"/>
            </p:cNvCxnSpPr>
            <p:nvPr/>
          </p:nvCxnSpPr>
          <p:spPr>
            <a:xfrm>
              <a:off x="7450386" y="5023355"/>
              <a:ext cx="22780" cy="38534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2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indexadas  </a:t>
            </a:r>
            <a:br>
              <a:rPr lang="pt-BR" dirty="0" smtClean="0"/>
            </a:br>
            <a:r>
              <a:rPr lang="pt-BR" dirty="0" smtClean="0"/>
              <a:t>(vetores)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Utilizando uma estrutura chamada vetor para armazenas mais de um dados em uma </a:t>
            </a:r>
            <a:r>
              <a:rPr lang="pt-BR" dirty="0" err="1" smtClean="0"/>
              <a:t>variaveis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6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17"/>
          <p:cNvSpPr/>
          <p:nvPr/>
        </p:nvSpPr>
        <p:spPr>
          <a:xfrm>
            <a:off x="1801840" y="2636912"/>
            <a:ext cx="428884" cy="10801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:</a:t>
            </a:r>
            <a:br>
              <a:rPr lang="pt-BR" dirty="0" smtClean="0"/>
            </a:br>
            <a:r>
              <a:rPr lang="pt-BR" dirty="0" smtClean="0"/>
              <a:t>pessoa - máquina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 smtClean="0"/>
              <a:t>Para se comunicar -&gt; linguagem de programação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1640511" y="1916832"/>
            <a:ext cx="1310293" cy="1224136"/>
            <a:chOff x="1605523" y="1916832"/>
            <a:chExt cx="1310293" cy="1224136"/>
          </a:xfrm>
        </p:grpSpPr>
        <p:sp>
          <p:nvSpPr>
            <p:cNvPr id="5" name="Elipse 4"/>
            <p:cNvSpPr/>
            <p:nvPr/>
          </p:nvSpPr>
          <p:spPr>
            <a:xfrm>
              <a:off x="1605523" y="242088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965563" y="256490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037571" y="2636910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752704" y="256490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24712" y="2636912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exto explicativo em elipse 11"/>
            <p:cNvSpPr/>
            <p:nvPr/>
          </p:nvSpPr>
          <p:spPr>
            <a:xfrm>
              <a:off x="2037571" y="1916832"/>
              <a:ext cx="878245" cy="504056"/>
            </a:xfrm>
            <a:prstGeom prst="wedgeEllipseCallou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Blá</a:t>
              </a:r>
              <a:r>
                <a:rPr lang="pt-BR" dirty="0" smtClean="0"/>
                <a:t>?</a:t>
              </a:r>
              <a:endParaRPr lang="pt-BR" dirty="0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68" y="2420888"/>
            <a:ext cx="1219200" cy="12192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4" t="38345" r="12276" b="42759"/>
          <a:stretch/>
        </p:blipFill>
        <p:spPr bwMode="auto">
          <a:xfrm>
            <a:off x="1042954" y="3717032"/>
            <a:ext cx="1989233" cy="117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 flipV="1">
            <a:off x="3067175" y="3429000"/>
            <a:ext cx="45969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rma livre 16"/>
          <p:cNvSpPr/>
          <p:nvPr/>
        </p:nvSpPr>
        <p:spPr>
          <a:xfrm>
            <a:off x="1619672" y="2337719"/>
            <a:ext cx="761311" cy="468520"/>
          </a:xfrm>
          <a:custGeom>
            <a:avLst/>
            <a:gdLst>
              <a:gd name="connsiteX0" fmla="*/ 223428 w 761311"/>
              <a:gd name="connsiteY0" fmla="*/ 70339 h 468520"/>
              <a:gd name="connsiteX1" fmla="*/ 202740 w 761311"/>
              <a:gd name="connsiteY1" fmla="*/ 62064 h 468520"/>
              <a:gd name="connsiteX2" fmla="*/ 186190 w 761311"/>
              <a:gd name="connsiteY2" fmla="*/ 37238 h 468520"/>
              <a:gd name="connsiteX3" fmla="*/ 182053 w 761311"/>
              <a:gd name="connsiteY3" fmla="*/ 24826 h 468520"/>
              <a:gd name="connsiteX4" fmla="*/ 169640 w 761311"/>
              <a:gd name="connsiteY4" fmla="*/ 0 h 468520"/>
              <a:gd name="connsiteX5" fmla="*/ 161365 w 761311"/>
              <a:gd name="connsiteY5" fmla="*/ 28963 h 468520"/>
              <a:gd name="connsiteX6" fmla="*/ 177915 w 761311"/>
              <a:gd name="connsiteY6" fmla="*/ 82752 h 468520"/>
              <a:gd name="connsiteX7" fmla="*/ 190328 w 761311"/>
              <a:gd name="connsiteY7" fmla="*/ 91027 h 468520"/>
              <a:gd name="connsiteX8" fmla="*/ 153090 w 761311"/>
              <a:gd name="connsiteY8" fmla="*/ 95164 h 468520"/>
              <a:gd name="connsiteX9" fmla="*/ 128264 w 761311"/>
              <a:gd name="connsiteY9" fmla="*/ 103439 h 468520"/>
              <a:gd name="connsiteX10" fmla="*/ 115852 w 761311"/>
              <a:gd name="connsiteY10" fmla="*/ 111714 h 468520"/>
              <a:gd name="connsiteX11" fmla="*/ 107577 w 761311"/>
              <a:gd name="connsiteY11" fmla="*/ 119990 h 468520"/>
              <a:gd name="connsiteX12" fmla="*/ 95164 w 761311"/>
              <a:gd name="connsiteY12" fmla="*/ 124127 h 468520"/>
              <a:gd name="connsiteX13" fmla="*/ 78614 w 761311"/>
              <a:gd name="connsiteY13" fmla="*/ 144815 h 468520"/>
              <a:gd name="connsiteX14" fmla="*/ 62064 w 761311"/>
              <a:gd name="connsiteY14" fmla="*/ 165503 h 468520"/>
              <a:gd name="connsiteX15" fmla="*/ 57926 w 761311"/>
              <a:gd name="connsiteY15" fmla="*/ 177915 h 468520"/>
              <a:gd name="connsiteX16" fmla="*/ 41376 w 761311"/>
              <a:gd name="connsiteY16" fmla="*/ 198603 h 468520"/>
              <a:gd name="connsiteX17" fmla="*/ 24826 w 761311"/>
              <a:gd name="connsiteY17" fmla="*/ 235841 h 468520"/>
              <a:gd name="connsiteX18" fmla="*/ 16550 w 761311"/>
              <a:gd name="connsiteY18" fmla="*/ 244116 h 468520"/>
              <a:gd name="connsiteX19" fmla="*/ 4138 w 761311"/>
              <a:gd name="connsiteY19" fmla="*/ 297905 h 468520"/>
              <a:gd name="connsiteX20" fmla="*/ 8275 w 761311"/>
              <a:gd name="connsiteY20" fmla="*/ 343418 h 468520"/>
              <a:gd name="connsiteX21" fmla="*/ 8275 w 761311"/>
              <a:gd name="connsiteY21" fmla="*/ 384793 h 468520"/>
              <a:gd name="connsiteX22" fmla="*/ 0 w 761311"/>
              <a:gd name="connsiteY22" fmla="*/ 430306 h 468520"/>
              <a:gd name="connsiteX23" fmla="*/ 4138 w 761311"/>
              <a:gd name="connsiteY23" fmla="*/ 442719 h 468520"/>
              <a:gd name="connsiteX24" fmla="*/ 12413 w 761311"/>
              <a:gd name="connsiteY24" fmla="*/ 417894 h 468520"/>
              <a:gd name="connsiteX25" fmla="*/ 16550 w 761311"/>
              <a:gd name="connsiteY25" fmla="*/ 405481 h 468520"/>
              <a:gd name="connsiteX26" fmla="*/ 20688 w 761311"/>
              <a:gd name="connsiteY26" fmla="*/ 384793 h 468520"/>
              <a:gd name="connsiteX27" fmla="*/ 37238 w 761311"/>
              <a:gd name="connsiteY27" fmla="*/ 364105 h 468520"/>
              <a:gd name="connsiteX28" fmla="*/ 57926 w 761311"/>
              <a:gd name="connsiteY28" fmla="*/ 343418 h 468520"/>
              <a:gd name="connsiteX29" fmla="*/ 78614 w 761311"/>
              <a:gd name="connsiteY29" fmla="*/ 322730 h 468520"/>
              <a:gd name="connsiteX30" fmla="*/ 99302 w 761311"/>
              <a:gd name="connsiteY30" fmla="*/ 302042 h 468520"/>
              <a:gd name="connsiteX31" fmla="*/ 107577 w 761311"/>
              <a:gd name="connsiteY31" fmla="*/ 331005 h 468520"/>
              <a:gd name="connsiteX32" fmla="*/ 103439 w 761311"/>
              <a:gd name="connsiteY32" fmla="*/ 343418 h 468520"/>
              <a:gd name="connsiteX33" fmla="*/ 107577 w 761311"/>
              <a:gd name="connsiteY33" fmla="*/ 355830 h 468520"/>
              <a:gd name="connsiteX34" fmla="*/ 115852 w 761311"/>
              <a:gd name="connsiteY34" fmla="*/ 417894 h 468520"/>
              <a:gd name="connsiteX35" fmla="*/ 124127 w 761311"/>
              <a:gd name="connsiteY35" fmla="*/ 450994 h 468520"/>
              <a:gd name="connsiteX36" fmla="*/ 128264 w 761311"/>
              <a:gd name="connsiteY36" fmla="*/ 467544 h 468520"/>
              <a:gd name="connsiteX37" fmla="*/ 115852 w 761311"/>
              <a:gd name="connsiteY37" fmla="*/ 426169 h 468520"/>
              <a:gd name="connsiteX38" fmla="*/ 119989 w 761311"/>
              <a:gd name="connsiteY38" fmla="*/ 409619 h 468520"/>
              <a:gd name="connsiteX39" fmla="*/ 132402 w 761311"/>
              <a:gd name="connsiteY39" fmla="*/ 318592 h 468520"/>
              <a:gd name="connsiteX40" fmla="*/ 144815 w 761311"/>
              <a:gd name="connsiteY40" fmla="*/ 273079 h 468520"/>
              <a:gd name="connsiteX41" fmla="*/ 157227 w 761311"/>
              <a:gd name="connsiteY41" fmla="*/ 260667 h 468520"/>
              <a:gd name="connsiteX42" fmla="*/ 165502 w 761311"/>
              <a:gd name="connsiteY42" fmla="*/ 248254 h 468520"/>
              <a:gd name="connsiteX43" fmla="*/ 173778 w 761311"/>
              <a:gd name="connsiteY43" fmla="*/ 239979 h 468520"/>
              <a:gd name="connsiteX44" fmla="*/ 182053 w 761311"/>
              <a:gd name="connsiteY44" fmla="*/ 227566 h 468520"/>
              <a:gd name="connsiteX45" fmla="*/ 194465 w 761311"/>
              <a:gd name="connsiteY45" fmla="*/ 223429 h 468520"/>
              <a:gd name="connsiteX46" fmla="*/ 215153 w 761311"/>
              <a:gd name="connsiteY46" fmla="*/ 211016 h 468520"/>
              <a:gd name="connsiteX47" fmla="*/ 239978 w 761311"/>
              <a:gd name="connsiteY47" fmla="*/ 194466 h 468520"/>
              <a:gd name="connsiteX48" fmla="*/ 264804 w 761311"/>
              <a:gd name="connsiteY48" fmla="*/ 186191 h 468520"/>
              <a:gd name="connsiteX49" fmla="*/ 273079 w 761311"/>
              <a:gd name="connsiteY49" fmla="*/ 177915 h 468520"/>
              <a:gd name="connsiteX50" fmla="*/ 277216 w 761311"/>
              <a:gd name="connsiteY50" fmla="*/ 165503 h 468520"/>
              <a:gd name="connsiteX51" fmla="*/ 268941 w 761311"/>
              <a:gd name="connsiteY51" fmla="*/ 140677 h 468520"/>
              <a:gd name="connsiteX52" fmla="*/ 264804 w 761311"/>
              <a:gd name="connsiteY52" fmla="*/ 128265 h 468520"/>
              <a:gd name="connsiteX53" fmla="*/ 268941 w 761311"/>
              <a:gd name="connsiteY53" fmla="*/ 111714 h 468520"/>
              <a:gd name="connsiteX54" fmla="*/ 277216 w 761311"/>
              <a:gd name="connsiteY54" fmla="*/ 136540 h 468520"/>
              <a:gd name="connsiteX55" fmla="*/ 281354 w 761311"/>
              <a:gd name="connsiteY55" fmla="*/ 148952 h 468520"/>
              <a:gd name="connsiteX56" fmla="*/ 285492 w 761311"/>
              <a:gd name="connsiteY56" fmla="*/ 161365 h 468520"/>
              <a:gd name="connsiteX57" fmla="*/ 297904 w 761311"/>
              <a:gd name="connsiteY57" fmla="*/ 169640 h 468520"/>
              <a:gd name="connsiteX58" fmla="*/ 306179 w 761311"/>
              <a:gd name="connsiteY58" fmla="*/ 182053 h 468520"/>
              <a:gd name="connsiteX59" fmla="*/ 331005 w 761311"/>
              <a:gd name="connsiteY59" fmla="*/ 194466 h 468520"/>
              <a:gd name="connsiteX60" fmla="*/ 343417 w 761311"/>
              <a:gd name="connsiteY60" fmla="*/ 202741 h 468520"/>
              <a:gd name="connsiteX61" fmla="*/ 380655 w 761311"/>
              <a:gd name="connsiteY61" fmla="*/ 215153 h 468520"/>
              <a:gd name="connsiteX62" fmla="*/ 405481 w 761311"/>
              <a:gd name="connsiteY62" fmla="*/ 227566 h 468520"/>
              <a:gd name="connsiteX63" fmla="*/ 430306 w 761311"/>
              <a:gd name="connsiteY63" fmla="*/ 235841 h 468520"/>
              <a:gd name="connsiteX64" fmla="*/ 442719 w 761311"/>
              <a:gd name="connsiteY64" fmla="*/ 239979 h 468520"/>
              <a:gd name="connsiteX65" fmla="*/ 463406 w 761311"/>
              <a:gd name="connsiteY65" fmla="*/ 244116 h 468520"/>
              <a:gd name="connsiteX66" fmla="*/ 488232 w 761311"/>
              <a:gd name="connsiteY66" fmla="*/ 248254 h 468520"/>
              <a:gd name="connsiteX67" fmla="*/ 504782 w 761311"/>
              <a:gd name="connsiteY67" fmla="*/ 252391 h 468520"/>
              <a:gd name="connsiteX68" fmla="*/ 529607 w 761311"/>
              <a:gd name="connsiteY68" fmla="*/ 256529 h 468520"/>
              <a:gd name="connsiteX69" fmla="*/ 554433 w 761311"/>
              <a:gd name="connsiteY69" fmla="*/ 264804 h 468520"/>
              <a:gd name="connsiteX70" fmla="*/ 575121 w 761311"/>
              <a:gd name="connsiteY70" fmla="*/ 268942 h 468520"/>
              <a:gd name="connsiteX71" fmla="*/ 608221 w 761311"/>
              <a:gd name="connsiteY71" fmla="*/ 277217 h 468520"/>
              <a:gd name="connsiteX72" fmla="*/ 628909 w 761311"/>
              <a:gd name="connsiteY72" fmla="*/ 281354 h 468520"/>
              <a:gd name="connsiteX73" fmla="*/ 653734 w 761311"/>
              <a:gd name="connsiteY73" fmla="*/ 289629 h 468520"/>
              <a:gd name="connsiteX74" fmla="*/ 666147 w 761311"/>
              <a:gd name="connsiteY74" fmla="*/ 297905 h 468520"/>
              <a:gd name="connsiteX75" fmla="*/ 678559 w 761311"/>
              <a:gd name="connsiteY75" fmla="*/ 302042 h 468520"/>
              <a:gd name="connsiteX76" fmla="*/ 686835 w 761311"/>
              <a:gd name="connsiteY76" fmla="*/ 310317 h 468520"/>
              <a:gd name="connsiteX77" fmla="*/ 699247 w 761311"/>
              <a:gd name="connsiteY77" fmla="*/ 314455 h 468520"/>
              <a:gd name="connsiteX78" fmla="*/ 736485 w 761311"/>
              <a:gd name="connsiteY78" fmla="*/ 343418 h 468520"/>
              <a:gd name="connsiteX79" fmla="*/ 732348 w 761311"/>
              <a:gd name="connsiteY79" fmla="*/ 331005 h 468520"/>
              <a:gd name="connsiteX80" fmla="*/ 715797 w 761311"/>
              <a:gd name="connsiteY80" fmla="*/ 310317 h 468520"/>
              <a:gd name="connsiteX81" fmla="*/ 703385 w 761311"/>
              <a:gd name="connsiteY81" fmla="*/ 289629 h 468520"/>
              <a:gd name="connsiteX82" fmla="*/ 682697 w 761311"/>
              <a:gd name="connsiteY82" fmla="*/ 264804 h 468520"/>
              <a:gd name="connsiteX83" fmla="*/ 657872 w 761311"/>
              <a:gd name="connsiteY83" fmla="*/ 248254 h 468520"/>
              <a:gd name="connsiteX84" fmla="*/ 628909 w 761311"/>
              <a:gd name="connsiteY84" fmla="*/ 231704 h 468520"/>
              <a:gd name="connsiteX85" fmla="*/ 641321 w 761311"/>
              <a:gd name="connsiteY85" fmla="*/ 227566 h 468520"/>
              <a:gd name="connsiteX86" fmla="*/ 670284 w 761311"/>
              <a:gd name="connsiteY86" fmla="*/ 235841 h 468520"/>
              <a:gd name="connsiteX87" fmla="*/ 736485 w 761311"/>
              <a:gd name="connsiteY87" fmla="*/ 252391 h 468520"/>
              <a:gd name="connsiteX88" fmla="*/ 748898 w 761311"/>
              <a:gd name="connsiteY88" fmla="*/ 256529 h 468520"/>
              <a:gd name="connsiteX89" fmla="*/ 761311 w 761311"/>
              <a:gd name="connsiteY89" fmla="*/ 264804 h 468520"/>
              <a:gd name="connsiteX90" fmla="*/ 744760 w 761311"/>
              <a:gd name="connsiteY90" fmla="*/ 239979 h 468520"/>
              <a:gd name="connsiteX91" fmla="*/ 719935 w 761311"/>
              <a:gd name="connsiteY91" fmla="*/ 227566 h 468520"/>
              <a:gd name="connsiteX92" fmla="*/ 699247 w 761311"/>
              <a:gd name="connsiteY92" fmla="*/ 206878 h 468520"/>
              <a:gd name="connsiteX93" fmla="*/ 686835 w 761311"/>
              <a:gd name="connsiteY93" fmla="*/ 194466 h 468520"/>
              <a:gd name="connsiteX94" fmla="*/ 662009 w 761311"/>
              <a:gd name="connsiteY94" fmla="*/ 177915 h 468520"/>
              <a:gd name="connsiteX95" fmla="*/ 649597 w 761311"/>
              <a:gd name="connsiteY95" fmla="*/ 169640 h 468520"/>
              <a:gd name="connsiteX96" fmla="*/ 637184 w 761311"/>
              <a:gd name="connsiteY96" fmla="*/ 165503 h 468520"/>
              <a:gd name="connsiteX97" fmla="*/ 612359 w 761311"/>
              <a:gd name="connsiteY97" fmla="*/ 148952 h 468520"/>
              <a:gd name="connsiteX98" fmla="*/ 587533 w 761311"/>
              <a:gd name="connsiteY98" fmla="*/ 140677 h 468520"/>
              <a:gd name="connsiteX99" fmla="*/ 616496 w 761311"/>
              <a:gd name="connsiteY99" fmla="*/ 128265 h 468520"/>
              <a:gd name="connsiteX100" fmla="*/ 649597 w 761311"/>
              <a:gd name="connsiteY100" fmla="*/ 119990 h 468520"/>
              <a:gd name="connsiteX101" fmla="*/ 670284 w 761311"/>
              <a:gd name="connsiteY101" fmla="*/ 124127 h 468520"/>
              <a:gd name="connsiteX102" fmla="*/ 657872 w 761311"/>
              <a:gd name="connsiteY102" fmla="*/ 119990 h 468520"/>
              <a:gd name="connsiteX103" fmla="*/ 641321 w 761311"/>
              <a:gd name="connsiteY103" fmla="*/ 115852 h 468520"/>
              <a:gd name="connsiteX104" fmla="*/ 599946 w 761311"/>
              <a:gd name="connsiteY104" fmla="*/ 103439 h 468520"/>
              <a:gd name="connsiteX105" fmla="*/ 579258 w 761311"/>
              <a:gd name="connsiteY105" fmla="*/ 99302 h 468520"/>
              <a:gd name="connsiteX106" fmla="*/ 554433 w 761311"/>
              <a:gd name="connsiteY106" fmla="*/ 95164 h 468520"/>
              <a:gd name="connsiteX107" fmla="*/ 542020 w 761311"/>
              <a:gd name="connsiteY107" fmla="*/ 91027 h 468520"/>
              <a:gd name="connsiteX108" fmla="*/ 496507 w 761311"/>
              <a:gd name="connsiteY108" fmla="*/ 82752 h 468520"/>
              <a:gd name="connsiteX109" fmla="*/ 459269 w 761311"/>
              <a:gd name="connsiteY109" fmla="*/ 70339 h 468520"/>
              <a:gd name="connsiteX110" fmla="*/ 430306 w 761311"/>
              <a:gd name="connsiteY110" fmla="*/ 62064 h 468520"/>
              <a:gd name="connsiteX111" fmla="*/ 331005 w 761311"/>
              <a:gd name="connsiteY111" fmla="*/ 53789 h 468520"/>
              <a:gd name="connsiteX112" fmla="*/ 293767 w 761311"/>
              <a:gd name="connsiteY112" fmla="*/ 49651 h 468520"/>
              <a:gd name="connsiteX113" fmla="*/ 223428 w 761311"/>
              <a:gd name="connsiteY113" fmla="*/ 57926 h 468520"/>
              <a:gd name="connsiteX114" fmla="*/ 223428 w 761311"/>
              <a:gd name="connsiteY114" fmla="*/ 70339 h 46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61311" h="468520">
                <a:moveTo>
                  <a:pt x="223428" y="70339"/>
                </a:moveTo>
                <a:cubicBezTo>
                  <a:pt x="219980" y="71029"/>
                  <a:pt x="208291" y="66998"/>
                  <a:pt x="202740" y="62064"/>
                </a:cubicBezTo>
                <a:cubicBezTo>
                  <a:pt x="195307" y="55456"/>
                  <a:pt x="186190" y="37238"/>
                  <a:pt x="186190" y="37238"/>
                </a:cubicBezTo>
                <a:cubicBezTo>
                  <a:pt x="184811" y="33101"/>
                  <a:pt x="184003" y="28727"/>
                  <a:pt x="182053" y="24826"/>
                </a:cubicBezTo>
                <a:cubicBezTo>
                  <a:pt x="166010" y="-7262"/>
                  <a:pt x="180042" y="31204"/>
                  <a:pt x="169640" y="0"/>
                </a:cubicBezTo>
                <a:cubicBezTo>
                  <a:pt x="149083" y="6853"/>
                  <a:pt x="156866" y="-283"/>
                  <a:pt x="161365" y="28963"/>
                </a:cubicBezTo>
                <a:cubicBezTo>
                  <a:pt x="164101" y="46747"/>
                  <a:pt x="163918" y="68755"/>
                  <a:pt x="177915" y="82752"/>
                </a:cubicBezTo>
                <a:cubicBezTo>
                  <a:pt x="181431" y="86268"/>
                  <a:pt x="186190" y="88269"/>
                  <a:pt x="190328" y="91027"/>
                </a:cubicBezTo>
                <a:cubicBezTo>
                  <a:pt x="177915" y="92406"/>
                  <a:pt x="165337" y="92715"/>
                  <a:pt x="153090" y="95164"/>
                </a:cubicBezTo>
                <a:cubicBezTo>
                  <a:pt x="144536" y="96875"/>
                  <a:pt x="128264" y="103439"/>
                  <a:pt x="128264" y="103439"/>
                </a:cubicBezTo>
                <a:cubicBezTo>
                  <a:pt x="124127" y="106197"/>
                  <a:pt x="119735" y="108608"/>
                  <a:pt x="115852" y="111714"/>
                </a:cubicBezTo>
                <a:cubicBezTo>
                  <a:pt x="112806" y="114151"/>
                  <a:pt x="110922" y="117983"/>
                  <a:pt x="107577" y="119990"/>
                </a:cubicBezTo>
                <a:cubicBezTo>
                  <a:pt x="103837" y="122234"/>
                  <a:pt x="99302" y="122748"/>
                  <a:pt x="95164" y="124127"/>
                </a:cubicBezTo>
                <a:cubicBezTo>
                  <a:pt x="84763" y="155328"/>
                  <a:pt x="100003" y="118078"/>
                  <a:pt x="78614" y="144815"/>
                </a:cubicBezTo>
                <a:cubicBezTo>
                  <a:pt x="55775" y="173365"/>
                  <a:pt x="97633" y="141789"/>
                  <a:pt x="62064" y="165503"/>
                </a:cubicBezTo>
                <a:cubicBezTo>
                  <a:pt x="60685" y="169640"/>
                  <a:pt x="60170" y="174175"/>
                  <a:pt x="57926" y="177915"/>
                </a:cubicBezTo>
                <a:cubicBezTo>
                  <a:pt x="43194" y="202468"/>
                  <a:pt x="55564" y="166680"/>
                  <a:pt x="41376" y="198603"/>
                </a:cubicBezTo>
                <a:cubicBezTo>
                  <a:pt x="29895" y="224437"/>
                  <a:pt x="38871" y="218286"/>
                  <a:pt x="24826" y="235841"/>
                </a:cubicBezTo>
                <a:cubicBezTo>
                  <a:pt x="22389" y="238887"/>
                  <a:pt x="19309" y="241358"/>
                  <a:pt x="16550" y="244116"/>
                </a:cubicBezTo>
                <a:cubicBezTo>
                  <a:pt x="5191" y="278194"/>
                  <a:pt x="9508" y="260307"/>
                  <a:pt x="4138" y="297905"/>
                </a:cubicBezTo>
                <a:cubicBezTo>
                  <a:pt x="5517" y="313076"/>
                  <a:pt x="8275" y="328184"/>
                  <a:pt x="8275" y="343418"/>
                </a:cubicBezTo>
                <a:cubicBezTo>
                  <a:pt x="8275" y="390960"/>
                  <a:pt x="-1072" y="356751"/>
                  <a:pt x="8275" y="384793"/>
                </a:cubicBezTo>
                <a:cubicBezTo>
                  <a:pt x="2458" y="402248"/>
                  <a:pt x="0" y="406918"/>
                  <a:pt x="0" y="430306"/>
                </a:cubicBezTo>
                <a:cubicBezTo>
                  <a:pt x="0" y="434668"/>
                  <a:pt x="2759" y="438581"/>
                  <a:pt x="4138" y="442719"/>
                </a:cubicBezTo>
                <a:lnTo>
                  <a:pt x="12413" y="417894"/>
                </a:lnTo>
                <a:cubicBezTo>
                  <a:pt x="13792" y="413756"/>
                  <a:pt x="15695" y="409758"/>
                  <a:pt x="16550" y="405481"/>
                </a:cubicBezTo>
                <a:cubicBezTo>
                  <a:pt x="17929" y="398585"/>
                  <a:pt x="18219" y="391378"/>
                  <a:pt x="20688" y="384793"/>
                </a:cubicBezTo>
                <a:cubicBezTo>
                  <a:pt x="25181" y="372812"/>
                  <a:pt x="30112" y="373013"/>
                  <a:pt x="37238" y="364105"/>
                </a:cubicBezTo>
                <a:cubicBezTo>
                  <a:pt x="52998" y="344405"/>
                  <a:pt x="36649" y="357602"/>
                  <a:pt x="57926" y="343418"/>
                </a:cubicBezTo>
                <a:cubicBezTo>
                  <a:pt x="79993" y="310317"/>
                  <a:pt x="51030" y="350314"/>
                  <a:pt x="78614" y="322730"/>
                </a:cubicBezTo>
                <a:cubicBezTo>
                  <a:pt x="106198" y="295146"/>
                  <a:pt x="66201" y="324109"/>
                  <a:pt x="99302" y="302042"/>
                </a:cubicBezTo>
                <a:cubicBezTo>
                  <a:pt x="101252" y="307892"/>
                  <a:pt x="107577" y="325814"/>
                  <a:pt x="107577" y="331005"/>
                </a:cubicBezTo>
                <a:cubicBezTo>
                  <a:pt x="107577" y="335367"/>
                  <a:pt x="104818" y="339280"/>
                  <a:pt x="103439" y="343418"/>
                </a:cubicBezTo>
                <a:cubicBezTo>
                  <a:pt x="104818" y="347555"/>
                  <a:pt x="106631" y="351573"/>
                  <a:pt x="107577" y="355830"/>
                </a:cubicBezTo>
                <a:cubicBezTo>
                  <a:pt x="112771" y="379203"/>
                  <a:pt x="112270" y="392819"/>
                  <a:pt x="115852" y="417894"/>
                </a:cubicBezTo>
                <a:cubicBezTo>
                  <a:pt x="119458" y="443139"/>
                  <a:pt x="118625" y="431735"/>
                  <a:pt x="124127" y="450994"/>
                </a:cubicBezTo>
                <a:cubicBezTo>
                  <a:pt x="125689" y="456462"/>
                  <a:pt x="130807" y="472630"/>
                  <a:pt x="128264" y="467544"/>
                </a:cubicBezTo>
                <a:cubicBezTo>
                  <a:pt x="123227" y="457471"/>
                  <a:pt x="118821" y="438047"/>
                  <a:pt x="115852" y="426169"/>
                </a:cubicBezTo>
                <a:cubicBezTo>
                  <a:pt x="117231" y="420652"/>
                  <a:pt x="119146" y="415243"/>
                  <a:pt x="119989" y="409619"/>
                </a:cubicBezTo>
                <a:cubicBezTo>
                  <a:pt x="131091" y="335603"/>
                  <a:pt x="123934" y="365162"/>
                  <a:pt x="132402" y="318592"/>
                </a:cubicBezTo>
                <a:cubicBezTo>
                  <a:pt x="133838" y="310693"/>
                  <a:pt x="139790" y="278104"/>
                  <a:pt x="144815" y="273079"/>
                </a:cubicBezTo>
                <a:cubicBezTo>
                  <a:pt x="148952" y="268942"/>
                  <a:pt x="153481" y="265162"/>
                  <a:pt x="157227" y="260667"/>
                </a:cubicBezTo>
                <a:cubicBezTo>
                  <a:pt x="160410" y="256847"/>
                  <a:pt x="162395" y="252137"/>
                  <a:pt x="165502" y="248254"/>
                </a:cubicBezTo>
                <a:cubicBezTo>
                  <a:pt x="167939" y="245208"/>
                  <a:pt x="171341" y="243025"/>
                  <a:pt x="173778" y="239979"/>
                </a:cubicBezTo>
                <a:cubicBezTo>
                  <a:pt x="176885" y="236096"/>
                  <a:pt x="178170" y="230673"/>
                  <a:pt x="182053" y="227566"/>
                </a:cubicBezTo>
                <a:cubicBezTo>
                  <a:pt x="185458" y="224842"/>
                  <a:pt x="190328" y="224808"/>
                  <a:pt x="194465" y="223429"/>
                </a:cubicBezTo>
                <a:cubicBezTo>
                  <a:pt x="213029" y="204863"/>
                  <a:pt x="190983" y="224443"/>
                  <a:pt x="215153" y="211016"/>
                </a:cubicBezTo>
                <a:cubicBezTo>
                  <a:pt x="223847" y="206186"/>
                  <a:pt x="230543" y="197611"/>
                  <a:pt x="239978" y="194466"/>
                </a:cubicBezTo>
                <a:lnTo>
                  <a:pt x="264804" y="186191"/>
                </a:lnTo>
                <a:cubicBezTo>
                  <a:pt x="267562" y="183432"/>
                  <a:pt x="269734" y="179922"/>
                  <a:pt x="273079" y="177915"/>
                </a:cubicBezTo>
                <a:cubicBezTo>
                  <a:pt x="286506" y="169858"/>
                  <a:pt x="290979" y="179264"/>
                  <a:pt x="277216" y="165503"/>
                </a:cubicBezTo>
                <a:lnTo>
                  <a:pt x="268941" y="140677"/>
                </a:lnTo>
                <a:lnTo>
                  <a:pt x="264804" y="128265"/>
                </a:lnTo>
                <a:cubicBezTo>
                  <a:pt x="266183" y="122748"/>
                  <a:pt x="264209" y="108559"/>
                  <a:pt x="268941" y="111714"/>
                </a:cubicBezTo>
                <a:cubicBezTo>
                  <a:pt x="276199" y="116553"/>
                  <a:pt x="274457" y="128265"/>
                  <a:pt x="277216" y="136540"/>
                </a:cubicBezTo>
                <a:lnTo>
                  <a:pt x="281354" y="148952"/>
                </a:lnTo>
                <a:cubicBezTo>
                  <a:pt x="282733" y="153090"/>
                  <a:pt x="281863" y="158946"/>
                  <a:pt x="285492" y="161365"/>
                </a:cubicBezTo>
                <a:lnTo>
                  <a:pt x="297904" y="169640"/>
                </a:lnTo>
                <a:cubicBezTo>
                  <a:pt x="300662" y="173778"/>
                  <a:pt x="302663" y="178537"/>
                  <a:pt x="306179" y="182053"/>
                </a:cubicBezTo>
                <a:cubicBezTo>
                  <a:pt x="318036" y="193910"/>
                  <a:pt x="317545" y="187736"/>
                  <a:pt x="331005" y="194466"/>
                </a:cubicBezTo>
                <a:cubicBezTo>
                  <a:pt x="335453" y="196690"/>
                  <a:pt x="338873" y="200721"/>
                  <a:pt x="343417" y="202741"/>
                </a:cubicBezTo>
                <a:cubicBezTo>
                  <a:pt x="343424" y="202744"/>
                  <a:pt x="374445" y="213083"/>
                  <a:pt x="380655" y="215153"/>
                </a:cubicBezTo>
                <a:cubicBezTo>
                  <a:pt x="425920" y="230241"/>
                  <a:pt x="357361" y="206180"/>
                  <a:pt x="405481" y="227566"/>
                </a:cubicBezTo>
                <a:cubicBezTo>
                  <a:pt x="413452" y="231109"/>
                  <a:pt x="422031" y="233083"/>
                  <a:pt x="430306" y="235841"/>
                </a:cubicBezTo>
                <a:cubicBezTo>
                  <a:pt x="434444" y="237220"/>
                  <a:pt x="438442" y="239124"/>
                  <a:pt x="442719" y="239979"/>
                </a:cubicBezTo>
                <a:lnTo>
                  <a:pt x="463406" y="244116"/>
                </a:lnTo>
                <a:cubicBezTo>
                  <a:pt x="471660" y="245617"/>
                  <a:pt x="480005" y="246609"/>
                  <a:pt x="488232" y="248254"/>
                </a:cubicBezTo>
                <a:cubicBezTo>
                  <a:pt x="493808" y="249369"/>
                  <a:pt x="499206" y="251276"/>
                  <a:pt x="504782" y="252391"/>
                </a:cubicBezTo>
                <a:cubicBezTo>
                  <a:pt x="513008" y="254036"/>
                  <a:pt x="521468" y="254494"/>
                  <a:pt x="529607" y="256529"/>
                </a:cubicBezTo>
                <a:cubicBezTo>
                  <a:pt x="538069" y="258645"/>
                  <a:pt x="545879" y="263093"/>
                  <a:pt x="554433" y="264804"/>
                </a:cubicBezTo>
                <a:cubicBezTo>
                  <a:pt x="561329" y="266183"/>
                  <a:pt x="568269" y="267361"/>
                  <a:pt x="575121" y="268942"/>
                </a:cubicBezTo>
                <a:cubicBezTo>
                  <a:pt x="586203" y="271499"/>
                  <a:pt x="597069" y="274987"/>
                  <a:pt x="608221" y="277217"/>
                </a:cubicBezTo>
                <a:cubicBezTo>
                  <a:pt x="615117" y="278596"/>
                  <a:pt x="622124" y="279504"/>
                  <a:pt x="628909" y="281354"/>
                </a:cubicBezTo>
                <a:cubicBezTo>
                  <a:pt x="637324" y="283649"/>
                  <a:pt x="653734" y="289629"/>
                  <a:pt x="653734" y="289629"/>
                </a:cubicBezTo>
                <a:cubicBezTo>
                  <a:pt x="657872" y="292388"/>
                  <a:pt x="661699" y="295681"/>
                  <a:pt x="666147" y="297905"/>
                </a:cubicBezTo>
                <a:cubicBezTo>
                  <a:pt x="670048" y="299855"/>
                  <a:pt x="674819" y="299798"/>
                  <a:pt x="678559" y="302042"/>
                </a:cubicBezTo>
                <a:cubicBezTo>
                  <a:pt x="681904" y="304049"/>
                  <a:pt x="683490" y="308310"/>
                  <a:pt x="686835" y="310317"/>
                </a:cubicBezTo>
                <a:cubicBezTo>
                  <a:pt x="690575" y="312561"/>
                  <a:pt x="695435" y="312337"/>
                  <a:pt x="699247" y="314455"/>
                </a:cubicBezTo>
                <a:cubicBezTo>
                  <a:pt x="721521" y="326830"/>
                  <a:pt x="721406" y="328338"/>
                  <a:pt x="736485" y="343418"/>
                </a:cubicBezTo>
                <a:cubicBezTo>
                  <a:pt x="735106" y="339280"/>
                  <a:pt x="734298" y="334906"/>
                  <a:pt x="732348" y="331005"/>
                </a:cubicBezTo>
                <a:cubicBezTo>
                  <a:pt x="727128" y="320564"/>
                  <a:pt x="723495" y="318014"/>
                  <a:pt x="715797" y="310317"/>
                </a:cubicBezTo>
                <a:cubicBezTo>
                  <a:pt x="708613" y="288764"/>
                  <a:pt x="716365" y="305855"/>
                  <a:pt x="703385" y="289629"/>
                </a:cubicBezTo>
                <a:cubicBezTo>
                  <a:pt x="692137" y="275568"/>
                  <a:pt x="698305" y="276944"/>
                  <a:pt x="682697" y="264804"/>
                </a:cubicBezTo>
                <a:cubicBezTo>
                  <a:pt x="674847" y="258698"/>
                  <a:pt x="666147" y="253771"/>
                  <a:pt x="657872" y="248254"/>
                </a:cubicBezTo>
                <a:cubicBezTo>
                  <a:pt x="640329" y="236559"/>
                  <a:pt x="649904" y="242202"/>
                  <a:pt x="628909" y="231704"/>
                </a:cubicBezTo>
                <a:cubicBezTo>
                  <a:pt x="633046" y="230325"/>
                  <a:pt x="636960" y="227566"/>
                  <a:pt x="641321" y="227566"/>
                </a:cubicBezTo>
                <a:cubicBezTo>
                  <a:pt x="649906" y="227566"/>
                  <a:pt x="661831" y="233890"/>
                  <a:pt x="670284" y="235841"/>
                </a:cubicBezTo>
                <a:cubicBezTo>
                  <a:pt x="735180" y="250816"/>
                  <a:pt x="689035" y="236574"/>
                  <a:pt x="736485" y="252391"/>
                </a:cubicBezTo>
                <a:cubicBezTo>
                  <a:pt x="740623" y="253770"/>
                  <a:pt x="745269" y="254110"/>
                  <a:pt x="748898" y="256529"/>
                </a:cubicBezTo>
                <a:lnTo>
                  <a:pt x="761311" y="264804"/>
                </a:lnTo>
                <a:cubicBezTo>
                  <a:pt x="755794" y="256529"/>
                  <a:pt x="754195" y="243124"/>
                  <a:pt x="744760" y="239979"/>
                </a:cubicBezTo>
                <a:cubicBezTo>
                  <a:pt x="727630" y="234268"/>
                  <a:pt x="735977" y="238260"/>
                  <a:pt x="719935" y="227566"/>
                </a:cubicBezTo>
                <a:cubicBezTo>
                  <a:pt x="704764" y="204809"/>
                  <a:pt x="719935" y="224118"/>
                  <a:pt x="699247" y="206878"/>
                </a:cubicBezTo>
                <a:cubicBezTo>
                  <a:pt x="694752" y="203132"/>
                  <a:pt x="691454" y="198058"/>
                  <a:pt x="686835" y="194466"/>
                </a:cubicBezTo>
                <a:cubicBezTo>
                  <a:pt x="678984" y="188360"/>
                  <a:pt x="670284" y="183432"/>
                  <a:pt x="662009" y="177915"/>
                </a:cubicBezTo>
                <a:cubicBezTo>
                  <a:pt x="657872" y="175157"/>
                  <a:pt x="654314" y="171212"/>
                  <a:pt x="649597" y="169640"/>
                </a:cubicBezTo>
                <a:lnTo>
                  <a:pt x="637184" y="165503"/>
                </a:lnTo>
                <a:cubicBezTo>
                  <a:pt x="628909" y="159986"/>
                  <a:pt x="621794" y="152097"/>
                  <a:pt x="612359" y="148952"/>
                </a:cubicBezTo>
                <a:lnTo>
                  <a:pt x="587533" y="140677"/>
                </a:lnTo>
                <a:cubicBezTo>
                  <a:pt x="601101" y="133893"/>
                  <a:pt x="603099" y="131918"/>
                  <a:pt x="616496" y="128265"/>
                </a:cubicBezTo>
                <a:cubicBezTo>
                  <a:pt x="627469" y="125273"/>
                  <a:pt x="649597" y="119990"/>
                  <a:pt x="649597" y="119990"/>
                </a:cubicBezTo>
                <a:cubicBezTo>
                  <a:pt x="656493" y="121369"/>
                  <a:pt x="663252" y="124127"/>
                  <a:pt x="670284" y="124127"/>
                </a:cubicBezTo>
                <a:cubicBezTo>
                  <a:pt x="674645" y="124127"/>
                  <a:pt x="662065" y="121188"/>
                  <a:pt x="657872" y="119990"/>
                </a:cubicBezTo>
                <a:cubicBezTo>
                  <a:pt x="652404" y="118428"/>
                  <a:pt x="646768" y="117486"/>
                  <a:pt x="641321" y="115852"/>
                </a:cubicBezTo>
                <a:cubicBezTo>
                  <a:pt x="611871" y="107017"/>
                  <a:pt x="624457" y="108886"/>
                  <a:pt x="599946" y="103439"/>
                </a:cubicBezTo>
                <a:cubicBezTo>
                  <a:pt x="593081" y="101913"/>
                  <a:pt x="586177" y="100560"/>
                  <a:pt x="579258" y="99302"/>
                </a:cubicBezTo>
                <a:cubicBezTo>
                  <a:pt x="571004" y="97801"/>
                  <a:pt x="562622" y="96984"/>
                  <a:pt x="554433" y="95164"/>
                </a:cubicBezTo>
                <a:cubicBezTo>
                  <a:pt x="550175" y="94218"/>
                  <a:pt x="546297" y="91882"/>
                  <a:pt x="542020" y="91027"/>
                </a:cubicBezTo>
                <a:cubicBezTo>
                  <a:pt x="509991" y="84621"/>
                  <a:pt x="521024" y="90107"/>
                  <a:pt x="496507" y="82752"/>
                </a:cubicBezTo>
                <a:cubicBezTo>
                  <a:pt x="483975" y="78992"/>
                  <a:pt x="471682" y="74476"/>
                  <a:pt x="459269" y="70339"/>
                </a:cubicBezTo>
                <a:cubicBezTo>
                  <a:pt x="447430" y="66393"/>
                  <a:pt x="443305" y="64664"/>
                  <a:pt x="430306" y="62064"/>
                </a:cubicBezTo>
                <a:cubicBezTo>
                  <a:pt x="392337" y="54470"/>
                  <a:pt x="380126" y="56518"/>
                  <a:pt x="331005" y="53789"/>
                </a:cubicBezTo>
                <a:cubicBezTo>
                  <a:pt x="318592" y="52410"/>
                  <a:pt x="306256" y="49651"/>
                  <a:pt x="293767" y="49651"/>
                </a:cubicBezTo>
                <a:cubicBezTo>
                  <a:pt x="260722" y="49651"/>
                  <a:pt x="250402" y="52532"/>
                  <a:pt x="223428" y="57926"/>
                </a:cubicBezTo>
                <a:cubicBezTo>
                  <a:pt x="212989" y="73585"/>
                  <a:pt x="226876" y="69649"/>
                  <a:pt x="223428" y="703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135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o explicativo em elipse 24"/>
          <p:cNvSpPr/>
          <p:nvPr/>
        </p:nvSpPr>
        <p:spPr>
          <a:xfrm>
            <a:off x="4342751" y="1833663"/>
            <a:ext cx="878245" cy="504056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Blá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26" name="Imagem 25" descr="C:\Users\Renato\Desktop\logo_res.jp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94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04000" y="1311386"/>
            <a:ext cx="10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1281182" y="2182119"/>
            <a:ext cx="654685" cy="804545"/>
            <a:chOff x="1281182" y="2182119"/>
            <a:chExt cx="654685" cy="804545"/>
          </a:xfrm>
        </p:grpSpPr>
        <p:sp>
          <p:nvSpPr>
            <p:cNvPr id="20" name="Cubo 19"/>
            <p:cNvSpPr/>
            <p:nvPr/>
          </p:nvSpPr>
          <p:spPr>
            <a:xfrm>
              <a:off x="1281182" y="2536449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Caixa de texto 101"/>
            <p:cNvSpPr txBox="1"/>
            <p:nvPr/>
          </p:nvSpPr>
          <p:spPr>
            <a:xfrm>
              <a:off x="1281182" y="2182119"/>
              <a:ext cx="654685" cy="3543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ea typeface="MS Mincho"/>
                  <a:cs typeface="Times New Roman"/>
                </a:rPr>
                <a:t>A</a:t>
              </a:r>
            </a:p>
          </p:txBody>
        </p:sp>
      </p:grpSp>
      <p:sp>
        <p:nvSpPr>
          <p:cNvPr id="22" name="Cubo 21"/>
          <p:cNvSpPr/>
          <p:nvPr/>
        </p:nvSpPr>
        <p:spPr>
          <a:xfrm>
            <a:off x="1283087" y="3248284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829187" y="3243204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2363222" y="3250189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5" name="Cubo 24"/>
          <p:cNvSpPr/>
          <p:nvPr/>
        </p:nvSpPr>
        <p:spPr>
          <a:xfrm>
            <a:off x="2909322" y="3245109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6" name="Cubo 25"/>
          <p:cNvSpPr/>
          <p:nvPr/>
        </p:nvSpPr>
        <p:spPr>
          <a:xfrm>
            <a:off x="4014857" y="3250189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7" name="Cubo 26"/>
          <p:cNvSpPr/>
          <p:nvPr/>
        </p:nvSpPr>
        <p:spPr>
          <a:xfrm>
            <a:off x="4560957" y="3245109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8" name="Caixa de texto 345"/>
          <p:cNvSpPr txBox="1"/>
          <p:nvPr/>
        </p:nvSpPr>
        <p:spPr>
          <a:xfrm>
            <a:off x="3412242" y="334480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...</a:t>
            </a:r>
          </a:p>
        </p:txBody>
      </p:sp>
      <p:sp>
        <p:nvSpPr>
          <p:cNvPr id="29" name="Caixa de texto 346"/>
          <p:cNvSpPr txBox="1"/>
          <p:nvPr/>
        </p:nvSpPr>
        <p:spPr>
          <a:xfrm>
            <a:off x="627767" y="326225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</a:t>
            </a:r>
          </a:p>
        </p:txBody>
      </p:sp>
      <p:sp>
        <p:nvSpPr>
          <p:cNvPr id="31" name="Caixa de texto 347"/>
          <p:cNvSpPr txBox="1"/>
          <p:nvPr/>
        </p:nvSpPr>
        <p:spPr>
          <a:xfrm>
            <a:off x="1174502" y="372580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[ 1 ]</a:t>
            </a:r>
          </a:p>
        </p:txBody>
      </p:sp>
      <p:sp>
        <p:nvSpPr>
          <p:cNvPr id="32" name="Caixa de texto 348"/>
          <p:cNvSpPr txBox="1"/>
          <p:nvPr/>
        </p:nvSpPr>
        <p:spPr>
          <a:xfrm>
            <a:off x="1709172" y="370040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[ 2 ]</a:t>
            </a:r>
          </a:p>
        </p:txBody>
      </p:sp>
      <p:sp>
        <p:nvSpPr>
          <p:cNvPr id="34" name="Caixa de texto 349"/>
          <p:cNvSpPr txBox="1"/>
          <p:nvPr/>
        </p:nvSpPr>
        <p:spPr>
          <a:xfrm>
            <a:off x="2281942" y="369976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[ 3 ]</a:t>
            </a:r>
          </a:p>
        </p:txBody>
      </p:sp>
      <p:sp>
        <p:nvSpPr>
          <p:cNvPr id="44" name="Caixa de texto 350"/>
          <p:cNvSpPr txBox="1"/>
          <p:nvPr/>
        </p:nvSpPr>
        <p:spPr>
          <a:xfrm>
            <a:off x="2868682" y="369976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[ 5 ]</a:t>
            </a:r>
          </a:p>
        </p:txBody>
      </p:sp>
      <p:sp>
        <p:nvSpPr>
          <p:cNvPr id="49" name="Caixa de texto 351"/>
          <p:cNvSpPr txBox="1"/>
          <p:nvPr/>
        </p:nvSpPr>
        <p:spPr>
          <a:xfrm>
            <a:off x="4560957" y="371437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n ]</a:t>
            </a:r>
          </a:p>
        </p:txBody>
      </p:sp>
    </p:spTree>
    <p:extLst>
      <p:ext uri="{BB962C8B-B14F-4D97-AF65-F5344CB8AC3E}">
        <p14:creationId xmlns:p14="http://schemas.microsoft.com/office/powerpoint/2010/main" val="19662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1" grpId="0"/>
      <p:bldP spid="32" grpId="0"/>
      <p:bldP spid="34" grpId="0"/>
      <p:bldP spid="44" grpId="0"/>
      <p:bldP spid="4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246702" y="128897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usa-las?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ubo 21"/>
          <p:cNvSpPr/>
          <p:nvPr/>
        </p:nvSpPr>
        <p:spPr>
          <a:xfrm>
            <a:off x="1283087" y="2525142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829187" y="2520062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2363222" y="2527047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5" name="Cubo 24"/>
          <p:cNvSpPr/>
          <p:nvPr/>
        </p:nvSpPr>
        <p:spPr>
          <a:xfrm>
            <a:off x="2909322" y="2521967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6" name="Cubo 25"/>
          <p:cNvSpPr/>
          <p:nvPr/>
        </p:nvSpPr>
        <p:spPr>
          <a:xfrm>
            <a:off x="4014857" y="2527047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7" name="Cubo 26"/>
          <p:cNvSpPr/>
          <p:nvPr/>
        </p:nvSpPr>
        <p:spPr>
          <a:xfrm>
            <a:off x="4560957" y="2521967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8" name="Caixa de texto 345"/>
          <p:cNvSpPr txBox="1"/>
          <p:nvPr/>
        </p:nvSpPr>
        <p:spPr>
          <a:xfrm>
            <a:off x="3412242" y="262166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...</a:t>
            </a:r>
          </a:p>
        </p:txBody>
      </p:sp>
      <p:sp>
        <p:nvSpPr>
          <p:cNvPr id="29" name="Caixa de texto 346"/>
          <p:cNvSpPr txBox="1"/>
          <p:nvPr/>
        </p:nvSpPr>
        <p:spPr>
          <a:xfrm>
            <a:off x="627767" y="253911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</a:t>
            </a:r>
          </a:p>
        </p:txBody>
      </p:sp>
      <p:sp>
        <p:nvSpPr>
          <p:cNvPr id="31" name="Caixa de texto 347"/>
          <p:cNvSpPr txBox="1"/>
          <p:nvPr/>
        </p:nvSpPr>
        <p:spPr>
          <a:xfrm>
            <a:off x="1174502" y="300266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[ 1 ]</a:t>
            </a:r>
          </a:p>
        </p:txBody>
      </p:sp>
      <p:sp>
        <p:nvSpPr>
          <p:cNvPr id="32" name="Caixa de texto 348"/>
          <p:cNvSpPr txBox="1"/>
          <p:nvPr/>
        </p:nvSpPr>
        <p:spPr>
          <a:xfrm>
            <a:off x="1709172" y="297726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[ 2 ]</a:t>
            </a:r>
          </a:p>
        </p:txBody>
      </p:sp>
      <p:sp>
        <p:nvSpPr>
          <p:cNvPr id="34" name="Caixa de texto 349"/>
          <p:cNvSpPr txBox="1"/>
          <p:nvPr/>
        </p:nvSpPr>
        <p:spPr>
          <a:xfrm>
            <a:off x="2281942" y="2976627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[ 3 ]</a:t>
            </a:r>
          </a:p>
        </p:txBody>
      </p:sp>
      <p:sp>
        <p:nvSpPr>
          <p:cNvPr id="44" name="Caixa de texto 350"/>
          <p:cNvSpPr txBox="1"/>
          <p:nvPr/>
        </p:nvSpPr>
        <p:spPr>
          <a:xfrm>
            <a:off x="2868682" y="2976627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[ 5 ]</a:t>
            </a:r>
          </a:p>
        </p:txBody>
      </p:sp>
      <p:sp>
        <p:nvSpPr>
          <p:cNvPr id="49" name="Caixa de texto 351"/>
          <p:cNvSpPr txBox="1"/>
          <p:nvPr/>
        </p:nvSpPr>
        <p:spPr>
          <a:xfrm>
            <a:off x="4560957" y="299123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n ]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95040" y="4006539"/>
            <a:ext cx="3374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Vetor [</a:t>
            </a:r>
            <a:r>
              <a:rPr lang="pt-BR" dirty="0" err="1"/>
              <a:t>indice</a:t>
            </a:r>
            <a:r>
              <a:rPr lang="pt-BR" dirty="0"/>
              <a:t>] = valor, </a:t>
            </a:r>
            <a:endParaRPr lang="pt-BR" dirty="0" smtClean="0"/>
          </a:p>
          <a:p>
            <a:r>
              <a:rPr lang="pt-BR" dirty="0" smtClean="0"/>
              <a:t>Valor </a:t>
            </a:r>
            <a:r>
              <a:rPr lang="pt-BR" dirty="0"/>
              <a:t>= vetor [</a:t>
            </a:r>
            <a:r>
              <a:rPr lang="pt-BR" dirty="0" err="1"/>
              <a:t>indice</a:t>
            </a:r>
            <a:r>
              <a:rPr lang="pt-BR" dirty="0"/>
              <a:t>], </a:t>
            </a:r>
            <a:endParaRPr lang="pt-BR" dirty="0" smtClean="0"/>
          </a:p>
          <a:p>
            <a:r>
              <a:rPr lang="pt-BR" dirty="0" smtClean="0"/>
              <a:t>Soma </a:t>
            </a:r>
            <a:r>
              <a:rPr lang="pt-BR" dirty="0"/>
              <a:t>= vetor [</a:t>
            </a:r>
            <a:r>
              <a:rPr lang="pt-BR" dirty="0" err="1"/>
              <a:t>indice</a:t>
            </a:r>
            <a:r>
              <a:rPr lang="pt-BR" dirty="0"/>
              <a:t>] + valor, ... </a:t>
            </a:r>
          </a:p>
        </p:txBody>
      </p:sp>
    </p:spTree>
    <p:extLst>
      <p:ext uri="{BB962C8B-B14F-4D97-AF65-F5344CB8AC3E}">
        <p14:creationId xmlns:p14="http://schemas.microsoft.com/office/powerpoint/2010/main" val="3670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1" grpId="0"/>
      <p:bldP spid="32" grpId="0"/>
      <p:bldP spid="34" grpId="0"/>
      <p:bldP spid="44" grpId="0"/>
      <p:bldP spid="49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295274" y="188640"/>
            <a:ext cx="5827712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Elabore um programa que leia 5 números e coloque em um vetor chamado n. apresente esses 5 números.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4" y="22102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pic>
        <p:nvPicPr>
          <p:cNvPr id="68" name="Imagem 67"/>
          <p:cNvPicPr/>
          <p:nvPr/>
        </p:nvPicPr>
        <p:blipFill rotWithShape="1">
          <a:blip r:embed="rId5"/>
          <a:srcRect l="76152" t="16261" r="10505" b="42210"/>
          <a:stretch/>
        </p:blipFill>
        <p:spPr bwMode="auto">
          <a:xfrm>
            <a:off x="3275856" y="1010139"/>
            <a:ext cx="3479800" cy="4331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39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83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514128" y="92561"/>
            <a:ext cx="7234336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Ler 8 elementos de um vetor A. Construir um vetor B de mesma dimensão com os elementos do vetor A multiplicados por 3. O elemento b[1] deverá ser implicado pelo elemento a[1]*3, o elemento b[2] deverá ser implicado pelo elemento a[2]*3 e assim por diante, até 8. Apresente o vetor b.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2790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907704" y="1592903"/>
            <a:ext cx="2722823" cy="3924329"/>
            <a:chOff x="1012950" y="1458822"/>
            <a:chExt cx="2722823" cy="3924329"/>
          </a:xfrm>
        </p:grpSpPr>
        <p:cxnSp>
          <p:nvCxnSpPr>
            <p:cNvPr id="9" name="Conector de seta reta 8"/>
            <p:cNvCxnSpPr>
              <a:stCxn id="12" idx="2"/>
              <a:endCxn id="13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angulado 9"/>
            <p:cNvCxnSpPr>
              <a:stCxn id="15" idx="1"/>
              <a:endCxn id="13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13" idx="3"/>
              <a:endCxn id="21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uxograma: Terminação 11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3" name="Fluxograma: Preparação 12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 smtClean="0">
                  <a:ea typeface="MS Mincho"/>
                  <a:cs typeface="Times New Roman"/>
                </a:rPr>
                <a:t>7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4" name="Conector de seta reta 13"/>
            <p:cNvCxnSpPr>
              <a:stCxn id="13" idx="2"/>
              <a:endCxn id="1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uxograma: Entrada manual 1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8526" y="445014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 *3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7" name="Conector angulado 16"/>
            <p:cNvCxnSpPr>
              <a:stCxn id="16" idx="1"/>
              <a:endCxn id="21" idx="1"/>
            </p:cNvCxnSpPr>
            <p:nvPr/>
          </p:nvCxnSpPr>
          <p:spPr>
            <a:xfrm rot="10800000">
              <a:off x="1143486" y="3809512"/>
              <a:ext cx="625041" cy="810208"/>
            </a:xfrm>
            <a:prstGeom prst="bentConnector3">
              <a:avLst>
                <a:gd name="adj1" fmla="val 13657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21" idx="3"/>
              <a:endCxn id="23" idx="0"/>
            </p:cNvCxnSpPr>
            <p:nvPr/>
          </p:nvCxnSpPr>
          <p:spPr>
            <a:xfrm flipH="1">
              <a:off x="2431952" y="3809512"/>
              <a:ext cx="1303821" cy="1184897"/>
            </a:xfrm>
            <a:prstGeom prst="bentConnector4">
              <a:avLst>
                <a:gd name="adj1" fmla="val -17533"/>
                <a:gd name="adj2" fmla="val 8696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uxograma: Preparação 20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 smtClean="0">
                  <a:ea typeface="MS Mincho"/>
                  <a:cs typeface="Times New Roman"/>
                </a:rPr>
                <a:t>7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2" name="Conector de seta reta 21"/>
            <p:cNvCxnSpPr>
              <a:stCxn id="21" idx="2"/>
              <a:endCxn id="16" idx="0"/>
            </p:cNvCxnSpPr>
            <p:nvPr/>
          </p:nvCxnSpPr>
          <p:spPr>
            <a:xfrm flipH="1">
              <a:off x="2431952" y="4139230"/>
              <a:ext cx="7677" cy="31091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2262924" y="4994409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292080" y="1868010"/>
            <a:ext cx="2592288" cy="2857134"/>
            <a:chOff x="4847255" y="1364422"/>
            <a:chExt cx="2592288" cy="2857134"/>
          </a:xfrm>
        </p:grpSpPr>
        <p:sp>
          <p:nvSpPr>
            <p:cNvPr id="36" name="Fluxograma: Terminação 35"/>
            <p:cNvSpPr/>
            <p:nvPr/>
          </p:nvSpPr>
          <p:spPr>
            <a:xfrm>
              <a:off x="5790817" y="3933056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37" name="Fluxograma: Conector 36"/>
            <p:cNvSpPr/>
            <p:nvPr/>
          </p:nvSpPr>
          <p:spPr>
            <a:xfrm>
              <a:off x="5857901" y="1364422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angulado 37"/>
            <p:cNvCxnSpPr>
              <a:stCxn id="37" idx="6"/>
              <a:endCxn id="41" idx="0"/>
            </p:cNvCxnSpPr>
            <p:nvPr/>
          </p:nvCxnSpPr>
          <p:spPr>
            <a:xfrm flipH="1">
              <a:off x="6143399" y="1558793"/>
              <a:ext cx="52558" cy="514522"/>
            </a:xfrm>
            <a:prstGeom prst="bentConnector4">
              <a:avLst>
                <a:gd name="adj1" fmla="val -434948"/>
                <a:gd name="adj2" fmla="val 6888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>
              <a:stCxn id="43" idx="1"/>
              <a:endCxn id="41" idx="1"/>
            </p:cNvCxnSpPr>
            <p:nvPr/>
          </p:nvCxnSpPr>
          <p:spPr>
            <a:xfrm rot="10800000">
              <a:off x="4847255" y="2403034"/>
              <a:ext cx="600556" cy="733310"/>
            </a:xfrm>
            <a:prstGeom prst="bentConnector3">
              <a:avLst>
                <a:gd name="adj1" fmla="val 1380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angulado 39"/>
            <p:cNvCxnSpPr>
              <a:stCxn id="41" idx="3"/>
              <a:endCxn id="36" idx="0"/>
            </p:cNvCxnSpPr>
            <p:nvPr/>
          </p:nvCxnSpPr>
          <p:spPr>
            <a:xfrm flipH="1">
              <a:off x="6273934" y="2403034"/>
              <a:ext cx="1165609" cy="1530022"/>
            </a:xfrm>
            <a:prstGeom prst="bentConnector4">
              <a:avLst>
                <a:gd name="adj1" fmla="val -19612"/>
                <a:gd name="adj2" fmla="val 747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luxograma: Preparação 40"/>
            <p:cNvSpPr/>
            <p:nvPr/>
          </p:nvSpPr>
          <p:spPr>
            <a:xfrm>
              <a:off x="4847255" y="2073315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&lt;=7;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2" name="Conector de seta reta 41"/>
            <p:cNvCxnSpPr>
              <a:stCxn id="41" idx="2"/>
              <a:endCxn id="43" idx="0"/>
            </p:cNvCxnSpPr>
            <p:nvPr/>
          </p:nvCxnSpPr>
          <p:spPr>
            <a:xfrm>
              <a:off x="6143399" y="2732752"/>
              <a:ext cx="0" cy="16642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luxograma: Exibir 42"/>
            <p:cNvSpPr/>
            <p:nvPr/>
          </p:nvSpPr>
          <p:spPr>
            <a:xfrm>
              <a:off x="5447811" y="289917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B[i]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0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514128" y="332656"/>
            <a:ext cx="7234336" cy="919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Ler 5 elementos de um vetor a. construir um vetor B de mesmo tipo, observando a seguinte lei de formação: “todo elemento de B deverá ser o quadrado do elemento de A correspondente”. Apresentar os vetores a e b.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44" y="510208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907704" y="1592903"/>
            <a:ext cx="2722823" cy="3924329"/>
            <a:chOff x="1012950" y="1458822"/>
            <a:chExt cx="2722823" cy="3924329"/>
          </a:xfrm>
        </p:grpSpPr>
        <p:cxnSp>
          <p:nvCxnSpPr>
            <p:cNvPr id="9" name="Conector de seta reta 8"/>
            <p:cNvCxnSpPr>
              <a:stCxn id="12" idx="2"/>
              <a:endCxn id="13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angulado 9"/>
            <p:cNvCxnSpPr>
              <a:stCxn id="15" idx="1"/>
              <a:endCxn id="13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13" idx="3"/>
              <a:endCxn id="21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uxograma: Terminação 11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3" name="Fluxograma: Preparação 12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4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4" name="Conector de seta reta 13"/>
            <p:cNvCxnSpPr>
              <a:stCxn id="13" idx="2"/>
              <a:endCxn id="1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uxograma: Entrada manual 1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8526" y="445014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 *a[i]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7" name="Conector angulado 16"/>
            <p:cNvCxnSpPr>
              <a:stCxn id="16" idx="1"/>
              <a:endCxn id="21" idx="1"/>
            </p:cNvCxnSpPr>
            <p:nvPr/>
          </p:nvCxnSpPr>
          <p:spPr>
            <a:xfrm rot="10800000">
              <a:off x="1143486" y="3809512"/>
              <a:ext cx="625041" cy="810208"/>
            </a:xfrm>
            <a:prstGeom prst="bentConnector3">
              <a:avLst>
                <a:gd name="adj1" fmla="val 13657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21" idx="3"/>
              <a:endCxn id="23" idx="0"/>
            </p:cNvCxnSpPr>
            <p:nvPr/>
          </p:nvCxnSpPr>
          <p:spPr>
            <a:xfrm flipH="1">
              <a:off x="2431952" y="3809512"/>
              <a:ext cx="1303821" cy="1184897"/>
            </a:xfrm>
            <a:prstGeom prst="bentConnector4">
              <a:avLst>
                <a:gd name="adj1" fmla="val -17533"/>
                <a:gd name="adj2" fmla="val 8696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uxograma: Preparação 20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4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2" name="Conector de seta reta 21"/>
            <p:cNvCxnSpPr>
              <a:stCxn id="21" idx="2"/>
              <a:endCxn id="16" idx="0"/>
            </p:cNvCxnSpPr>
            <p:nvPr/>
          </p:nvCxnSpPr>
          <p:spPr>
            <a:xfrm flipH="1">
              <a:off x="2431952" y="4139230"/>
              <a:ext cx="7677" cy="31091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2262924" y="4994409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292080" y="1868010"/>
            <a:ext cx="2592288" cy="2857134"/>
            <a:chOff x="4847255" y="1364422"/>
            <a:chExt cx="2592288" cy="2857134"/>
          </a:xfrm>
        </p:grpSpPr>
        <p:sp>
          <p:nvSpPr>
            <p:cNvPr id="25" name="Fluxograma: Terminação 24"/>
            <p:cNvSpPr/>
            <p:nvPr/>
          </p:nvSpPr>
          <p:spPr>
            <a:xfrm>
              <a:off x="5790817" y="3933056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5857901" y="1364422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angulado 26"/>
            <p:cNvCxnSpPr>
              <a:stCxn id="26" idx="6"/>
              <a:endCxn id="30" idx="0"/>
            </p:cNvCxnSpPr>
            <p:nvPr/>
          </p:nvCxnSpPr>
          <p:spPr>
            <a:xfrm flipH="1">
              <a:off x="6143399" y="1558793"/>
              <a:ext cx="52558" cy="514522"/>
            </a:xfrm>
            <a:prstGeom prst="bentConnector4">
              <a:avLst>
                <a:gd name="adj1" fmla="val -434948"/>
                <a:gd name="adj2" fmla="val 6888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>
              <a:stCxn id="34" idx="1"/>
              <a:endCxn id="30" idx="1"/>
            </p:cNvCxnSpPr>
            <p:nvPr/>
          </p:nvCxnSpPr>
          <p:spPr>
            <a:xfrm rot="10800000">
              <a:off x="4847255" y="2403034"/>
              <a:ext cx="600556" cy="733310"/>
            </a:xfrm>
            <a:prstGeom prst="bentConnector3">
              <a:avLst>
                <a:gd name="adj1" fmla="val 1380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angulado 28"/>
            <p:cNvCxnSpPr>
              <a:stCxn id="30" idx="3"/>
              <a:endCxn id="25" idx="0"/>
            </p:cNvCxnSpPr>
            <p:nvPr/>
          </p:nvCxnSpPr>
          <p:spPr>
            <a:xfrm flipH="1">
              <a:off x="6273934" y="2403034"/>
              <a:ext cx="1165609" cy="1530022"/>
            </a:xfrm>
            <a:prstGeom prst="bentConnector4">
              <a:avLst>
                <a:gd name="adj1" fmla="val -19612"/>
                <a:gd name="adj2" fmla="val 747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uxograma: Preparação 29"/>
            <p:cNvSpPr/>
            <p:nvPr/>
          </p:nvSpPr>
          <p:spPr>
            <a:xfrm>
              <a:off x="4847255" y="2073315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&lt;=4;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1" name="Conector de seta reta 30"/>
            <p:cNvCxnSpPr>
              <a:stCxn id="30" idx="2"/>
              <a:endCxn id="34" idx="0"/>
            </p:cNvCxnSpPr>
            <p:nvPr/>
          </p:nvCxnSpPr>
          <p:spPr>
            <a:xfrm>
              <a:off x="6143399" y="2732752"/>
              <a:ext cx="0" cy="16642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Fluxograma: Exibir 33"/>
            <p:cNvSpPr/>
            <p:nvPr/>
          </p:nvSpPr>
          <p:spPr>
            <a:xfrm>
              <a:off x="5447811" y="289917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B[i]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9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84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514128" y="332656"/>
            <a:ext cx="7234336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Ler dois vetores A e B com 5 elementos. Construir um vetor C, onde cada elemento de C é a subtração do elemento correspondente de A com B. Apresentar a matriz C.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846405" y="1199291"/>
            <a:ext cx="7731544" cy="4661112"/>
            <a:chOff x="612418" y="1204161"/>
            <a:chExt cx="7731544" cy="4661112"/>
          </a:xfrm>
        </p:grpSpPr>
        <p:grpSp>
          <p:nvGrpSpPr>
            <p:cNvPr id="8" name="Grupo 7"/>
            <p:cNvGrpSpPr/>
            <p:nvPr/>
          </p:nvGrpSpPr>
          <p:grpSpPr>
            <a:xfrm>
              <a:off x="612418" y="1204161"/>
              <a:ext cx="7731544" cy="3887999"/>
              <a:chOff x="1012950" y="1458822"/>
              <a:chExt cx="7731544" cy="3887999"/>
            </a:xfrm>
          </p:grpSpPr>
          <p:cxnSp>
            <p:nvCxnSpPr>
              <p:cNvPr id="9" name="Conector de seta reta 8"/>
              <p:cNvCxnSpPr>
                <a:stCxn id="12" idx="2"/>
                <a:endCxn id="13" idx="0"/>
              </p:cNvCxnSpPr>
              <p:nvPr/>
            </p:nvCxnSpPr>
            <p:spPr>
              <a:xfrm>
                <a:off x="2309093" y="1747322"/>
                <a:ext cx="1" cy="24151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angulado 9"/>
              <p:cNvCxnSpPr>
                <a:stCxn id="15" idx="1"/>
                <a:endCxn id="13" idx="1"/>
              </p:cNvCxnSpPr>
              <p:nvPr/>
            </p:nvCxnSpPr>
            <p:spPr>
              <a:xfrm rot="10800000">
                <a:off x="1012951" y="2318560"/>
                <a:ext cx="932013" cy="643863"/>
              </a:xfrm>
              <a:prstGeom prst="bentConnector3">
                <a:avLst>
                  <a:gd name="adj1" fmla="val 124528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angulado 10"/>
              <p:cNvCxnSpPr>
                <a:stCxn id="13" idx="3"/>
                <a:endCxn id="36" idx="0"/>
              </p:cNvCxnSpPr>
              <p:nvPr/>
            </p:nvCxnSpPr>
            <p:spPr>
              <a:xfrm flipH="1">
                <a:off x="2461493" y="2318559"/>
                <a:ext cx="1143745" cy="1114339"/>
              </a:xfrm>
              <a:prstGeom prst="bentConnector4">
                <a:avLst>
                  <a:gd name="adj1" fmla="val -19987"/>
                  <a:gd name="adj2" fmla="val 8184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luxograma: Terminação 11"/>
              <p:cNvSpPr/>
              <p:nvPr/>
            </p:nvSpPr>
            <p:spPr>
              <a:xfrm>
                <a:off x="1825976" y="1458822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3" name="Fluxograma: Preparação 12"/>
              <p:cNvSpPr/>
              <p:nvPr/>
            </p:nvSpPr>
            <p:spPr>
              <a:xfrm>
                <a:off x="1012950" y="1988840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 &lt;- 0;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&lt;=</a:t>
                </a:r>
                <a:r>
                  <a:rPr lang="pt-BR" sz="1400" dirty="0">
                    <a:ea typeface="MS Mincho"/>
                    <a:cs typeface="Times New Roman"/>
                  </a:rPr>
                  <a:t>4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&lt;- i+1</a:t>
                </a:r>
                <a:endParaRPr lang="pt-BR" sz="14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4" name="Conector de seta reta 13"/>
              <p:cNvCxnSpPr>
                <a:stCxn id="13" idx="2"/>
                <a:endCxn id="15" idx="0"/>
              </p:cNvCxnSpPr>
              <p:nvPr/>
            </p:nvCxnSpPr>
            <p:spPr>
              <a:xfrm>
                <a:off x="2309094" y="2648277"/>
                <a:ext cx="0" cy="16895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uxograma: Entrada manual 14"/>
              <p:cNvSpPr/>
              <p:nvPr/>
            </p:nvSpPr>
            <p:spPr>
              <a:xfrm>
                <a:off x="1944963" y="2780928"/>
                <a:ext cx="728261" cy="36298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A[i]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6784924" y="2949883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C[i] &lt;- A[i] – B[i]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7" name="Conector angulado 16"/>
              <p:cNvCxnSpPr>
                <a:stCxn id="16" idx="1"/>
                <a:endCxn id="21" idx="1"/>
              </p:cNvCxnSpPr>
              <p:nvPr/>
            </p:nvCxnSpPr>
            <p:spPr>
              <a:xfrm rot="10800000">
                <a:off x="6152206" y="2403035"/>
                <a:ext cx="632718" cy="716423"/>
              </a:xfrm>
              <a:prstGeom prst="bentConnector3">
                <a:avLst>
                  <a:gd name="adj1" fmla="val 13613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36" idx="3"/>
                <a:endCxn id="23" idx="0"/>
              </p:cNvCxnSpPr>
              <p:nvPr/>
            </p:nvCxnSpPr>
            <p:spPr>
              <a:xfrm flipH="1">
                <a:off x="2309094" y="3762617"/>
                <a:ext cx="1448543" cy="1195462"/>
              </a:xfrm>
              <a:prstGeom prst="bentConnector4">
                <a:avLst>
                  <a:gd name="adj1" fmla="val -5123"/>
                  <a:gd name="adj2" fmla="val 7869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luxograma: Preparação 20"/>
              <p:cNvSpPr/>
              <p:nvPr/>
            </p:nvSpPr>
            <p:spPr>
              <a:xfrm>
                <a:off x="6152206" y="2073315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 &lt;- 1;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&lt;=4;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&lt;- i+1</a:t>
                </a:r>
                <a:endParaRPr lang="pt-BR" sz="14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22" name="Conector de seta reta 21"/>
              <p:cNvCxnSpPr>
                <a:stCxn id="21" idx="2"/>
                <a:endCxn id="16" idx="0"/>
              </p:cNvCxnSpPr>
              <p:nvPr/>
            </p:nvCxnSpPr>
            <p:spPr>
              <a:xfrm>
                <a:off x="7448350" y="2732752"/>
                <a:ext cx="0" cy="21713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Fluxograma: Conector 22"/>
              <p:cNvSpPr/>
              <p:nvPr/>
            </p:nvSpPr>
            <p:spPr>
              <a:xfrm>
                <a:off x="2140066" y="4958079"/>
                <a:ext cx="338056" cy="388742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</a:rPr>
                  <a:t>1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652121" y="1256658"/>
              <a:ext cx="2592288" cy="4608615"/>
              <a:chOff x="4631232" y="1141812"/>
              <a:chExt cx="2592288" cy="4608615"/>
            </a:xfrm>
          </p:grpSpPr>
          <p:sp>
            <p:nvSpPr>
              <p:cNvPr id="25" name="Fluxograma: Terminação 24"/>
              <p:cNvSpPr/>
              <p:nvPr/>
            </p:nvSpPr>
            <p:spPr>
              <a:xfrm>
                <a:off x="5574794" y="546192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Fim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26" name="Fluxograma: Conector 25"/>
              <p:cNvSpPr/>
              <p:nvPr/>
            </p:nvSpPr>
            <p:spPr>
              <a:xfrm>
                <a:off x="5362961" y="1141812"/>
                <a:ext cx="338056" cy="388742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</a:rPr>
                  <a:t>1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Conector angulado 26"/>
              <p:cNvCxnSpPr>
                <a:stCxn id="26" idx="6"/>
                <a:endCxn id="21" idx="0"/>
              </p:cNvCxnSpPr>
              <p:nvPr/>
            </p:nvCxnSpPr>
            <p:spPr>
              <a:xfrm>
                <a:off x="5701017" y="1336183"/>
                <a:ext cx="325912" cy="36762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angulado 27"/>
              <p:cNvCxnSpPr>
                <a:stCxn id="34" idx="1"/>
                <a:endCxn id="30" idx="1"/>
              </p:cNvCxnSpPr>
              <p:nvPr/>
            </p:nvCxnSpPr>
            <p:spPr>
              <a:xfrm rot="10800000">
                <a:off x="4631232" y="3931905"/>
                <a:ext cx="600556" cy="733310"/>
              </a:xfrm>
              <a:prstGeom prst="bentConnector3">
                <a:avLst>
                  <a:gd name="adj1" fmla="val 13806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angulado 28"/>
              <p:cNvCxnSpPr>
                <a:stCxn id="30" idx="3"/>
                <a:endCxn id="25" idx="0"/>
              </p:cNvCxnSpPr>
              <p:nvPr/>
            </p:nvCxnSpPr>
            <p:spPr>
              <a:xfrm flipH="1">
                <a:off x="6057911" y="3931905"/>
                <a:ext cx="1165609" cy="1530022"/>
              </a:xfrm>
              <a:prstGeom prst="bentConnector4">
                <a:avLst>
                  <a:gd name="adj1" fmla="val -19612"/>
                  <a:gd name="adj2" fmla="val 74746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Fluxograma: Preparação 29"/>
              <p:cNvSpPr/>
              <p:nvPr/>
            </p:nvSpPr>
            <p:spPr>
              <a:xfrm>
                <a:off x="4631232" y="3602186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 &lt;- 1;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&lt;=</a:t>
                </a:r>
                <a:r>
                  <a:rPr lang="pt-BR" sz="1400" dirty="0" smtClean="0">
                    <a:ea typeface="MS Mincho"/>
                    <a:cs typeface="Times New Roman"/>
                  </a:rPr>
                  <a:t>4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&lt;- i+1</a:t>
                </a:r>
                <a:endParaRPr lang="pt-BR" sz="14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31" name="Conector de seta reta 30"/>
              <p:cNvCxnSpPr>
                <a:stCxn id="30" idx="2"/>
                <a:endCxn id="34" idx="0"/>
              </p:cNvCxnSpPr>
              <p:nvPr/>
            </p:nvCxnSpPr>
            <p:spPr>
              <a:xfrm>
                <a:off x="5927376" y="4261623"/>
                <a:ext cx="0" cy="1664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luxograma: Exibir 33"/>
              <p:cNvSpPr/>
              <p:nvPr/>
            </p:nvSpPr>
            <p:spPr>
              <a:xfrm>
                <a:off x="5231788" y="4428047"/>
                <a:ext cx="1391176" cy="474336"/>
              </a:xfrm>
              <a:prstGeom prst="flowChartDisp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b="1" dirty="0" smtClean="0"/>
                  <a:t>B[i]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</p:grpSp>
        <p:cxnSp>
          <p:nvCxnSpPr>
            <p:cNvPr id="35" name="Conector angulado 34"/>
            <p:cNvCxnSpPr>
              <a:stCxn id="38" idx="1"/>
              <a:endCxn id="36" idx="1"/>
            </p:cNvCxnSpPr>
            <p:nvPr/>
          </p:nvCxnSpPr>
          <p:spPr>
            <a:xfrm rot="10800000">
              <a:off x="764818" y="3507957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luxograma: Preparação 35"/>
            <p:cNvSpPr/>
            <p:nvPr/>
          </p:nvSpPr>
          <p:spPr>
            <a:xfrm>
              <a:off x="764817" y="3178237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4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7" name="Conector de seta reta 36"/>
            <p:cNvCxnSpPr>
              <a:stCxn id="36" idx="2"/>
              <a:endCxn id="38" idx="0"/>
            </p:cNvCxnSpPr>
            <p:nvPr/>
          </p:nvCxnSpPr>
          <p:spPr>
            <a:xfrm>
              <a:off x="2060961" y="3837674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luxograma: Entrada manual 37"/>
            <p:cNvSpPr/>
            <p:nvPr/>
          </p:nvSpPr>
          <p:spPr>
            <a:xfrm>
              <a:off x="1696830" y="3970325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B</a:t>
              </a:r>
              <a:r>
                <a:rPr lang="pt-BR" sz="1100" dirty="0" smtClean="0">
                  <a:effectLst/>
                  <a:ea typeface="MS Mincho"/>
                  <a:cs typeface="Times New Roman"/>
                </a:rPr>
                <a:t>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8" name="Conector angulado 47"/>
            <p:cNvCxnSpPr>
              <a:stCxn id="21" idx="3"/>
              <a:endCxn id="30" idx="0"/>
            </p:cNvCxnSpPr>
            <p:nvPr/>
          </p:nvCxnSpPr>
          <p:spPr>
            <a:xfrm flipH="1">
              <a:off x="6948265" y="2148373"/>
              <a:ext cx="1395697" cy="1568659"/>
            </a:xfrm>
            <a:prstGeom prst="bentConnector4">
              <a:avLst>
                <a:gd name="adj1" fmla="val -16379"/>
                <a:gd name="adj2" fmla="val 6883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5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86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514128" y="332656"/>
            <a:ext cx="7234336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Desenvolver um programa que efetue a leitura de cinco elementos de um vetor A. No final, apresente o total da soma de todos os elementos que sejam impares.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44" y="40466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85" name="Grupo 84"/>
          <p:cNvGrpSpPr/>
          <p:nvPr/>
        </p:nvGrpSpPr>
        <p:grpSpPr>
          <a:xfrm>
            <a:off x="3106068" y="1116058"/>
            <a:ext cx="3050108" cy="4833222"/>
            <a:chOff x="586529" y="1476566"/>
            <a:chExt cx="3050108" cy="4833222"/>
          </a:xfrm>
        </p:grpSpPr>
        <p:grpSp>
          <p:nvGrpSpPr>
            <p:cNvPr id="35" name="Grupo 34"/>
            <p:cNvGrpSpPr/>
            <p:nvPr/>
          </p:nvGrpSpPr>
          <p:grpSpPr>
            <a:xfrm>
              <a:off x="586529" y="1476566"/>
              <a:ext cx="3050108" cy="3994448"/>
              <a:chOff x="555130" y="1476566"/>
              <a:chExt cx="3050108" cy="3994448"/>
            </a:xfrm>
          </p:grpSpPr>
          <p:cxnSp>
            <p:nvCxnSpPr>
              <p:cNvPr id="36" name="Conector de seta reta 35"/>
              <p:cNvCxnSpPr>
                <a:stCxn id="39" idx="3"/>
                <a:endCxn id="87" idx="1"/>
              </p:cNvCxnSpPr>
              <p:nvPr/>
            </p:nvCxnSpPr>
            <p:spPr>
              <a:xfrm flipV="1">
                <a:off x="1521364" y="1603710"/>
                <a:ext cx="237694" cy="17106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angulado 36"/>
              <p:cNvCxnSpPr>
                <a:stCxn id="55" idx="4"/>
                <a:endCxn id="40" idx="1"/>
              </p:cNvCxnSpPr>
              <p:nvPr/>
            </p:nvCxnSpPr>
            <p:spPr>
              <a:xfrm rot="5400000" flipH="1">
                <a:off x="557403" y="2907226"/>
                <a:ext cx="2277371" cy="1366277"/>
              </a:xfrm>
              <a:prstGeom prst="bentConnector4">
                <a:avLst>
                  <a:gd name="adj1" fmla="val -10038"/>
                  <a:gd name="adj2" fmla="val 128031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angulado 37"/>
              <p:cNvCxnSpPr>
                <a:stCxn id="40" idx="3"/>
              </p:cNvCxnSpPr>
              <p:nvPr/>
            </p:nvCxnSpPr>
            <p:spPr>
              <a:xfrm flipH="1">
                <a:off x="2455427" y="2451678"/>
                <a:ext cx="1149811" cy="3019336"/>
              </a:xfrm>
              <a:prstGeom prst="bentConnector4">
                <a:avLst>
                  <a:gd name="adj1" fmla="val -19882"/>
                  <a:gd name="adj2" fmla="val 90071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luxograma: Terminação 38"/>
              <p:cNvSpPr/>
              <p:nvPr/>
            </p:nvSpPr>
            <p:spPr>
              <a:xfrm>
                <a:off x="555130" y="1476566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0" name="Fluxograma: Preparação 39"/>
              <p:cNvSpPr/>
              <p:nvPr/>
            </p:nvSpPr>
            <p:spPr>
              <a:xfrm>
                <a:off x="1012950" y="2121959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 &lt;- 0;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&lt;=</a:t>
                </a:r>
                <a:r>
                  <a:rPr lang="pt-BR" sz="1400" dirty="0">
                    <a:ea typeface="MS Mincho"/>
                    <a:cs typeface="Times New Roman"/>
                  </a:rPr>
                  <a:t>5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; </a:t>
                </a:r>
                <a:r>
                  <a:rPr lang="pt-BR" sz="1400" dirty="0">
                    <a:ea typeface="MS Mincho"/>
                    <a:cs typeface="Times New Roman"/>
                  </a:rPr>
                  <a:t>i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&lt;- i+1</a:t>
                </a:r>
                <a:endParaRPr lang="pt-BR" sz="14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41" name="Conector de seta reta 40"/>
              <p:cNvCxnSpPr>
                <a:stCxn id="40" idx="2"/>
                <a:endCxn id="42" idx="0"/>
              </p:cNvCxnSpPr>
              <p:nvPr/>
            </p:nvCxnSpPr>
            <p:spPr>
              <a:xfrm>
                <a:off x="2309094" y="2781396"/>
                <a:ext cx="0" cy="17736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uxograma: Entrada manual 41"/>
              <p:cNvSpPr/>
              <p:nvPr/>
            </p:nvSpPr>
            <p:spPr>
              <a:xfrm>
                <a:off x="1944963" y="2922464"/>
                <a:ext cx="728261" cy="36298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A[i]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727344" y="4195530"/>
                <a:ext cx="1326852" cy="3391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a typeface="MS Mincho"/>
                    <a:cs typeface="Times New Roman"/>
                  </a:rPr>
                  <a:t>Soma &lt;- soma+ a[i]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44" name="Conector angulado 43"/>
              <p:cNvCxnSpPr>
                <a:stCxn id="42" idx="2"/>
                <a:endCxn id="49" idx="0"/>
              </p:cNvCxnSpPr>
              <p:nvPr/>
            </p:nvCxnSpPr>
            <p:spPr>
              <a:xfrm rot="5400000">
                <a:off x="2195047" y="3399499"/>
                <a:ext cx="22809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Fluxograma: Decisão 48"/>
              <p:cNvSpPr/>
              <p:nvPr/>
            </p:nvSpPr>
            <p:spPr>
              <a:xfrm>
                <a:off x="1456401" y="3513546"/>
                <a:ext cx="1705383" cy="48433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 dirty="0" smtClean="0">
                    <a:ea typeface="MS Mincho"/>
                    <a:cs typeface="Times New Roman"/>
                  </a:rPr>
                  <a:t>A[i] % 2 &lt;&gt; 0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50" name="Conector angulado 49"/>
              <p:cNvCxnSpPr>
                <a:stCxn id="49" idx="1"/>
                <a:endCxn id="43" idx="0"/>
              </p:cNvCxnSpPr>
              <p:nvPr/>
            </p:nvCxnSpPr>
            <p:spPr>
              <a:xfrm rot="10800000" flipV="1">
                <a:off x="1390771" y="3755712"/>
                <a:ext cx="65631" cy="43981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Caixa de texto 82"/>
              <p:cNvSpPr txBox="1"/>
              <p:nvPr/>
            </p:nvSpPr>
            <p:spPr>
              <a:xfrm>
                <a:off x="3085910" y="3385449"/>
                <a:ext cx="402072" cy="26995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 dirty="0">
                    <a:effectLst/>
                    <a:ea typeface="MS Mincho"/>
                    <a:cs typeface="Times New Roman"/>
                  </a:rPr>
                  <a:t>N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54" name="Caixa de texto 112"/>
              <p:cNvSpPr txBox="1"/>
              <p:nvPr/>
            </p:nvSpPr>
            <p:spPr>
              <a:xfrm>
                <a:off x="1077322" y="3378589"/>
                <a:ext cx="401635" cy="2699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900" dirty="0">
                    <a:effectLst/>
                    <a:ea typeface="MS Mincho"/>
                    <a:cs typeface="Times New Roman"/>
                  </a:rPr>
                  <a:t>S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55" name="Fluxograma: Conector 54"/>
              <p:cNvSpPr/>
              <p:nvPr/>
            </p:nvSpPr>
            <p:spPr>
              <a:xfrm>
                <a:off x="2286399" y="4534678"/>
                <a:ext cx="185656" cy="194371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Conector angulado 55"/>
              <p:cNvCxnSpPr>
                <a:stCxn id="43" idx="2"/>
                <a:endCxn id="55" idx="2"/>
              </p:cNvCxnSpPr>
              <p:nvPr/>
            </p:nvCxnSpPr>
            <p:spPr>
              <a:xfrm rot="16200000" flipH="1">
                <a:off x="1789991" y="4135456"/>
                <a:ext cx="97186" cy="89562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angulado 56"/>
              <p:cNvCxnSpPr>
                <a:stCxn id="49" idx="3"/>
                <a:endCxn id="55" idx="6"/>
              </p:cNvCxnSpPr>
              <p:nvPr/>
            </p:nvCxnSpPr>
            <p:spPr>
              <a:xfrm flipH="1">
                <a:off x="2472055" y="3755713"/>
                <a:ext cx="689729" cy="876151"/>
              </a:xfrm>
              <a:prstGeom prst="bentConnector3">
                <a:avLst>
                  <a:gd name="adj1" fmla="val -33143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Fluxograma: Exibir 78"/>
            <p:cNvSpPr/>
            <p:nvPr/>
          </p:nvSpPr>
          <p:spPr>
            <a:xfrm>
              <a:off x="1773322" y="5326681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soma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81" name="Fluxograma: Terminação 80"/>
            <p:cNvSpPr/>
            <p:nvPr/>
          </p:nvSpPr>
          <p:spPr>
            <a:xfrm>
              <a:off x="1979712" y="6021288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82" name="Conector de seta reta 81"/>
            <p:cNvCxnSpPr>
              <a:stCxn id="79" idx="2"/>
              <a:endCxn id="81" idx="0"/>
            </p:cNvCxnSpPr>
            <p:nvPr/>
          </p:nvCxnSpPr>
          <p:spPr>
            <a:xfrm flipH="1">
              <a:off x="2462829" y="5801017"/>
              <a:ext cx="6081" cy="22027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Retângulo 86"/>
          <p:cNvSpPr/>
          <p:nvPr/>
        </p:nvSpPr>
        <p:spPr>
          <a:xfrm>
            <a:off x="4309996" y="1073628"/>
            <a:ext cx="1326852" cy="339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 smtClean="0">
                <a:ea typeface="MS Mincho"/>
                <a:cs typeface="Times New Roman"/>
              </a:rPr>
              <a:t>Soma &lt;-0</a:t>
            </a:r>
            <a:endParaRPr lang="pt-BR" sz="1100" dirty="0">
              <a:effectLst/>
              <a:ea typeface="MS Mincho"/>
              <a:cs typeface="Times New Roman"/>
            </a:endParaRPr>
          </a:p>
        </p:txBody>
      </p:sp>
      <p:cxnSp>
        <p:nvCxnSpPr>
          <p:cNvPr id="92" name="Conector de seta reta 91"/>
          <p:cNvCxnSpPr>
            <a:stCxn id="87" idx="2"/>
            <a:endCxn id="40" idx="0"/>
          </p:cNvCxnSpPr>
          <p:nvPr/>
        </p:nvCxnSpPr>
        <p:spPr>
          <a:xfrm flipH="1">
            <a:off x="4860032" y="1412776"/>
            <a:ext cx="113390" cy="3486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5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82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514128" y="92561"/>
            <a:ext cx="7234336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Desenvolver um programa que efetue a leitura de dez elementos de um vetor A. Construir um vetor b de mesmo tipo, observando a seguinte lei de formação: se o valor de índice for par, o valor deverá ser multiplicado por 5, sendo impar, deverá ser somado com 5. Ao final mostrar o conteúdo do vetor B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2790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133" name="Grupo 132"/>
          <p:cNvGrpSpPr/>
          <p:nvPr/>
        </p:nvGrpSpPr>
        <p:grpSpPr>
          <a:xfrm>
            <a:off x="837242" y="1458822"/>
            <a:ext cx="2942670" cy="5072685"/>
            <a:chOff x="805843" y="1458822"/>
            <a:chExt cx="2942670" cy="5072685"/>
          </a:xfrm>
        </p:grpSpPr>
        <p:cxnSp>
          <p:nvCxnSpPr>
            <p:cNvPr id="26" name="Conector de seta reta 25"/>
            <p:cNvCxnSpPr>
              <a:stCxn id="24" idx="2"/>
              <a:endCxn id="18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angulado 26"/>
            <p:cNvCxnSpPr>
              <a:stCxn id="15" idx="1"/>
              <a:endCxn id="18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>
              <a:stCxn id="18" idx="3"/>
              <a:endCxn id="55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luxograma: Terminação 23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8" name="Fluxograma: Preparação 17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 smtClean="0">
                  <a:ea typeface="MS Mincho"/>
                  <a:cs typeface="Times New Roman"/>
                </a:rPr>
                <a:t>10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1" name="Conector de seta reta 20"/>
            <p:cNvCxnSpPr>
              <a:stCxn id="18" idx="2"/>
              <a:endCxn id="1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uxograma: Entrada manual 1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05843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 *5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3" name="Conector angulado 52"/>
            <p:cNvCxnSpPr>
              <a:stCxn id="91" idx="4"/>
              <a:endCxn id="55" idx="1"/>
            </p:cNvCxnSpPr>
            <p:nvPr/>
          </p:nvCxnSpPr>
          <p:spPr>
            <a:xfrm rot="5400000" flipH="1">
              <a:off x="739871" y="4213126"/>
              <a:ext cx="1930761" cy="1123534"/>
            </a:xfrm>
            <a:prstGeom prst="bentConnector4">
              <a:avLst>
                <a:gd name="adj1" fmla="val -11840"/>
                <a:gd name="adj2" fmla="val 14994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angulado 53"/>
            <p:cNvCxnSpPr>
              <a:stCxn id="55" idx="3"/>
              <a:endCxn id="65" idx="6"/>
            </p:cNvCxnSpPr>
            <p:nvPr/>
          </p:nvCxnSpPr>
          <p:spPr>
            <a:xfrm flipH="1">
              <a:off x="2436047" y="3809512"/>
              <a:ext cx="1299726" cy="2527624"/>
            </a:xfrm>
            <a:prstGeom prst="bentConnector3">
              <a:avLst>
                <a:gd name="adj1" fmla="val -130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uxograma: Preparação 54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 smtClean="0">
                  <a:ea typeface="MS Mincho"/>
                  <a:cs typeface="Times New Roman"/>
                </a:rPr>
                <a:t>10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6" name="Conector de seta reta 55"/>
            <p:cNvCxnSpPr>
              <a:stCxn id="55" idx="2"/>
              <a:endCxn id="76" idx="0"/>
            </p:cNvCxnSpPr>
            <p:nvPr/>
          </p:nvCxnSpPr>
          <p:spPr>
            <a:xfrm flipH="1">
              <a:off x="2424275" y="4139230"/>
              <a:ext cx="15354" cy="3275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Fluxograma: Conector 64"/>
            <p:cNvSpPr/>
            <p:nvPr/>
          </p:nvSpPr>
          <p:spPr>
            <a:xfrm>
              <a:off x="2097991" y="6142765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Fluxograma: Decisão 75"/>
            <p:cNvSpPr/>
            <p:nvPr/>
          </p:nvSpPr>
          <p:spPr>
            <a:xfrm>
              <a:off x="1571583" y="4466798"/>
              <a:ext cx="1705383" cy="48433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a typeface="MS Mincho"/>
                  <a:cs typeface="Times New Roman"/>
                </a:rPr>
                <a:t>i</a:t>
              </a:r>
              <a:r>
                <a:rPr lang="pt-BR" sz="900" dirty="0" smtClean="0">
                  <a:ea typeface="MS Mincho"/>
                  <a:cs typeface="Times New Roman"/>
                </a:rPr>
                <a:t> % 2 =0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81" name="Conector angulado 80"/>
            <p:cNvCxnSpPr>
              <a:stCxn id="76" idx="1"/>
              <a:endCxn id="10" idx="0"/>
            </p:cNvCxnSpPr>
            <p:nvPr/>
          </p:nvCxnSpPr>
          <p:spPr>
            <a:xfrm rot="10800000" flipV="1">
              <a:off x="1469269" y="4708964"/>
              <a:ext cx="102314" cy="3095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tângulo 84"/>
            <p:cNvSpPr/>
            <p:nvPr/>
          </p:nvSpPr>
          <p:spPr>
            <a:xfrm>
              <a:off x="2421661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 + 5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86" name="Conector angulado 85"/>
            <p:cNvCxnSpPr>
              <a:stCxn id="76" idx="3"/>
              <a:endCxn id="85" idx="0"/>
            </p:cNvCxnSpPr>
            <p:nvPr/>
          </p:nvCxnSpPr>
          <p:spPr>
            <a:xfrm flipH="1">
              <a:off x="3085087" y="4708965"/>
              <a:ext cx="191879" cy="309521"/>
            </a:xfrm>
            <a:prstGeom prst="bentConnector4">
              <a:avLst>
                <a:gd name="adj1" fmla="val -7737"/>
                <a:gd name="adj2" fmla="val 4691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 de texto 82"/>
            <p:cNvSpPr txBox="1"/>
            <p:nvPr/>
          </p:nvSpPr>
          <p:spPr>
            <a:xfrm>
              <a:off x="3186172" y="4346030"/>
              <a:ext cx="402072" cy="26995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ffectLst/>
                  <a:ea typeface="MS Mincho"/>
                  <a:cs typeface="Times New Roman"/>
                </a:rPr>
                <a:t>N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90" name="Caixa de texto 112"/>
            <p:cNvSpPr txBox="1"/>
            <p:nvPr/>
          </p:nvSpPr>
          <p:spPr>
            <a:xfrm>
              <a:off x="1313688" y="4406885"/>
              <a:ext cx="401635" cy="2699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ffectLst/>
                  <a:ea typeface="MS Mincho"/>
                  <a:cs typeface="Times New Roman"/>
                </a:rPr>
                <a:t>S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91" name="Fluxograma: Conector 90"/>
            <p:cNvSpPr/>
            <p:nvPr/>
          </p:nvSpPr>
          <p:spPr>
            <a:xfrm>
              <a:off x="2174191" y="5545902"/>
              <a:ext cx="185656" cy="194371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angulado 91"/>
            <p:cNvCxnSpPr>
              <a:stCxn id="10" idx="2"/>
              <a:endCxn id="91" idx="2"/>
            </p:cNvCxnSpPr>
            <p:nvPr/>
          </p:nvCxnSpPr>
          <p:spPr>
            <a:xfrm rot="16200000" flipH="1">
              <a:off x="1679003" y="5147900"/>
              <a:ext cx="285454" cy="7049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angulado 103"/>
            <p:cNvCxnSpPr>
              <a:stCxn id="85" idx="2"/>
              <a:endCxn id="91" idx="6"/>
            </p:cNvCxnSpPr>
            <p:nvPr/>
          </p:nvCxnSpPr>
          <p:spPr>
            <a:xfrm rot="5400000">
              <a:off x="2579740" y="5137741"/>
              <a:ext cx="285454" cy="7252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upo 131"/>
          <p:cNvGrpSpPr/>
          <p:nvPr/>
        </p:nvGrpSpPr>
        <p:grpSpPr>
          <a:xfrm>
            <a:off x="5436096" y="1507970"/>
            <a:ext cx="2592288" cy="2857134"/>
            <a:chOff x="4847255" y="1364422"/>
            <a:chExt cx="2592288" cy="2857134"/>
          </a:xfrm>
        </p:grpSpPr>
        <p:sp>
          <p:nvSpPr>
            <p:cNvPr id="25" name="Fluxograma: Terminação 24"/>
            <p:cNvSpPr/>
            <p:nvPr/>
          </p:nvSpPr>
          <p:spPr>
            <a:xfrm>
              <a:off x="5790817" y="3933056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66" name="Fluxograma: Conector 65"/>
            <p:cNvSpPr/>
            <p:nvPr/>
          </p:nvSpPr>
          <p:spPr>
            <a:xfrm>
              <a:off x="5857901" y="1364422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ector angulado 71"/>
            <p:cNvCxnSpPr>
              <a:stCxn id="66" idx="6"/>
              <a:endCxn id="120" idx="0"/>
            </p:cNvCxnSpPr>
            <p:nvPr/>
          </p:nvCxnSpPr>
          <p:spPr>
            <a:xfrm flipH="1">
              <a:off x="6143399" y="1558793"/>
              <a:ext cx="52558" cy="514522"/>
            </a:xfrm>
            <a:prstGeom prst="bentConnector4">
              <a:avLst>
                <a:gd name="adj1" fmla="val -434948"/>
                <a:gd name="adj2" fmla="val 6888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angulado 117"/>
            <p:cNvCxnSpPr>
              <a:stCxn id="124" idx="1"/>
              <a:endCxn id="120" idx="1"/>
            </p:cNvCxnSpPr>
            <p:nvPr/>
          </p:nvCxnSpPr>
          <p:spPr>
            <a:xfrm rot="10800000">
              <a:off x="4847255" y="2403034"/>
              <a:ext cx="600556" cy="733310"/>
            </a:xfrm>
            <a:prstGeom prst="bentConnector3">
              <a:avLst>
                <a:gd name="adj1" fmla="val 1380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angulado 118"/>
            <p:cNvCxnSpPr>
              <a:stCxn id="120" idx="3"/>
              <a:endCxn id="25" idx="0"/>
            </p:cNvCxnSpPr>
            <p:nvPr/>
          </p:nvCxnSpPr>
          <p:spPr>
            <a:xfrm flipH="1">
              <a:off x="6273934" y="2403034"/>
              <a:ext cx="1165609" cy="1530022"/>
            </a:xfrm>
            <a:prstGeom prst="bentConnector4">
              <a:avLst>
                <a:gd name="adj1" fmla="val -19612"/>
                <a:gd name="adj2" fmla="val 747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Fluxograma: Preparação 119"/>
            <p:cNvSpPr/>
            <p:nvPr/>
          </p:nvSpPr>
          <p:spPr>
            <a:xfrm>
              <a:off x="4847255" y="2073315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 smtClean="0">
                  <a:ea typeface="MS Mincho"/>
                  <a:cs typeface="Times New Roman"/>
                </a:rPr>
                <a:t>10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21" name="Conector de seta reta 120"/>
            <p:cNvCxnSpPr>
              <a:stCxn id="120" idx="2"/>
              <a:endCxn id="124" idx="0"/>
            </p:cNvCxnSpPr>
            <p:nvPr/>
          </p:nvCxnSpPr>
          <p:spPr>
            <a:xfrm>
              <a:off x="6143399" y="2732752"/>
              <a:ext cx="0" cy="16642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luxograma: Exibir 123"/>
            <p:cNvSpPr/>
            <p:nvPr/>
          </p:nvSpPr>
          <p:spPr>
            <a:xfrm>
              <a:off x="5447811" y="289917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B[i]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2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87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755576" y="116632"/>
            <a:ext cx="7992888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Ler 5 elementos inteiros para o vetor A . Construir um vetor B de mesmo tipo e dimensão, observando a seguinte lei de formação: “todo elemento de A que for impar deverá ser multiplicado por 2; caso contrario, o elemento de A deverá permanecer constante”. Apresente a matriz B.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8200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7242" y="1458822"/>
            <a:ext cx="2942670" cy="5072685"/>
            <a:chOff x="805843" y="1458822"/>
            <a:chExt cx="2942670" cy="5072685"/>
          </a:xfrm>
        </p:grpSpPr>
        <p:cxnSp>
          <p:nvCxnSpPr>
            <p:cNvPr id="9" name="Conector de seta reta 8"/>
            <p:cNvCxnSpPr>
              <a:stCxn id="12" idx="2"/>
              <a:endCxn id="13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angulado 9"/>
            <p:cNvCxnSpPr>
              <a:stCxn id="15" idx="1"/>
              <a:endCxn id="13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13" idx="3"/>
              <a:endCxn id="21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uxograma: Terminação 11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3" name="Fluxograma: Preparação 12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5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4" name="Conector de seta reta 13"/>
            <p:cNvCxnSpPr>
              <a:stCxn id="13" idx="2"/>
              <a:endCxn id="1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uxograma: Entrada manual 1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05843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7" name="Conector angulado 16"/>
            <p:cNvCxnSpPr>
              <a:stCxn id="30" idx="4"/>
              <a:endCxn id="21" idx="1"/>
            </p:cNvCxnSpPr>
            <p:nvPr/>
          </p:nvCxnSpPr>
          <p:spPr>
            <a:xfrm rot="5400000" flipH="1">
              <a:off x="739871" y="4213126"/>
              <a:ext cx="1930761" cy="1123534"/>
            </a:xfrm>
            <a:prstGeom prst="bentConnector4">
              <a:avLst>
                <a:gd name="adj1" fmla="val -11840"/>
                <a:gd name="adj2" fmla="val 14994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21" idx="3"/>
              <a:endCxn id="23" idx="6"/>
            </p:cNvCxnSpPr>
            <p:nvPr/>
          </p:nvCxnSpPr>
          <p:spPr>
            <a:xfrm flipH="1">
              <a:off x="2436047" y="3809512"/>
              <a:ext cx="1299726" cy="2527624"/>
            </a:xfrm>
            <a:prstGeom prst="bentConnector3">
              <a:avLst>
                <a:gd name="adj1" fmla="val -130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uxograma: Preparação 20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5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2" name="Conector de seta reta 21"/>
            <p:cNvCxnSpPr>
              <a:stCxn id="21" idx="2"/>
              <a:endCxn id="24" idx="0"/>
            </p:cNvCxnSpPr>
            <p:nvPr/>
          </p:nvCxnSpPr>
          <p:spPr>
            <a:xfrm flipH="1">
              <a:off x="2424275" y="4139230"/>
              <a:ext cx="15354" cy="3275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2097991" y="6142765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Fluxograma: Decisão 23"/>
            <p:cNvSpPr/>
            <p:nvPr/>
          </p:nvSpPr>
          <p:spPr>
            <a:xfrm>
              <a:off x="1571583" y="4466798"/>
              <a:ext cx="1705383" cy="48433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 smtClean="0">
                  <a:ea typeface="MS Mincho"/>
                  <a:cs typeface="Times New Roman"/>
                </a:rPr>
                <a:t>A[i] % 2 =0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5" name="Conector angulado 24"/>
            <p:cNvCxnSpPr>
              <a:stCxn id="24" idx="1"/>
              <a:endCxn id="16" idx="0"/>
            </p:cNvCxnSpPr>
            <p:nvPr/>
          </p:nvCxnSpPr>
          <p:spPr>
            <a:xfrm rot="10800000" flipV="1">
              <a:off x="1469269" y="4708964"/>
              <a:ext cx="102314" cy="3095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2421661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 *2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7" name="Conector angulado 26"/>
            <p:cNvCxnSpPr>
              <a:stCxn id="24" idx="3"/>
              <a:endCxn id="26" idx="0"/>
            </p:cNvCxnSpPr>
            <p:nvPr/>
          </p:nvCxnSpPr>
          <p:spPr>
            <a:xfrm flipH="1">
              <a:off x="3085087" y="4708965"/>
              <a:ext cx="191879" cy="309521"/>
            </a:xfrm>
            <a:prstGeom prst="bentConnector4">
              <a:avLst>
                <a:gd name="adj1" fmla="val -7737"/>
                <a:gd name="adj2" fmla="val 4691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 de texto 82"/>
            <p:cNvSpPr txBox="1"/>
            <p:nvPr/>
          </p:nvSpPr>
          <p:spPr>
            <a:xfrm>
              <a:off x="3186172" y="4346030"/>
              <a:ext cx="402072" cy="26995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ffectLst/>
                  <a:ea typeface="MS Mincho"/>
                  <a:cs typeface="Times New Roman"/>
                </a:rPr>
                <a:t>N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9" name="Caixa de texto 112"/>
            <p:cNvSpPr txBox="1"/>
            <p:nvPr/>
          </p:nvSpPr>
          <p:spPr>
            <a:xfrm>
              <a:off x="1313688" y="4406885"/>
              <a:ext cx="401635" cy="2699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ffectLst/>
                  <a:ea typeface="MS Mincho"/>
                  <a:cs typeface="Times New Roman"/>
                </a:rPr>
                <a:t>S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30" name="Fluxograma: Conector 29"/>
            <p:cNvSpPr/>
            <p:nvPr/>
          </p:nvSpPr>
          <p:spPr>
            <a:xfrm>
              <a:off x="2174191" y="5545902"/>
              <a:ext cx="185656" cy="194371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angulado 30"/>
            <p:cNvCxnSpPr>
              <a:stCxn id="16" idx="2"/>
              <a:endCxn id="30" idx="2"/>
            </p:cNvCxnSpPr>
            <p:nvPr/>
          </p:nvCxnSpPr>
          <p:spPr>
            <a:xfrm rot="16200000" flipH="1">
              <a:off x="1679003" y="5147900"/>
              <a:ext cx="285454" cy="7049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angulado 33"/>
            <p:cNvCxnSpPr>
              <a:stCxn id="26" idx="2"/>
              <a:endCxn id="30" idx="6"/>
            </p:cNvCxnSpPr>
            <p:nvPr/>
          </p:nvCxnSpPr>
          <p:spPr>
            <a:xfrm rot="5400000">
              <a:off x="2579740" y="5137741"/>
              <a:ext cx="285454" cy="7252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5436096" y="1507970"/>
            <a:ext cx="2592288" cy="2857134"/>
            <a:chOff x="4847255" y="1364422"/>
            <a:chExt cx="2592288" cy="2857134"/>
          </a:xfrm>
        </p:grpSpPr>
        <p:sp>
          <p:nvSpPr>
            <p:cNvPr id="36" name="Fluxograma: Terminação 35"/>
            <p:cNvSpPr/>
            <p:nvPr/>
          </p:nvSpPr>
          <p:spPr>
            <a:xfrm>
              <a:off x="5790817" y="3933056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37" name="Fluxograma: Conector 36"/>
            <p:cNvSpPr/>
            <p:nvPr/>
          </p:nvSpPr>
          <p:spPr>
            <a:xfrm>
              <a:off x="5857901" y="1364422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angulado 37"/>
            <p:cNvCxnSpPr>
              <a:stCxn id="37" idx="6"/>
              <a:endCxn id="41" idx="0"/>
            </p:cNvCxnSpPr>
            <p:nvPr/>
          </p:nvCxnSpPr>
          <p:spPr>
            <a:xfrm flipH="1">
              <a:off x="6143399" y="1558793"/>
              <a:ext cx="52558" cy="514522"/>
            </a:xfrm>
            <a:prstGeom prst="bentConnector4">
              <a:avLst>
                <a:gd name="adj1" fmla="val -434948"/>
                <a:gd name="adj2" fmla="val 6888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>
              <a:stCxn id="43" idx="1"/>
              <a:endCxn id="41" idx="1"/>
            </p:cNvCxnSpPr>
            <p:nvPr/>
          </p:nvCxnSpPr>
          <p:spPr>
            <a:xfrm rot="10800000">
              <a:off x="4847255" y="2403034"/>
              <a:ext cx="600556" cy="733310"/>
            </a:xfrm>
            <a:prstGeom prst="bentConnector3">
              <a:avLst>
                <a:gd name="adj1" fmla="val 1380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angulado 39"/>
            <p:cNvCxnSpPr>
              <a:stCxn id="41" idx="3"/>
              <a:endCxn id="36" idx="0"/>
            </p:cNvCxnSpPr>
            <p:nvPr/>
          </p:nvCxnSpPr>
          <p:spPr>
            <a:xfrm flipH="1">
              <a:off x="6273934" y="2403034"/>
              <a:ext cx="1165609" cy="1530022"/>
            </a:xfrm>
            <a:prstGeom prst="bentConnector4">
              <a:avLst>
                <a:gd name="adj1" fmla="val -19612"/>
                <a:gd name="adj2" fmla="val 747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luxograma: Preparação 40"/>
            <p:cNvSpPr/>
            <p:nvPr/>
          </p:nvSpPr>
          <p:spPr>
            <a:xfrm>
              <a:off x="4847255" y="2073315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5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2" name="Conector de seta reta 41"/>
            <p:cNvCxnSpPr>
              <a:stCxn id="41" idx="2"/>
              <a:endCxn id="43" idx="0"/>
            </p:cNvCxnSpPr>
            <p:nvPr/>
          </p:nvCxnSpPr>
          <p:spPr>
            <a:xfrm>
              <a:off x="6143399" y="2732752"/>
              <a:ext cx="0" cy="16642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luxograma: Exibir 42"/>
            <p:cNvSpPr/>
            <p:nvPr/>
          </p:nvSpPr>
          <p:spPr>
            <a:xfrm>
              <a:off x="5447811" y="289917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B[i]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6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88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755575" y="116632"/>
            <a:ext cx="8204353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600" dirty="0"/>
              <a:t>Ler 5 elementos reais para um vetor A. construir um vetor B de mesmo tipo e dimensão, observando a seguinte lei de formação: 	“todo elemento de A que possuir índice par deverá ter seu elemento dividido por 2; caso contrario, o elemento de A  deverá ser multiplicado por 1.5”. Apresentar o vetor B.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8200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7242" y="1458822"/>
            <a:ext cx="2942670" cy="5072685"/>
            <a:chOff x="805843" y="1458822"/>
            <a:chExt cx="2942670" cy="5072685"/>
          </a:xfrm>
        </p:grpSpPr>
        <p:cxnSp>
          <p:nvCxnSpPr>
            <p:cNvPr id="9" name="Conector de seta reta 8"/>
            <p:cNvCxnSpPr>
              <a:stCxn id="12" idx="2"/>
              <a:endCxn id="13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angulado 9"/>
            <p:cNvCxnSpPr>
              <a:stCxn id="15" idx="1"/>
              <a:endCxn id="13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13" idx="3"/>
              <a:endCxn id="21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uxograma: Terminação 11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Inicio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3" name="Fluxograma: Preparação 12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5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4" name="Conector de seta reta 13"/>
            <p:cNvCxnSpPr>
              <a:stCxn id="13" idx="2"/>
              <a:endCxn id="1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uxograma: Entrada manual 1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05843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a[i]/2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7" name="Conector angulado 16"/>
            <p:cNvCxnSpPr>
              <a:stCxn id="30" idx="4"/>
              <a:endCxn id="21" idx="1"/>
            </p:cNvCxnSpPr>
            <p:nvPr/>
          </p:nvCxnSpPr>
          <p:spPr>
            <a:xfrm rot="5400000" flipH="1">
              <a:off x="739871" y="4213126"/>
              <a:ext cx="1930761" cy="1123534"/>
            </a:xfrm>
            <a:prstGeom prst="bentConnector4">
              <a:avLst>
                <a:gd name="adj1" fmla="val -11840"/>
                <a:gd name="adj2" fmla="val 14994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21" idx="3"/>
              <a:endCxn id="23" idx="6"/>
            </p:cNvCxnSpPr>
            <p:nvPr/>
          </p:nvCxnSpPr>
          <p:spPr>
            <a:xfrm flipH="1">
              <a:off x="2436047" y="3809512"/>
              <a:ext cx="1299726" cy="2527624"/>
            </a:xfrm>
            <a:prstGeom prst="bentConnector3">
              <a:avLst>
                <a:gd name="adj1" fmla="val -130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uxograma: Preparação 20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5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2" name="Conector de seta reta 21"/>
            <p:cNvCxnSpPr>
              <a:stCxn id="21" idx="2"/>
              <a:endCxn id="24" idx="0"/>
            </p:cNvCxnSpPr>
            <p:nvPr/>
          </p:nvCxnSpPr>
          <p:spPr>
            <a:xfrm flipH="1">
              <a:off x="2424275" y="4139230"/>
              <a:ext cx="15354" cy="3275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2097991" y="6142765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Fluxograma: Decisão 23"/>
            <p:cNvSpPr/>
            <p:nvPr/>
          </p:nvSpPr>
          <p:spPr>
            <a:xfrm>
              <a:off x="1571583" y="4466798"/>
              <a:ext cx="1705383" cy="48433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a typeface="MS Mincho"/>
                  <a:cs typeface="Times New Roman"/>
                </a:rPr>
                <a:t>i</a:t>
              </a:r>
              <a:r>
                <a:rPr lang="pt-BR" sz="900" dirty="0" smtClean="0">
                  <a:ea typeface="MS Mincho"/>
                  <a:cs typeface="Times New Roman"/>
                </a:rPr>
                <a:t> % 2 =0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5" name="Conector angulado 24"/>
            <p:cNvCxnSpPr>
              <a:stCxn id="24" idx="1"/>
              <a:endCxn id="16" idx="0"/>
            </p:cNvCxnSpPr>
            <p:nvPr/>
          </p:nvCxnSpPr>
          <p:spPr>
            <a:xfrm rot="10800000" flipV="1">
              <a:off x="1469269" y="4708964"/>
              <a:ext cx="102314" cy="3095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2421661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 smtClean="0">
                  <a:ea typeface="MS Mincho"/>
                  <a:cs typeface="Times New Roman"/>
                </a:rPr>
                <a:t>B[i] &lt;- a[i] *1.5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27" name="Conector angulado 26"/>
            <p:cNvCxnSpPr>
              <a:stCxn id="24" idx="3"/>
              <a:endCxn id="26" idx="0"/>
            </p:cNvCxnSpPr>
            <p:nvPr/>
          </p:nvCxnSpPr>
          <p:spPr>
            <a:xfrm flipH="1">
              <a:off x="3085087" y="4708965"/>
              <a:ext cx="191879" cy="309521"/>
            </a:xfrm>
            <a:prstGeom prst="bentConnector4">
              <a:avLst>
                <a:gd name="adj1" fmla="val -7737"/>
                <a:gd name="adj2" fmla="val 4691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 de texto 82"/>
            <p:cNvSpPr txBox="1"/>
            <p:nvPr/>
          </p:nvSpPr>
          <p:spPr>
            <a:xfrm>
              <a:off x="3186172" y="4346030"/>
              <a:ext cx="402072" cy="26995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ffectLst/>
                  <a:ea typeface="MS Mincho"/>
                  <a:cs typeface="Times New Roman"/>
                </a:rPr>
                <a:t>N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29" name="Caixa de texto 112"/>
            <p:cNvSpPr txBox="1"/>
            <p:nvPr/>
          </p:nvSpPr>
          <p:spPr>
            <a:xfrm>
              <a:off x="1313688" y="4406885"/>
              <a:ext cx="401635" cy="2699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900" dirty="0">
                  <a:effectLst/>
                  <a:ea typeface="MS Mincho"/>
                  <a:cs typeface="Times New Roman"/>
                </a:rPr>
                <a:t>S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30" name="Fluxograma: Conector 29"/>
            <p:cNvSpPr/>
            <p:nvPr/>
          </p:nvSpPr>
          <p:spPr>
            <a:xfrm>
              <a:off x="2174191" y="5545902"/>
              <a:ext cx="185656" cy="194371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angulado 30"/>
            <p:cNvCxnSpPr>
              <a:stCxn id="16" idx="2"/>
              <a:endCxn id="30" idx="2"/>
            </p:cNvCxnSpPr>
            <p:nvPr/>
          </p:nvCxnSpPr>
          <p:spPr>
            <a:xfrm rot="16200000" flipH="1">
              <a:off x="1679003" y="5147900"/>
              <a:ext cx="285454" cy="7049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angulado 33"/>
            <p:cNvCxnSpPr>
              <a:stCxn id="26" idx="2"/>
              <a:endCxn id="30" idx="6"/>
            </p:cNvCxnSpPr>
            <p:nvPr/>
          </p:nvCxnSpPr>
          <p:spPr>
            <a:xfrm rot="5400000">
              <a:off x="2579740" y="5137741"/>
              <a:ext cx="285454" cy="7252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5436096" y="1507970"/>
            <a:ext cx="2592288" cy="2857134"/>
            <a:chOff x="4847255" y="1364422"/>
            <a:chExt cx="2592288" cy="2857134"/>
          </a:xfrm>
        </p:grpSpPr>
        <p:sp>
          <p:nvSpPr>
            <p:cNvPr id="36" name="Fluxograma: Terminação 35"/>
            <p:cNvSpPr/>
            <p:nvPr/>
          </p:nvSpPr>
          <p:spPr>
            <a:xfrm>
              <a:off x="5790817" y="3933056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900">
                  <a:effectLst/>
                  <a:ea typeface="MS Mincho"/>
                  <a:cs typeface="Times New Roman"/>
                </a:rPr>
                <a:t>Fim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37" name="Fluxograma: Conector 36"/>
            <p:cNvSpPr/>
            <p:nvPr/>
          </p:nvSpPr>
          <p:spPr>
            <a:xfrm>
              <a:off x="5857901" y="1364422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angulado 37"/>
            <p:cNvCxnSpPr>
              <a:stCxn id="37" idx="6"/>
              <a:endCxn id="41" idx="0"/>
            </p:cNvCxnSpPr>
            <p:nvPr/>
          </p:nvCxnSpPr>
          <p:spPr>
            <a:xfrm flipH="1">
              <a:off x="6143399" y="1558793"/>
              <a:ext cx="52558" cy="514522"/>
            </a:xfrm>
            <a:prstGeom prst="bentConnector4">
              <a:avLst>
                <a:gd name="adj1" fmla="val -434948"/>
                <a:gd name="adj2" fmla="val 6888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>
              <a:stCxn id="43" idx="1"/>
              <a:endCxn id="41" idx="1"/>
            </p:cNvCxnSpPr>
            <p:nvPr/>
          </p:nvCxnSpPr>
          <p:spPr>
            <a:xfrm rot="10800000">
              <a:off x="4847255" y="2403034"/>
              <a:ext cx="600556" cy="733310"/>
            </a:xfrm>
            <a:prstGeom prst="bentConnector3">
              <a:avLst>
                <a:gd name="adj1" fmla="val 1380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angulado 39"/>
            <p:cNvCxnSpPr>
              <a:stCxn id="41" idx="3"/>
              <a:endCxn id="36" idx="0"/>
            </p:cNvCxnSpPr>
            <p:nvPr/>
          </p:nvCxnSpPr>
          <p:spPr>
            <a:xfrm flipH="1">
              <a:off x="6273934" y="2403034"/>
              <a:ext cx="1165609" cy="1530022"/>
            </a:xfrm>
            <a:prstGeom prst="bentConnector4">
              <a:avLst>
                <a:gd name="adj1" fmla="val -19612"/>
                <a:gd name="adj2" fmla="val 747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luxograma: Preparação 40"/>
            <p:cNvSpPr/>
            <p:nvPr/>
          </p:nvSpPr>
          <p:spPr>
            <a:xfrm>
              <a:off x="4847255" y="2073315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1400" dirty="0">
                  <a:ea typeface="MS Mincho"/>
                  <a:cs typeface="Times New Roman"/>
                </a:rPr>
                <a:t>5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1400" dirty="0">
                  <a:ea typeface="MS Mincho"/>
                  <a:cs typeface="Times New Roman"/>
                </a:rPr>
                <a:t>i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2" name="Conector de seta reta 41"/>
            <p:cNvCxnSpPr>
              <a:stCxn id="41" idx="2"/>
              <a:endCxn id="43" idx="0"/>
            </p:cNvCxnSpPr>
            <p:nvPr/>
          </p:nvCxnSpPr>
          <p:spPr>
            <a:xfrm>
              <a:off x="6143399" y="2732752"/>
              <a:ext cx="0" cy="16642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luxograma: Exibir 42"/>
            <p:cNvSpPr/>
            <p:nvPr/>
          </p:nvSpPr>
          <p:spPr>
            <a:xfrm>
              <a:off x="5447811" y="2899176"/>
              <a:ext cx="1391176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b="1" dirty="0" smtClean="0"/>
                <a:t>B[i]</a:t>
              </a:r>
              <a:endParaRPr lang="pt-BR" sz="1100" dirty="0">
                <a:effectLst/>
                <a:ea typeface="MS Mincho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39752" y="1196752"/>
            <a:ext cx="1296144" cy="72008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Problemas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63524"/>
            <a:ext cx="417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situação que exige que seja feito algo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8384" y="1532691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t-BR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pt-BR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5" name="Diagrama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738076"/>
              </p:ext>
            </p:extLst>
          </p:nvPr>
        </p:nvGraphicFramePr>
        <p:xfrm>
          <a:off x="1979712" y="2495541"/>
          <a:ext cx="2304256" cy="215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755576" y="4869160"/>
            <a:ext cx="460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Qualquer situação do cotidiano é um problema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5697613" y="1678169"/>
            <a:ext cx="2376264" cy="3168352"/>
            <a:chOff x="3370982" y="2242032"/>
            <a:chExt cx="966137" cy="1519390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69480" y="2743329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3744048" y="2743329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Picture 2" descr="C:\Users\LUCASB~1\AppData\Local\Temp\Rar$DR02.826\office_space\PNG\Cup_coffee\cup_coffee-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906" y="3550075"/>
            <a:ext cx="608287" cy="7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lipse 24"/>
          <p:cNvSpPr/>
          <p:nvPr/>
        </p:nvSpPr>
        <p:spPr>
          <a:xfrm>
            <a:off x="6260629" y="3677704"/>
            <a:ext cx="531666" cy="4507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7" name="Imagem 26" descr="C:\Users\Renato\Desktop\logo_res.jpg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CaixaDeTexto 27"/>
          <p:cNvSpPr txBox="1"/>
          <p:nvPr/>
        </p:nvSpPr>
        <p:spPr>
          <a:xfrm>
            <a:off x="955616" y="4864170"/>
            <a:ext cx="42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Estruturando um conjunto de passos a ser realizado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2BE2A0C-7165-4DFE-A4F4-6F61C02FD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graphicEl>
                                              <a:dgm id="{62BE2A0C-7165-4DFE-A4F4-6F61C02FD0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15CF403-6438-4765-AF86-792C763A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graphicEl>
                                              <a:dgm id="{515CF403-6438-4765-AF86-792C763A3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12392EB-6C73-4B15-8E19-432368100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12392EB-6C73-4B15-8E19-432368100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3BCA65-1363-453A-BAF9-E860A6AC1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graphicEl>
                                              <a:dgm id="{923BCA65-1363-453A-BAF9-E860A6AC1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A83C2-52FE-4985-BF94-5CB8A8F4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graphicEl>
                                              <a:dgm id="{8A4A83C2-52FE-4985-BF94-5CB8A8F4A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2342CAF-702A-4556-97D6-6033804CE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graphicEl>
                                              <a:dgm id="{72342CAF-702A-4556-97D6-6033804CE1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Graphic spid="15" grpId="0" uiExpand="1">
        <p:bldSub>
          <a:bldDgm bld="one"/>
        </p:bldSub>
      </p:bldGraphic>
      <p:bldP spid="16" grpId="0"/>
      <p:bldP spid="16" grpId="1"/>
      <p:bldP spid="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indexadas  </a:t>
            </a:r>
            <a:br>
              <a:rPr lang="pt-BR" dirty="0"/>
            </a:br>
            <a:r>
              <a:rPr lang="pt-BR" dirty="0" smtClean="0"/>
              <a:t>(Matrizes)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Utilizando uma estrutura chamada vetor para armazenas mais de um dados em uma </a:t>
            </a:r>
            <a:r>
              <a:rPr lang="pt-BR" dirty="0" err="1" smtClean="0"/>
              <a:t>variaveis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5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04000" y="1311386"/>
            <a:ext cx="10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1281182" y="1124744"/>
            <a:ext cx="654685" cy="804545"/>
            <a:chOff x="1281182" y="2182119"/>
            <a:chExt cx="654685" cy="804545"/>
          </a:xfrm>
        </p:grpSpPr>
        <p:sp>
          <p:nvSpPr>
            <p:cNvPr id="20" name="Cubo 19"/>
            <p:cNvSpPr/>
            <p:nvPr/>
          </p:nvSpPr>
          <p:spPr>
            <a:xfrm>
              <a:off x="1281182" y="2536449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Caixa de texto 101"/>
            <p:cNvSpPr txBox="1"/>
            <p:nvPr/>
          </p:nvSpPr>
          <p:spPr>
            <a:xfrm>
              <a:off x="1281182" y="2182119"/>
              <a:ext cx="654685" cy="3543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ea typeface="MS Mincho"/>
                  <a:cs typeface="Times New Roman"/>
                </a:rPr>
                <a:t>A</a:t>
              </a:r>
            </a:p>
          </p:txBody>
        </p:sp>
      </p:grpSp>
      <p:sp>
        <p:nvSpPr>
          <p:cNvPr id="22" name="Cubo 21"/>
          <p:cNvSpPr/>
          <p:nvPr/>
        </p:nvSpPr>
        <p:spPr>
          <a:xfrm>
            <a:off x="1283087" y="2190909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829187" y="2185829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2363222" y="2192814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5" name="Cubo 24"/>
          <p:cNvSpPr/>
          <p:nvPr/>
        </p:nvSpPr>
        <p:spPr>
          <a:xfrm>
            <a:off x="2909322" y="2187734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6" name="Cubo 25"/>
          <p:cNvSpPr/>
          <p:nvPr/>
        </p:nvSpPr>
        <p:spPr>
          <a:xfrm>
            <a:off x="4014857" y="2192814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7" name="Cubo 26"/>
          <p:cNvSpPr/>
          <p:nvPr/>
        </p:nvSpPr>
        <p:spPr>
          <a:xfrm>
            <a:off x="4560957" y="2187734"/>
            <a:ext cx="654685" cy="45021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8" name="Caixa de texto 345"/>
          <p:cNvSpPr txBox="1"/>
          <p:nvPr/>
        </p:nvSpPr>
        <p:spPr>
          <a:xfrm>
            <a:off x="3412242" y="228742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...</a:t>
            </a:r>
          </a:p>
        </p:txBody>
      </p:sp>
      <p:sp>
        <p:nvSpPr>
          <p:cNvPr id="29" name="Caixa de texto 346"/>
          <p:cNvSpPr txBox="1"/>
          <p:nvPr/>
        </p:nvSpPr>
        <p:spPr>
          <a:xfrm>
            <a:off x="627767" y="220487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A</a:t>
            </a:r>
          </a:p>
        </p:txBody>
      </p:sp>
      <p:sp>
        <p:nvSpPr>
          <p:cNvPr id="31" name="Caixa de texto 347"/>
          <p:cNvSpPr txBox="1"/>
          <p:nvPr/>
        </p:nvSpPr>
        <p:spPr>
          <a:xfrm>
            <a:off x="1174502" y="266842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[ 1 ]</a:t>
            </a:r>
          </a:p>
        </p:txBody>
      </p:sp>
      <p:sp>
        <p:nvSpPr>
          <p:cNvPr id="32" name="Caixa de texto 348"/>
          <p:cNvSpPr txBox="1"/>
          <p:nvPr/>
        </p:nvSpPr>
        <p:spPr>
          <a:xfrm>
            <a:off x="1709172" y="264302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[ 2 ]</a:t>
            </a:r>
          </a:p>
        </p:txBody>
      </p:sp>
      <p:sp>
        <p:nvSpPr>
          <p:cNvPr id="34" name="Caixa de texto 349"/>
          <p:cNvSpPr txBox="1"/>
          <p:nvPr/>
        </p:nvSpPr>
        <p:spPr>
          <a:xfrm>
            <a:off x="2281942" y="264239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[ 3 ]</a:t>
            </a:r>
          </a:p>
        </p:txBody>
      </p:sp>
      <p:sp>
        <p:nvSpPr>
          <p:cNvPr id="44" name="Caixa de texto 350"/>
          <p:cNvSpPr txBox="1"/>
          <p:nvPr/>
        </p:nvSpPr>
        <p:spPr>
          <a:xfrm>
            <a:off x="2868682" y="2642394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[ 5 ]</a:t>
            </a:r>
          </a:p>
        </p:txBody>
      </p:sp>
      <p:sp>
        <p:nvSpPr>
          <p:cNvPr id="49" name="Caixa de texto 351"/>
          <p:cNvSpPr txBox="1"/>
          <p:nvPr/>
        </p:nvSpPr>
        <p:spPr>
          <a:xfrm>
            <a:off x="4560957" y="2656999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 dirty="0">
                <a:effectLst/>
                <a:ea typeface="MS Mincho"/>
                <a:cs typeface="Times New Roman"/>
              </a:rPr>
              <a:t>[ n ]</a:t>
            </a:r>
          </a:p>
        </p:txBody>
      </p:sp>
      <p:sp>
        <p:nvSpPr>
          <p:cNvPr id="50" name="Caixa de texto 361"/>
          <p:cNvSpPr txBox="1"/>
          <p:nvPr/>
        </p:nvSpPr>
        <p:spPr>
          <a:xfrm>
            <a:off x="1329179" y="306181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A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1957081" y="3399632"/>
            <a:ext cx="2783204" cy="2033266"/>
            <a:chOff x="0" y="0"/>
            <a:chExt cx="2783736" cy="2033355"/>
          </a:xfrm>
        </p:grpSpPr>
        <p:sp>
          <p:nvSpPr>
            <p:cNvPr id="63" name="Cubo 62"/>
            <p:cNvSpPr/>
            <p:nvPr/>
          </p:nvSpPr>
          <p:spPr>
            <a:xfrm>
              <a:off x="0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4" name="Cubo 63"/>
            <p:cNvSpPr/>
            <p:nvPr/>
          </p:nvSpPr>
          <p:spPr>
            <a:xfrm>
              <a:off x="532263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5" name="Cubo 64"/>
            <p:cNvSpPr/>
            <p:nvPr/>
          </p:nvSpPr>
          <p:spPr>
            <a:xfrm>
              <a:off x="1050878" y="15694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6" name="Cubo 65"/>
            <p:cNvSpPr/>
            <p:nvPr/>
          </p:nvSpPr>
          <p:spPr>
            <a:xfrm>
              <a:off x="1596788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7" name="Cubo 66"/>
            <p:cNvSpPr/>
            <p:nvPr/>
          </p:nvSpPr>
          <p:spPr>
            <a:xfrm>
              <a:off x="2129051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8" name="Cubo 67"/>
            <p:cNvSpPr/>
            <p:nvPr/>
          </p:nvSpPr>
          <p:spPr>
            <a:xfrm>
              <a:off x="0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9" name="Cubo 68"/>
            <p:cNvSpPr/>
            <p:nvPr/>
          </p:nvSpPr>
          <p:spPr>
            <a:xfrm>
              <a:off x="532263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0">
                  <a:effectLst/>
                  <a:ea typeface="MS Mincho"/>
                  <a:cs typeface="Times New Roman"/>
                </a:rPr>
                <a:t>A[5,2]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0" name="Cubo 69"/>
            <p:cNvSpPr/>
            <p:nvPr/>
          </p:nvSpPr>
          <p:spPr>
            <a:xfrm>
              <a:off x="1064525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1" name="Cubo 70"/>
            <p:cNvSpPr/>
            <p:nvPr/>
          </p:nvSpPr>
          <p:spPr>
            <a:xfrm>
              <a:off x="1596788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2" name="Cubo 71"/>
            <p:cNvSpPr/>
            <p:nvPr/>
          </p:nvSpPr>
          <p:spPr>
            <a:xfrm>
              <a:off x="2129051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3" name="Cubo 72"/>
            <p:cNvSpPr/>
            <p:nvPr/>
          </p:nvSpPr>
          <p:spPr>
            <a:xfrm>
              <a:off x="0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4" name="Cubo 73"/>
            <p:cNvSpPr/>
            <p:nvPr/>
          </p:nvSpPr>
          <p:spPr>
            <a:xfrm>
              <a:off x="532263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5" name="Cubo 74"/>
            <p:cNvSpPr/>
            <p:nvPr/>
          </p:nvSpPr>
          <p:spPr>
            <a:xfrm>
              <a:off x="1064525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6" name="Cubo 75"/>
            <p:cNvSpPr/>
            <p:nvPr/>
          </p:nvSpPr>
          <p:spPr>
            <a:xfrm>
              <a:off x="1596788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0">
                  <a:effectLst/>
                  <a:ea typeface="MS Mincho"/>
                  <a:cs typeface="Times New Roman"/>
                </a:rPr>
                <a:t>A[4,4]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7" name="Cubo 76"/>
            <p:cNvSpPr/>
            <p:nvPr/>
          </p:nvSpPr>
          <p:spPr>
            <a:xfrm>
              <a:off x="2129051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8" name="Cubo 77"/>
            <p:cNvSpPr/>
            <p:nvPr/>
          </p:nvSpPr>
          <p:spPr>
            <a:xfrm>
              <a:off x="0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Cubo 78"/>
            <p:cNvSpPr/>
            <p:nvPr/>
          </p:nvSpPr>
          <p:spPr>
            <a:xfrm>
              <a:off x="545911" y="6687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0" name="Cubo 79"/>
            <p:cNvSpPr/>
            <p:nvPr/>
          </p:nvSpPr>
          <p:spPr>
            <a:xfrm>
              <a:off x="1064525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1" name="Cubo 80"/>
            <p:cNvSpPr/>
            <p:nvPr/>
          </p:nvSpPr>
          <p:spPr>
            <a:xfrm>
              <a:off x="1596788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2" name="Cubo 81"/>
            <p:cNvSpPr/>
            <p:nvPr/>
          </p:nvSpPr>
          <p:spPr>
            <a:xfrm>
              <a:off x="2129051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3" name="Cubo 82"/>
            <p:cNvSpPr/>
            <p:nvPr/>
          </p:nvSpPr>
          <p:spPr>
            <a:xfrm>
              <a:off x="0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4" name="Cubo 83"/>
            <p:cNvSpPr/>
            <p:nvPr/>
          </p:nvSpPr>
          <p:spPr>
            <a:xfrm>
              <a:off x="532263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Cubo 84"/>
            <p:cNvSpPr/>
            <p:nvPr/>
          </p:nvSpPr>
          <p:spPr>
            <a:xfrm>
              <a:off x="1064525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6" name="Cubo 85"/>
            <p:cNvSpPr/>
            <p:nvPr/>
          </p:nvSpPr>
          <p:spPr>
            <a:xfrm>
              <a:off x="1596788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7" name="Cubo 86"/>
            <p:cNvSpPr/>
            <p:nvPr/>
          </p:nvSpPr>
          <p:spPr>
            <a:xfrm>
              <a:off x="2129051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8" name="Cubo 87"/>
            <p:cNvSpPr/>
            <p:nvPr/>
          </p:nvSpPr>
          <p:spPr>
            <a:xfrm>
              <a:off x="0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0">
                  <a:effectLst/>
                  <a:ea typeface="MS Mincho"/>
                  <a:cs typeface="Times New Roman"/>
                </a:rPr>
                <a:t>A[1,1]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89" name="Cubo 88"/>
            <p:cNvSpPr/>
            <p:nvPr/>
          </p:nvSpPr>
          <p:spPr>
            <a:xfrm>
              <a:off x="545911" y="1364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0" name="Cubo 89"/>
            <p:cNvSpPr/>
            <p:nvPr/>
          </p:nvSpPr>
          <p:spPr>
            <a:xfrm>
              <a:off x="1064525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1" name="Cubo 90"/>
            <p:cNvSpPr/>
            <p:nvPr/>
          </p:nvSpPr>
          <p:spPr>
            <a:xfrm>
              <a:off x="1596788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2" name="Cubo 91"/>
            <p:cNvSpPr/>
            <p:nvPr/>
          </p:nvSpPr>
          <p:spPr>
            <a:xfrm>
              <a:off x="2129051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sp>
        <p:nvSpPr>
          <p:cNvPr id="52" name="Caixa de texto 392"/>
          <p:cNvSpPr txBox="1"/>
          <p:nvPr/>
        </p:nvSpPr>
        <p:spPr>
          <a:xfrm>
            <a:off x="1986404" y="3091657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1</a:t>
            </a:r>
          </a:p>
        </p:txBody>
      </p:sp>
      <p:sp>
        <p:nvSpPr>
          <p:cNvPr id="53" name="Caixa de texto 393"/>
          <p:cNvSpPr txBox="1"/>
          <p:nvPr/>
        </p:nvSpPr>
        <p:spPr>
          <a:xfrm>
            <a:off x="2507104" y="3106897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2</a:t>
            </a:r>
          </a:p>
        </p:txBody>
      </p:sp>
      <p:sp>
        <p:nvSpPr>
          <p:cNvPr id="54" name="Caixa de texto 394"/>
          <p:cNvSpPr txBox="1"/>
          <p:nvPr/>
        </p:nvSpPr>
        <p:spPr>
          <a:xfrm>
            <a:off x="3027169" y="312277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3</a:t>
            </a:r>
          </a:p>
        </p:txBody>
      </p:sp>
      <p:sp>
        <p:nvSpPr>
          <p:cNvPr id="55" name="Caixa de texto 395"/>
          <p:cNvSpPr txBox="1"/>
          <p:nvPr/>
        </p:nvSpPr>
        <p:spPr>
          <a:xfrm>
            <a:off x="3573269" y="312277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4 </a:t>
            </a:r>
          </a:p>
        </p:txBody>
      </p:sp>
      <p:sp>
        <p:nvSpPr>
          <p:cNvPr id="56" name="Caixa de texto 397"/>
          <p:cNvSpPr txBox="1"/>
          <p:nvPr/>
        </p:nvSpPr>
        <p:spPr>
          <a:xfrm>
            <a:off x="4133339" y="313674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5</a:t>
            </a:r>
          </a:p>
        </p:txBody>
      </p:sp>
      <p:sp>
        <p:nvSpPr>
          <p:cNvPr id="57" name="Caixa de texto 398"/>
          <p:cNvSpPr txBox="1"/>
          <p:nvPr/>
        </p:nvSpPr>
        <p:spPr>
          <a:xfrm>
            <a:off x="1332354" y="346059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1</a:t>
            </a:r>
          </a:p>
        </p:txBody>
      </p:sp>
      <p:sp>
        <p:nvSpPr>
          <p:cNvPr id="58" name="Caixa de texto 399"/>
          <p:cNvSpPr txBox="1"/>
          <p:nvPr/>
        </p:nvSpPr>
        <p:spPr>
          <a:xfrm>
            <a:off x="1320289" y="3830797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2</a:t>
            </a:r>
          </a:p>
        </p:txBody>
      </p:sp>
      <p:sp>
        <p:nvSpPr>
          <p:cNvPr id="59" name="Caixa de texto 400"/>
          <p:cNvSpPr txBox="1"/>
          <p:nvPr/>
        </p:nvSpPr>
        <p:spPr>
          <a:xfrm>
            <a:off x="1322194" y="416163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3</a:t>
            </a:r>
          </a:p>
        </p:txBody>
      </p:sp>
      <p:sp>
        <p:nvSpPr>
          <p:cNvPr id="60" name="Caixa de texto 401"/>
          <p:cNvSpPr txBox="1"/>
          <p:nvPr/>
        </p:nvSpPr>
        <p:spPr>
          <a:xfrm>
            <a:off x="1307589" y="450199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4 </a:t>
            </a:r>
          </a:p>
        </p:txBody>
      </p:sp>
      <p:sp>
        <p:nvSpPr>
          <p:cNvPr id="61" name="Caixa de texto 402"/>
          <p:cNvSpPr txBox="1"/>
          <p:nvPr/>
        </p:nvSpPr>
        <p:spPr>
          <a:xfrm>
            <a:off x="1308859" y="482965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5</a:t>
            </a:r>
          </a:p>
        </p:txBody>
      </p:sp>
      <p:sp>
        <p:nvSpPr>
          <p:cNvPr id="62" name="Caixa de texto 404"/>
          <p:cNvSpPr txBox="1"/>
          <p:nvPr/>
        </p:nvSpPr>
        <p:spPr>
          <a:xfrm>
            <a:off x="1310764" y="5131912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2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1" grpId="0"/>
      <p:bldP spid="32" grpId="0"/>
      <p:bldP spid="34" grpId="0"/>
      <p:bldP spid="44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246702" y="128897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usa-las?</a:t>
            </a:r>
            <a:endParaRPr lang="pt-BR" dirty="0"/>
          </a:p>
        </p:txBody>
      </p:sp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Caixa de texto 361"/>
          <p:cNvSpPr txBox="1"/>
          <p:nvPr/>
        </p:nvSpPr>
        <p:spPr>
          <a:xfrm>
            <a:off x="1281440" y="167773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A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1909342" y="2015550"/>
            <a:ext cx="2783204" cy="2033266"/>
            <a:chOff x="0" y="0"/>
            <a:chExt cx="2783736" cy="2033355"/>
          </a:xfrm>
        </p:grpSpPr>
        <p:sp>
          <p:nvSpPr>
            <p:cNvPr id="52" name="Cubo 51"/>
            <p:cNvSpPr/>
            <p:nvPr/>
          </p:nvSpPr>
          <p:spPr>
            <a:xfrm>
              <a:off x="0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3" name="Cubo 52"/>
            <p:cNvSpPr/>
            <p:nvPr/>
          </p:nvSpPr>
          <p:spPr>
            <a:xfrm>
              <a:off x="532263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4" name="Cubo 53"/>
            <p:cNvSpPr/>
            <p:nvPr/>
          </p:nvSpPr>
          <p:spPr>
            <a:xfrm>
              <a:off x="1050878" y="15694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5" name="Cubo 54"/>
            <p:cNvSpPr/>
            <p:nvPr/>
          </p:nvSpPr>
          <p:spPr>
            <a:xfrm>
              <a:off x="1596788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6" name="Cubo 55"/>
            <p:cNvSpPr/>
            <p:nvPr/>
          </p:nvSpPr>
          <p:spPr>
            <a:xfrm>
              <a:off x="2129051" y="15831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7" name="Cubo 56"/>
            <p:cNvSpPr/>
            <p:nvPr/>
          </p:nvSpPr>
          <p:spPr>
            <a:xfrm>
              <a:off x="0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8" name="Cubo 57"/>
            <p:cNvSpPr/>
            <p:nvPr/>
          </p:nvSpPr>
          <p:spPr>
            <a:xfrm>
              <a:off x="532263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0">
                  <a:effectLst/>
                  <a:ea typeface="MS Mincho"/>
                  <a:cs typeface="Times New Roman"/>
                </a:rPr>
                <a:t>A[5,2]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59" name="Cubo 58"/>
            <p:cNvSpPr/>
            <p:nvPr/>
          </p:nvSpPr>
          <p:spPr>
            <a:xfrm>
              <a:off x="1064525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0" name="Cubo 59"/>
            <p:cNvSpPr/>
            <p:nvPr/>
          </p:nvSpPr>
          <p:spPr>
            <a:xfrm>
              <a:off x="1596788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1" name="Cubo 60"/>
            <p:cNvSpPr/>
            <p:nvPr/>
          </p:nvSpPr>
          <p:spPr>
            <a:xfrm>
              <a:off x="2129051" y="126924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2" name="Cubo 61"/>
            <p:cNvSpPr/>
            <p:nvPr/>
          </p:nvSpPr>
          <p:spPr>
            <a:xfrm>
              <a:off x="0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3" name="Cubo 62"/>
            <p:cNvSpPr/>
            <p:nvPr/>
          </p:nvSpPr>
          <p:spPr>
            <a:xfrm>
              <a:off x="532263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4" name="Cubo 63"/>
            <p:cNvSpPr/>
            <p:nvPr/>
          </p:nvSpPr>
          <p:spPr>
            <a:xfrm>
              <a:off x="1064525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5" name="Cubo 64"/>
            <p:cNvSpPr/>
            <p:nvPr/>
          </p:nvSpPr>
          <p:spPr>
            <a:xfrm>
              <a:off x="1596788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0">
                  <a:effectLst/>
                  <a:ea typeface="MS Mincho"/>
                  <a:cs typeface="Times New Roman"/>
                </a:rPr>
                <a:t>A[4,4]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66" name="Cubo 65"/>
            <p:cNvSpPr/>
            <p:nvPr/>
          </p:nvSpPr>
          <p:spPr>
            <a:xfrm>
              <a:off x="2129051" y="968991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7" name="Cubo 66"/>
            <p:cNvSpPr/>
            <p:nvPr/>
          </p:nvSpPr>
          <p:spPr>
            <a:xfrm>
              <a:off x="0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8" name="Cubo 67"/>
            <p:cNvSpPr/>
            <p:nvPr/>
          </p:nvSpPr>
          <p:spPr>
            <a:xfrm>
              <a:off x="545911" y="66874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9" name="Cubo 68"/>
            <p:cNvSpPr/>
            <p:nvPr/>
          </p:nvSpPr>
          <p:spPr>
            <a:xfrm>
              <a:off x="1064525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0" name="Cubo 69"/>
            <p:cNvSpPr/>
            <p:nvPr/>
          </p:nvSpPr>
          <p:spPr>
            <a:xfrm>
              <a:off x="1596788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1" name="Cubo 70"/>
            <p:cNvSpPr/>
            <p:nvPr/>
          </p:nvSpPr>
          <p:spPr>
            <a:xfrm>
              <a:off x="2129051" y="655092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2" name="Cubo 71"/>
            <p:cNvSpPr/>
            <p:nvPr/>
          </p:nvSpPr>
          <p:spPr>
            <a:xfrm>
              <a:off x="0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3" name="Cubo 72"/>
            <p:cNvSpPr/>
            <p:nvPr/>
          </p:nvSpPr>
          <p:spPr>
            <a:xfrm>
              <a:off x="532263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4" name="Cubo 73"/>
            <p:cNvSpPr/>
            <p:nvPr/>
          </p:nvSpPr>
          <p:spPr>
            <a:xfrm>
              <a:off x="1064525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5" name="Cubo 74"/>
            <p:cNvSpPr/>
            <p:nvPr/>
          </p:nvSpPr>
          <p:spPr>
            <a:xfrm>
              <a:off x="1596788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6" name="Cubo 75"/>
            <p:cNvSpPr/>
            <p:nvPr/>
          </p:nvSpPr>
          <p:spPr>
            <a:xfrm>
              <a:off x="2129051" y="31389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7" name="Cubo 76"/>
            <p:cNvSpPr/>
            <p:nvPr/>
          </p:nvSpPr>
          <p:spPr>
            <a:xfrm>
              <a:off x="0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0">
                  <a:effectLst/>
                  <a:ea typeface="MS Mincho"/>
                  <a:cs typeface="Times New Roman"/>
                </a:rPr>
                <a:t>A[1,1]</a:t>
              </a:r>
              <a:endParaRPr lang="pt-BR" sz="1100">
                <a:effectLst/>
                <a:ea typeface="MS Mincho"/>
                <a:cs typeface="Times New Roman"/>
              </a:endParaRPr>
            </a:p>
          </p:txBody>
        </p:sp>
        <p:sp>
          <p:nvSpPr>
            <p:cNvPr id="78" name="Cubo 77"/>
            <p:cNvSpPr/>
            <p:nvPr/>
          </p:nvSpPr>
          <p:spPr>
            <a:xfrm>
              <a:off x="545911" y="13648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Cubo 78"/>
            <p:cNvSpPr/>
            <p:nvPr/>
          </p:nvSpPr>
          <p:spPr>
            <a:xfrm>
              <a:off x="1064525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0" name="Cubo 79"/>
            <p:cNvSpPr/>
            <p:nvPr/>
          </p:nvSpPr>
          <p:spPr>
            <a:xfrm>
              <a:off x="1596788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1" name="Cubo 80"/>
            <p:cNvSpPr/>
            <p:nvPr/>
          </p:nvSpPr>
          <p:spPr>
            <a:xfrm>
              <a:off x="2129051" y="0"/>
              <a:ext cx="654685" cy="45021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sp>
        <p:nvSpPr>
          <p:cNvPr id="82" name="Caixa de texto 392"/>
          <p:cNvSpPr txBox="1"/>
          <p:nvPr/>
        </p:nvSpPr>
        <p:spPr>
          <a:xfrm>
            <a:off x="1938665" y="1707575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1</a:t>
            </a:r>
          </a:p>
        </p:txBody>
      </p:sp>
      <p:sp>
        <p:nvSpPr>
          <p:cNvPr id="83" name="Caixa de texto 393"/>
          <p:cNvSpPr txBox="1"/>
          <p:nvPr/>
        </p:nvSpPr>
        <p:spPr>
          <a:xfrm>
            <a:off x="2459365" y="1722815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2</a:t>
            </a:r>
          </a:p>
        </p:txBody>
      </p:sp>
      <p:sp>
        <p:nvSpPr>
          <p:cNvPr id="84" name="Caixa de texto 394"/>
          <p:cNvSpPr txBox="1"/>
          <p:nvPr/>
        </p:nvSpPr>
        <p:spPr>
          <a:xfrm>
            <a:off x="2979430" y="173869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3</a:t>
            </a:r>
          </a:p>
        </p:txBody>
      </p:sp>
      <p:sp>
        <p:nvSpPr>
          <p:cNvPr id="85" name="Caixa de texto 395"/>
          <p:cNvSpPr txBox="1"/>
          <p:nvPr/>
        </p:nvSpPr>
        <p:spPr>
          <a:xfrm>
            <a:off x="3525530" y="173869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4 </a:t>
            </a:r>
          </a:p>
        </p:txBody>
      </p:sp>
      <p:sp>
        <p:nvSpPr>
          <p:cNvPr id="86" name="Caixa de texto 397"/>
          <p:cNvSpPr txBox="1"/>
          <p:nvPr/>
        </p:nvSpPr>
        <p:spPr>
          <a:xfrm>
            <a:off x="4085600" y="175266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5</a:t>
            </a:r>
          </a:p>
        </p:txBody>
      </p:sp>
      <p:sp>
        <p:nvSpPr>
          <p:cNvPr id="87" name="Caixa de texto 398"/>
          <p:cNvSpPr txBox="1"/>
          <p:nvPr/>
        </p:nvSpPr>
        <p:spPr>
          <a:xfrm>
            <a:off x="1284615" y="207651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1</a:t>
            </a:r>
          </a:p>
        </p:txBody>
      </p:sp>
      <p:sp>
        <p:nvSpPr>
          <p:cNvPr id="88" name="Caixa de texto 399"/>
          <p:cNvSpPr txBox="1"/>
          <p:nvPr/>
        </p:nvSpPr>
        <p:spPr>
          <a:xfrm>
            <a:off x="1272550" y="2446715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2</a:t>
            </a:r>
          </a:p>
        </p:txBody>
      </p:sp>
      <p:sp>
        <p:nvSpPr>
          <p:cNvPr id="89" name="Caixa de texto 400"/>
          <p:cNvSpPr txBox="1"/>
          <p:nvPr/>
        </p:nvSpPr>
        <p:spPr>
          <a:xfrm>
            <a:off x="1274455" y="277755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3</a:t>
            </a:r>
          </a:p>
        </p:txBody>
      </p:sp>
      <p:sp>
        <p:nvSpPr>
          <p:cNvPr id="90" name="Caixa de texto 401"/>
          <p:cNvSpPr txBox="1"/>
          <p:nvPr/>
        </p:nvSpPr>
        <p:spPr>
          <a:xfrm>
            <a:off x="1259850" y="311791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4 </a:t>
            </a:r>
          </a:p>
        </p:txBody>
      </p:sp>
      <p:sp>
        <p:nvSpPr>
          <p:cNvPr id="91" name="Caixa de texto 402"/>
          <p:cNvSpPr txBox="1"/>
          <p:nvPr/>
        </p:nvSpPr>
        <p:spPr>
          <a:xfrm>
            <a:off x="1261120" y="344557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5</a:t>
            </a:r>
          </a:p>
        </p:txBody>
      </p:sp>
      <p:sp>
        <p:nvSpPr>
          <p:cNvPr id="92" name="Caixa de texto 404"/>
          <p:cNvSpPr txBox="1"/>
          <p:nvPr/>
        </p:nvSpPr>
        <p:spPr>
          <a:xfrm>
            <a:off x="1263025" y="3747830"/>
            <a:ext cx="654685" cy="3543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100">
                <a:effectLst/>
                <a:ea typeface="MS Mincho"/>
                <a:cs typeface="Times New Roman"/>
              </a:rPr>
              <a:t>6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12209" y="4437112"/>
            <a:ext cx="342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matriz[</a:t>
            </a:r>
            <a:r>
              <a:rPr lang="pt-BR" dirty="0" err="1"/>
              <a:t>linha,coluna</a:t>
            </a:r>
            <a:r>
              <a:rPr lang="pt-BR" dirty="0"/>
              <a:t>] = valor, </a:t>
            </a:r>
            <a:endParaRPr lang="pt-BR" dirty="0" smtClean="0"/>
          </a:p>
          <a:p>
            <a:r>
              <a:rPr lang="pt-BR" dirty="0" smtClean="0"/>
              <a:t>valor </a:t>
            </a:r>
            <a:r>
              <a:rPr lang="pt-BR" dirty="0"/>
              <a:t>= matriz[</a:t>
            </a:r>
            <a:r>
              <a:rPr lang="pt-BR" dirty="0" err="1"/>
              <a:t>linha,coluna</a:t>
            </a:r>
            <a:r>
              <a:rPr lang="pt-BR" dirty="0"/>
              <a:t>], ....</a:t>
            </a:r>
          </a:p>
        </p:txBody>
      </p:sp>
    </p:spTree>
    <p:extLst>
      <p:ext uri="{BB962C8B-B14F-4D97-AF65-F5344CB8AC3E}">
        <p14:creationId xmlns:p14="http://schemas.microsoft.com/office/powerpoint/2010/main" val="38895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0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Página 91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663776" y="116632"/>
            <a:ext cx="538782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Faça um programa que leia uma matriz de 3 por 3 e apresente seus dados.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72" y="188640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grpSp>
        <p:nvGrpSpPr>
          <p:cNvPr id="70" name="Grupo 69"/>
          <p:cNvGrpSpPr/>
          <p:nvPr/>
        </p:nvGrpSpPr>
        <p:grpSpPr>
          <a:xfrm>
            <a:off x="1386032" y="1238658"/>
            <a:ext cx="6714360" cy="3919985"/>
            <a:chOff x="1031609" y="1238658"/>
            <a:chExt cx="6714360" cy="3919985"/>
          </a:xfrm>
        </p:grpSpPr>
        <p:grpSp>
          <p:nvGrpSpPr>
            <p:cNvPr id="8" name="Grupo 7"/>
            <p:cNvGrpSpPr/>
            <p:nvPr/>
          </p:nvGrpSpPr>
          <p:grpSpPr>
            <a:xfrm>
              <a:off x="1031609" y="1238658"/>
              <a:ext cx="5412599" cy="2711037"/>
              <a:chOff x="1012950" y="1458822"/>
              <a:chExt cx="5412599" cy="2711037"/>
            </a:xfrm>
          </p:grpSpPr>
          <p:cxnSp>
            <p:nvCxnSpPr>
              <p:cNvPr id="9" name="Conector de seta reta 8"/>
              <p:cNvCxnSpPr>
                <a:stCxn id="12" idx="2"/>
                <a:endCxn id="13" idx="0"/>
              </p:cNvCxnSpPr>
              <p:nvPr/>
            </p:nvCxnSpPr>
            <p:spPr>
              <a:xfrm>
                <a:off x="2309093" y="1747322"/>
                <a:ext cx="1" cy="24151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angulado 9"/>
              <p:cNvCxnSpPr>
                <a:stCxn id="21" idx="3"/>
                <a:endCxn id="13" idx="1"/>
              </p:cNvCxnSpPr>
              <p:nvPr/>
            </p:nvCxnSpPr>
            <p:spPr>
              <a:xfrm flipH="1" flipV="1">
                <a:off x="1012950" y="2318559"/>
                <a:ext cx="2597905" cy="861656"/>
              </a:xfrm>
              <a:prstGeom prst="bentConnector5">
                <a:avLst>
                  <a:gd name="adj1" fmla="val -8799"/>
                  <a:gd name="adj2" fmla="val -133300"/>
                  <a:gd name="adj3" fmla="val 116113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angulado 10"/>
              <p:cNvCxnSpPr>
                <a:stCxn id="13" idx="3"/>
                <a:endCxn id="52" idx="0"/>
              </p:cNvCxnSpPr>
              <p:nvPr/>
            </p:nvCxnSpPr>
            <p:spPr>
              <a:xfrm>
                <a:off x="3605238" y="2318559"/>
                <a:ext cx="2820311" cy="8871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luxograma: Terminação 11"/>
              <p:cNvSpPr/>
              <p:nvPr/>
            </p:nvSpPr>
            <p:spPr>
              <a:xfrm>
                <a:off x="1825976" y="1458822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900">
                    <a:effectLst/>
                    <a:ea typeface="MS Mincho"/>
                    <a:cs typeface="Times New Roman"/>
                  </a:rPr>
                  <a:t>Inicio</a:t>
                </a:r>
                <a:endParaRPr lang="pt-BR" sz="110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13" name="Fluxograma: Preparação 12"/>
              <p:cNvSpPr/>
              <p:nvPr/>
            </p:nvSpPr>
            <p:spPr>
              <a:xfrm>
                <a:off x="1012950" y="1988840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400" dirty="0" smtClean="0">
                    <a:ea typeface="MS Mincho"/>
                    <a:cs typeface="Times New Roman"/>
                  </a:rPr>
                  <a:t>linha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 &lt;- 0; </a:t>
                </a:r>
                <a:r>
                  <a:rPr lang="pt-BR" sz="1400" dirty="0" smtClean="0">
                    <a:ea typeface="MS Mincho"/>
                    <a:cs typeface="Times New Roman"/>
                  </a:rPr>
                  <a:t>linha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&lt;=2; </a:t>
                </a:r>
                <a:r>
                  <a:rPr lang="pt-BR" sz="1400" dirty="0" smtClean="0">
                    <a:ea typeface="MS Mincho"/>
                    <a:cs typeface="Times New Roman"/>
                  </a:rPr>
                  <a:t>linha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&lt;- </a:t>
                </a:r>
                <a:r>
                  <a:rPr lang="pt-BR" sz="1400" dirty="0" smtClean="0">
                    <a:ea typeface="MS Mincho"/>
                    <a:cs typeface="Times New Roman"/>
                  </a:rPr>
                  <a:t>linha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+1</a:t>
                </a:r>
                <a:endParaRPr lang="pt-BR" sz="14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4" name="Conector de seta reta 13"/>
              <p:cNvCxnSpPr>
                <a:stCxn id="13" idx="2"/>
                <a:endCxn id="21" idx="0"/>
              </p:cNvCxnSpPr>
              <p:nvPr/>
            </p:nvCxnSpPr>
            <p:spPr>
              <a:xfrm>
                <a:off x="2309094" y="2648277"/>
                <a:ext cx="5617" cy="202219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uxograma: Entrada manual 14"/>
              <p:cNvSpPr/>
              <p:nvPr/>
            </p:nvSpPr>
            <p:spPr>
              <a:xfrm>
                <a:off x="1745029" y="3806871"/>
                <a:ext cx="1047181" cy="36298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A[</a:t>
                </a:r>
                <a:r>
                  <a:rPr lang="pt-BR" sz="1100" dirty="0" err="1" smtClean="0">
                    <a:effectLst/>
                    <a:ea typeface="MS Mincho"/>
                    <a:cs typeface="Times New Roman"/>
                  </a:rPr>
                  <a:t>linha,coluna</a:t>
                </a:r>
                <a:r>
                  <a:rPr lang="pt-BR" sz="1100" dirty="0" smtClean="0">
                    <a:effectLst/>
                    <a:ea typeface="MS Mincho"/>
                    <a:cs typeface="Times New Roman"/>
                  </a:rPr>
                  <a:t>]</a:t>
                </a:r>
                <a:endParaRPr lang="pt-BR" sz="11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17" name="Conector angulado 16"/>
              <p:cNvCxnSpPr>
                <a:stCxn id="15" idx="1"/>
                <a:endCxn id="21" idx="1"/>
              </p:cNvCxnSpPr>
              <p:nvPr/>
            </p:nvCxnSpPr>
            <p:spPr>
              <a:xfrm rot="10800000">
                <a:off x="1018567" y="3180215"/>
                <a:ext cx="726462" cy="808150"/>
              </a:xfrm>
              <a:prstGeom prst="bentConnector3">
                <a:avLst>
                  <a:gd name="adj1" fmla="val 131468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luxograma: Preparação 20"/>
              <p:cNvSpPr/>
              <p:nvPr/>
            </p:nvSpPr>
            <p:spPr>
              <a:xfrm>
                <a:off x="1018567" y="2850496"/>
                <a:ext cx="2592288" cy="659437"/>
              </a:xfrm>
              <a:prstGeom prst="flowChartPrepa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1400" dirty="0" smtClean="0">
                    <a:ea typeface="MS Mincho"/>
                    <a:cs typeface="Times New Roman"/>
                  </a:rPr>
                  <a:t>coluna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 &lt;- 0; </a:t>
                </a:r>
                <a:r>
                  <a:rPr lang="pt-BR" sz="1400" dirty="0" smtClean="0">
                    <a:ea typeface="MS Mincho"/>
                    <a:cs typeface="Times New Roman"/>
                  </a:rPr>
                  <a:t>coluna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&lt;=2; </a:t>
                </a:r>
                <a:r>
                  <a:rPr lang="pt-BR" sz="1400" dirty="0" smtClean="0">
                    <a:ea typeface="MS Mincho"/>
                    <a:cs typeface="Times New Roman"/>
                  </a:rPr>
                  <a:t>coluna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&lt;- </a:t>
                </a:r>
                <a:r>
                  <a:rPr lang="pt-BR" sz="1400" dirty="0" smtClean="0">
                    <a:ea typeface="MS Mincho"/>
                    <a:cs typeface="Times New Roman"/>
                  </a:rPr>
                  <a:t>coluna</a:t>
                </a:r>
                <a:r>
                  <a:rPr lang="pt-BR" sz="1400" dirty="0" smtClean="0">
                    <a:effectLst/>
                    <a:ea typeface="MS Mincho"/>
                    <a:cs typeface="Times New Roman"/>
                  </a:rPr>
                  <a:t>+1</a:t>
                </a:r>
                <a:endParaRPr lang="pt-BR" sz="1400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22" name="Conector de seta reta 21"/>
              <p:cNvCxnSpPr>
                <a:stCxn id="21" idx="2"/>
              </p:cNvCxnSpPr>
              <p:nvPr/>
            </p:nvCxnSpPr>
            <p:spPr>
              <a:xfrm flipH="1">
                <a:off x="2309093" y="3509933"/>
                <a:ext cx="5618" cy="35525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ector angulado 50"/>
            <p:cNvCxnSpPr>
              <a:stCxn id="56" idx="3"/>
              <a:endCxn id="52" idx="1"/>
            </p:cNvCxnSpPr>
            <p:nvPr/>
          </p:nvCxnSpPr>
          <p:spPr>
            <a:xfrm flipH="1" flipV="1">
              <a:off x="5148064" y="3315306"/>
              <a:ext cx="2597905" cy="861656"/>
            </a:xfrm>
            <a:prstGeom prst="bentConnector5">
              <a:avLst>
                <a:gd name="adj1" fmla="val -8799"/>
                <a:gd name="adj2" fmla="val -133300"/>
                <a:gd name="adj3" fmla="val 11611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uxograma: Preparação 51"/>
            <p:cNvSpPr/>
            <p:nvPr/>
          </p:nvSpPr>
          <p:spPr>
            <a:xfrm>
              <a:off x="5148064" y="2985587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 smtClean="0">
                  <a:ea typeface="MS Mincho"/>
                  <a:cs typeface="Times New Roman"/>
                </a:rPr>
                <a:t>linha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 smtClean="0">
                  <a:ea typeface="MS Mincho"/>
                  <a:cs typeface="Times New Roman"/>
                </a:rPr>
                <a:t>linha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&lt;=2; </a:t>
              </a:r>
              <a:r>
                <a:rPr lang="pt-BR" sz="1400" dirty="0" smtClean="0">
                  <a:ea typeface="MS Mincho"/>
                  <a:cs typeface="Times New Roman"/>
                </a:rPr>
                <a:t>linha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</a:t>
              </a:r>
              <a:r>
                <a:rPr lang="pt-BR" sz="1400" dirty="0" smtClean="0">
                  <a:ea typeface="MS Mincho"/>
                  <a:cs typeface="Times New Roman"/>
                </a:rPr>
                <a:t>linha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3" name="Conector de seta reta 52"/>
            <p:cNvCxnSpPr>
              <a:stCxn id="52" idx="2"/>
              <a:endCxn id="56" idx="0"/>
            </p:cNvCxnSpPr>
            <p:nvPr/>
          </p:nvCxnSpPr>
          <p:spPr>
            <a:xfrm>
              <a:off x="6444208" y="3645024"/>
              <a:ext cx="5617" cy="20221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angulado 54"/>
            <p:cNvCxnSpPr>
              <a:stCxn id="58" idx="1"/>
              <a:endCxn id="56" idx="1"/>
            </p:cNvCxnSpPr>
            <p:nvPr/>
          </p:nvCxnSpPr>
          <p:spPr>
            <a:xfrm rot="10800000">
              <a:off x="5153682" y="4176963"/>
              <a:ext cx="498439" cy="744513"/>
            </a:xfrm>
            <a:prstGeom prst="bentConnector3">
              <a:avLst>
                <a:gd name="adj1" fmla="val 1458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Fluxograma: Preparação 55"/>
            <p:cNvSpPr/>
            <p:nvPr/>
          </p:nvSpPr>
          <p:spPr>
            <a:xfrm>
              <a:off x="5153681" y="384724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400" dirty="0" smtClean="0">
                  <a:ea typeface="MS Mincho"/>
                  <a:cs typeface="Times New Roman"/>
                </a:rPr>
                <a:t>coluna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 &lt;- 0; </a:t>
              </a:r>
              <a:r>
                <a:rPr lang="pt-BR" sz="1400" dirty="0" smtClean="0">
                  <a:ea typeface="MS Mincho"/>
                  <a:cs typeface="Times New Roman"/>
                </a:rPr>
                <a:t>coluna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&lt;=2; </a:t>
              </a:r>
              <a:r>
                <a:rPr lang="pt-BR" sz="1400" dirty="0" smtClean="0">
                  <a:ea typeface="MS Mincho"/>
                  <a:cs typeface="Times New Roman"/>
                </a:rPr>
                <a:t>coluna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&lt;- </a:t>
              </a:r>
              <a:r>
                <a:rPr lang="pt-BR" sz="1400" dirty="0" smtClean="0">
                  <a:ea typeface="MS Mincho"/>
                  <a:cs typeface="Times New Roman"/>
                </a:rPr>
                <a:t>coluna</a:t>
              </a:r>
              <a:r>
                <a:rPr lang="pt-BR" sz="1400" dirty="0" smtClean="0">
                  <a:effectLst/>
                  <a:ea typeface="MS Mincho"/>
                  <a:cs typeface="Times New Roman"/>
                </a:rPr>
                <a:t>+1</a:t>
              </a:r>
              <a:endParaRPr lang="pt-BR" sz="14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7" name="Conector de seta reta 56"/>
            <p:cNvCxnSpPr>
              <a:stCxn id="56" idx="2"/>
              <a:endCxn id="58" idx="0"/>
            </p:cNvCxnSpPr>
            <p:nvPr/>
          </p:nvCxnSpPr>
          <p:spPr>
            <a:xfrm>
              <a:off x="6449825" y="4506680"/>
              <a:ext cx="30387" cy="17762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Fluxograma: Exibir 57"/>
            <p:cNvSpPr/>
            <p:nvPr/>
          </p:nvSpPr>
          <p:spPr>
            <a:xfrm>
              <a:off x="5652120" y="4684307"/>
              <a:ext cx="1656184" cy="47433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 dirty="0">
                  <a:ea typeface="MS Mincho"/>
                  <a:cs typeface="Times New Roman"/>
                </a:rPr>
                <a:t>A[</a:t>
              </a:r>
              <a:r>
                <a:rPr lang="pt-BR" sz="1100" dirty="0" err="1">
                  <a:ea typeface="MS Mincho"/>
                  <a:cs typeface="Times New Roman"/>
                </a:rPr>
                <a:t>linha,coluna</a:t>
              </a:r>
              <a:r>
                <a:rPr lang="pt-BR" sz="1100" dirty="0" smtClean="0">
                  <a:ea typeface="MS Mincho"/>
                  <a:cs typeface="Times New Roman"/>
                </a:rPr>
                <a:t>]</a:t>
              </a:r>
              <a:endParaRPr lang="pt-BR" sz="1100" dirty="0">
                <a:ea typeface="MS Mincho"/>
                <a:cs typeface="Times New Roman"/>
              </a:endParaRPr>
            </a:p>
          </p:txBody>
        </p:sp>
      </p:grpSp>
      <p:sp>
        <p:nvSpPr>
          <p:cNvPr id="71" name="Fluxograma: Terminação 70"/>
          <p:cNvSpPr/>
          <p:nvPr/>
        </p:nvSpPr>
        <p:spPr>
          <a:xfrm>
            <a:off x="8065954" y="3577840"/>
            <a:ext cx="966234" cy="28850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900">
                <a:effectLst/>
                <a:ea typeface="MS Mincho"/>
                <a:cs typeface="Times New Roman"/>
              </a:rPr>
              <a:t>Fim</a:t>
            </a:r>
            <a:endParaRPr lang="pt-BR" sz="1100">
              <a:effectLst/>
              <a:ea typeface="MS Mincho"/>
              <a:cs typeface="Times New Roman"/>
            </a:endParaRPr>
          </a:p>
        </p:txBody>
      </p:sp>
      <p:cxnSp>
        <p:nvCxnSpPr>
          <p:cNvPr id="72" name="Conector angulado 71"/>
          <p:cNvCxnSpPr>
            <a:stCxn id="52" idx="3"/>
            <a:endCxn id="71" idx="0"/>
          </p:cNvCxnSpPr>
          <p:nvPr/>
        </p:nvCxnSpPr>
        <p:spPr>
          <a:xfrm>
            <a:off x="8094775" y="3315306"/>
            <a:ext cx="454296" cy="26253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 e Funções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Quebrando o código em partes reutilizáveis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91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ixaDeTexto 2"/>
          <p:cNvSpPr txBox="1"/>
          <p:nvPr/>
        </p:nvSpPr>
        <p:spPr>
          <a:xfrm>
            <a:off x="989939" y="1504388"/>
            <a:ext cx="4014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Procedimentos:</a:t>
            </a:r>
          </a:p>
          <a:p>
            <a:pPr algn="just"/>
            <a:r>
              <a:rPr lang="pt-BR" dirty="0" smtClean="0"/>
              <a:t>Trechos de programa que executam uma determinada função.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Funções:</a:t>
            </a:r>
          </a:p>
          <a:p>
            <a:pPr algn="just"/>
            <a:r>
              <a:rPr lang="pt-BR" dirty="0" smtClean="0"/>
              <a:t>Trechos de programa que executam uma determinada função </a:t>
            </a:r>
            <a:r>
              <a:rPr lang="pt-BR" b="1" dirty="0" smtClean="0"/>
              <a:t>e retornam um valor.</a:t>
            </a:r>
          </a:p>
          <a:p>
            <a:pPr algn="just"/>
            <a:endParaRPr lang="pt-BR" b="1" dirty="0"/>
          </a:p>
          <a:p>
            <a:pPr algn="just"/>
            <a:r>
              <a:rPr lang="pt-BR" dirty="0" smtClean="0"/>
              <a:t>Ambos são reutilizáveis.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fim da programação espaguete....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6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167" y="4282063"/>
            <a:ext cx="844905" cy="8721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333787" y="551095"/>
            <a:ext cx="239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Uso de procedimentos:</a:t>
            </a:r>
            <a:endParaRPr lang="pt-BR" b="1" dirty="0"/>
          </a:p>
        </p:txBody>
      </p:sp>
      <p:sp>
        <p:nvSpPr>
          <p:cNvPr id="53" name="Caixa de texto 331"/>
          <p:cNvSpPr txBox="1"/>
          <p:nvPr/>
        </p:nvSpPr>
        <p:spPr>
          <a:xfrm>
            <a:off x="3014339" y="3486829"/>
            <a:ext cx="5514240" cy="1264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 smtClean="0"/>
              <a:t>Procedimento </a:t>
            </a:r>
            <a:r>
              <a:rPr lang="pt-BR" sz="1600" b="1" dirty="0" err="1" smtClean="0"/>
              <a:t>nome_do_procedimento</a:t>
            </a:r>
            <a:r>
              <a:rPr lang="pt-BR" sz="1600" b="1" dirty="0" smtClean="0"/>
              <a:t> ( [</a:t>
            </a:r>
            <a:r>
              <a:rPr lang="pt-BR" sz="1600" b="1" dirty="0" err="1" smtClean="0"/>
              <a:t>parametro</a:t>
            </a:r>
            <a:r>
              <a:rPr lang="pt-BR" sz="1600" b="1" dirty="0" smtClean="0"/>
              <a:t> :tipo ....] )</a:t>
            </a:r>
          </a:p>
          <a:p>
            <a:r>
              <a:rPr lang="pt-BR" sz="1600" b="1" dirty="0" smtClean="0"/>
              <a:t>   ///</a:t>
            </a:r>
            <a:r>
              <a:rPr lang="pt-BR" sz="1600" b="1" dirty="0" err="1" smtClean="0"/>
              <a:t>variaveis</a:t>
            </a:r>
            <a:r>
              <a:rPr lang="pt-BR" sz="1600" b="1" dirty="0" smtClean="0"/>
              <a:t> internas</a:t>
            </a:r>
          </a:p>
          <a:p>
            <a:r>
              <a:rPr lang="pt-BR" sz="1600" b="1" dirty="0" smtClean="0"/>
              <a:t>Inicio</a:t>
            </a:r>
          </a:p>
          <a:p>
            <a:r>
              <a:rPr lang="pt-BR" sz="1600" b="1" dirty="0" smtClean="0"/>
              <a:t>  ///programa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...</a:t>
            </a:r>
          </a:p>
          <a:p>
            <a:r>
              <a:rPr lang="pt-BR" sz="1600" b="1" dirty="0" err="1" smtClean="0"/>
              <a:t>fimprocedimento</a:t>
            </a:r>
            <a:endParaRPr lang="pt-BR" sz="1600" b="1" dirty="0"/>
          </a:p>
          <a:p>
            <a:endParaRPr lang="pt-BR" sz="1600" b="1" dirty="0"/>
          </a:p>
        </p:txBody>
      </p:sp>
      <p:grpSp>
        <p:nvGrpSpPr>
          <p:cNvPr id="16" name="Grupo 15"/>
          <p:cNvGrpSpPr/>
          <p:nvPr/>
        </p:nvGrpSpPr>
        <p:grpSpPr>
          <a:xfrm>
            <a:off x="3112933" y="1549546"/>
            <a:ext cx="18733" cy="1506855"/>
            <a:chOff x="3425782" y="1586807"/>
            <a:chExt cx="18733" cy="1506855"/>
          </a:xfrm>
        </p:grpSpPr>
        <p:cxnSp>
          <p:nvCxnSpPr>
            <p:cNvPr id="26" name="Conector de seta reta 25"/>
            <p:cNvCxnSpPr/>
            <p:nvPr/>
          </p:nvCxnSpPr>
          <p:spPr>
            <a:xfrm>
              <a:off x="3425782" y="1586807"/>
              <a:ext cx="2858" cy="3556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3428640" y="2714567"/>
              <a:ext cx="15875" cy="37909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luxograma: Processo predefinido 2"/>
          <p:cNvSpPr/>
          <p:nvPr/>
        </p:nvSpPr>
        <p:spPr>
          <a:xfrm>
            <a:off x="1220072" y="1905146"/>
            <a:ext cx="3783975" cy="85931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Nome_do_procedimento</a:t>
            </a:r>
            <a:r>
              <a:rPr lang="pt-BR" dirty="0" smtClean="0"/>
              <a:t> [(</a:t>
            </a:r>
            <a:r>
              <a:rPr lang="pt-BR" dirty="0" err="1" smtClean="0"/>
              <a:t>parametros</a:t>
            </a:r>
            <a:r>
              <a:rPr lang="pt-BR" dirty="0" smtClean="0"/>
              <a:t>)]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6796182" y="1512426"/>
            <a:ext cx="845894" cy="1458183"/>
            <a:chOff x="805843" y="1458822"/>
            <a:chExt cx="2942670" cy="5072685"/>
          </a:xfrm>
        </p:grpSpPr>
        <p:cxnSp>
          <p:nvCxnSpPr>
            <p:cNvPr id="29" name="Conector de seta reta 28"/>
            <p:cNvCxnSpPr>
              <a:stCxn id="32" idx="2"/>
              <a:endCxn id="33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angulado 29"/>
            <p:cNvCxnSpPr>
              <a:stCxn id="45" idx="1"/>
              <a:endCxn id="33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angulado 30"/>
            <p:cNvCxnSpPr>
              <a:stCxn id="33" idx="3"/>
              <a:endCxn id="49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luxograma: Terminação 31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00">
                  <a:effectLst/>
                  <a:ea typeface="MS Mincho"/>
                  <a:cs typeface="Times New Roman"/>
                </a:rPr>
                <a:t>Inicio</a:t>
              </a:r>
            </a:p>
          </p:txBody>
        </p:sp>
        <p:sp>
          <p:nvSpPr>
            <p:cNvPr id="33" name="Fluxograma: Preparação 32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300" dirty="0">
                  <a:ea typeface="MS Mincho"/>
                  <a:cs typeface="Times New Roman"/>
                </a:rPr>
                <a:t>5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3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4" name="Conector de seta reta 33"/>
            <p:cNvCxnSpPr>
              <a:stCxn id="33" idx="2"/>
              <a:endCxn id="4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uxograma: Entrada manual 4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05843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 smtClean="0">
                  <a:ea typeface="MS Mincho"/>
                  <a:cs typeface="Times New Roman"/>
                </a:rPr>
                <a:t>B[i] &lt;- a[i]/2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7" name="Conector angulado 46"/>
            <p:cNvCxnSpPr>
              <a:stCxn id="62" idx="4"/>
              <a:endCxn id="49" idx="1"/>
            </p:cNvCxnSpPr>
            <p:nvPr/>
          </p:nvCxnSpPr>
          <p:spPr>
            <a:xfrm rot="5400000" flipH="1">
              <a:off x="739871" y="4213126"/>
              <a:ext cx="1930761" cy="1123534"/>
            </a:xfrm>
            <a:prstGeom prst="bentConnector4">
              <a:avLst>
                <a:gd name="adj1" fmla="val -11840"/>
                <a:gd name="adj2" fmla="val 14994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angulado 47"/>
            <p:cNvCxnSpPr>
              <a:stCxn id="49" idx="3"/>
              <a:endCxn id="51" idx="6"/>
            </p:cNvCxnSpPr>
            <p:nvPr/>
          </p:nvCxnSpPr>
          <p:spPr>
            <a:xfrm flipH="1">
              <a:off x="2436047" y="3809512"/>
              <a:ext cx="1299726" cy="2527624"/>
            </a:xfrm>
            <a:prstGeom prst="bentConnector3">
              <a:avLst>
                <a:gd name="adj1" fmla="val -130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luxograma: Preparação 48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300" dirty="0">
                  <a:ea typeface="MS Mincho"/>
                  <a:cs typeface="Times New Roman"/>
                </a:rPr>
                <a:t>5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3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0" name="Conector de seta reta 49"/>
            <p:cNvCxnSpPr>
              <a:stCxn id="49" idx="2"/>
              <a:endCxn id="52" idx="0"/>
            </p:cNvCxnSpPr>
            <p:nvPr/>
          </p:nvCxnSpPr>
          <p:spPr>
            <a:xfrm flipH="1">
              <a:off x="2424275" y="4139230"/>
              <a:ext cx="15354" cy="3275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luxograma: Conector 50"/>
            <p:cNvSpPr/>
            <p:nvPr/>
          </p:nvSpPr>
          <p:spPr>
            <a:xfrm>
              <a:off x="2097991" y="6142765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smtClean="0">
                  <a:solidFill>
                    <a:schemeClr val="tx1"/>
                  </a:solidFill>
                </a:rPr>
                <a:t>1</a:t>
              </a:r>
              <a:endParaRPr lang="pt-BR" sz="400" dirty="0">
                <a:solidFill>
                  <a:schemeClr val="tx1"/>
                </a:solidFill>
              </a:endParaRPr>
            </a:p>
          </p:txBody>
        </p:sp>
        <p:sp>
          <p:nvSpPr>
            <p:cNvPr id="52" name="Fluxograma: Decisão 51"/>
            <p:cNvSpPr/>
            <p:nvPr/>
          </p:nvSpPr>
          <p:spPr>
            <a:xfrm>
              <a:off x="1571583" y="4466798"/>
              <a:ext cx="1705383" cy="48433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>
                  <a:ea typeface="MS Mincho"/>
                  <a:cs typeface="Times New Roman"/>
                </a:rPr>
                <a:t>i</a:t>
              </a:r>
              <a:r>
                <a:rPr lang="pt-BR" sz="100" dirty="0" smtClean="0">
                  <a:ea typeface="MS Mincho"/>
                  <a:cs typeface="Times New Roman"/>
                </a:rPr>
                <a:t> % 2 =0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4" name="Conector angulado 53"/>
            <p:cNvCxnSpPr>
              <a:stCxn id="52" idx="1"/>
              <a:endCxn id="46" idx="0"/>
            </p:cNvCxnSpPr>
            <p:nvPr/>
          </p:nvCxnSpPr>
          <p:spPr>
            <a:xfrm rot="10800000" flipV="1">
              <a:off x="1469269" y="4708964"/>
              <a:ext cx="102314" cy="3095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tângulo 54"/>
            <p:cNvSpPr/>
            <p:nvPr/>
          </p:nvSpPr>
          <p:spPr>
            <a:xfrm>
              <a:off x="2421661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 smtClean="0">
                  <a:ea typeface="MS Mincho"/>
                  <a:cs typeface="Times New Roman"/>
                </a:rPr>
                <a:t>B[i] &lt;- a[i] *1.5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9" name="Conector angulado 58"/>
            <p:cNvCxnSpPr>
              <a:stCxn id="52" idx="3"/>
              <a:endCxn id="55" idx="0"/>
            </p:cNvCxnSpPr>
            <p:nvPr/>
          </p:nvCxnSpPr>
          <p:spPr>
            <a:xfrm flipH="1">
              <a:off x="3085087" y="4708965"/>
              <a:ext cx="191879" cy="309521"/>
            </a:xfrm>
            <a:prstGeom prst="bentConnector4">
              <a:avLst>
                <a:gd name="adj1" fmla="val -7737"/>
                <a:gd name="adj2" fmla="val 4691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ixa de texto 82"/>
            <p:cNvSpPr txBox="1"/>
            <p:nvPr/>
          </p:nvSpPr>
          <p:spPr>
            <a:xfrm>
              <a:off x="3186172" y="4346030"/>
              <a:ext cx="402072" cy="26995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>
                  <a:effectLst/>
                  <a:ea typeface="MS Mincho"/>
                  <a:cs typeface="Times New Roman"/>
                </a:rPr>
                <a:t>N</a:t>
              </a:r>
            </a:p>
          </p:txBody>
        </p:sp>
        <p:sp>
          <p:nvSpPr>
            <p:cNvPr id="61" name="Caixa de texto 112"/>
            <p:cNvSpPr txBox="1"/>
            <p:nvPr/>
          </p:nvSpPr>
          <p:spPr>
            <a:xfrm>
              <a:off x="1313688" y="4406885"/>
              <a:ext cx="401635" cy="2699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>
                  <a:effectLst/>
                  <a:ea typeface="MS Mincho"/>
                  <a:cs typeface="Times New Roman"/>
                </a:rPr>
                <a:t>S</a:t>
              </a: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174191" y="5545902"/>
              <a:ext cx="185656" cy="194371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Conector angulado 62"/>
            <p:cNvCxnSpPr>
              <a:stCxn id="46" idx="2"/>
              <a:endCxn id="62" idx="2"/>
            </p:cNvCxnSpPr>
            <p:nvPr/>
          </p:nvCxnSpPr>
          <p:spPr>
            <a:xfrm rot="16200000" flipH="1">
              <a:off x="1679003" y="5147900"/>
              <a:ext cx="285454" cy="7049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angulado 63"/>
            <p:cNvCxnSpPr>
              <a:stCxn id="55" idx="2"/>
              <a:endCxn id="62" idx="6"/>
            </p:cNvCxnSpPr>
            <p:nvPr/>
          </p:nvCxnSpPr>
          <p:spPr>
            <a:xfrm rot="5400000">
              <a:off x="2579740" y="5137741"/>
              <a:ext cx="285454" cy="7252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ector de seta reta 5"/>
          <p:cNvCxnSpPr/>
          <p:nvPr/>
        </p:nvCxnSpPr>
        <p:spPr>
          <a:xfrm flipV="1">
            <a:off x="5148064" y="1595358"/>
            <a:ext cx="1512168" cy="4014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 flipV="1">
            <a:off x="5156130" y="2764460"/>
            <a:ext cx="1648118" cy="206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xtra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314872" y="116632"/>
            <a:ext cx="7289576" cy="14642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	Criar </a:t>
            </a:r>
            <a:r>
              <a:rPr lang="pt-BR" sz="1600" dirty="0"/>
              <a:t>um programa calculadora que apresente um menu de seleção no programa principal. Esse menu deverá dar ao usuário a possibilidade de escolher uma entre quatro operações aritméticas. Escolhida a opção desejada, deverá ser solicitada a entrada de dois números, e processada a operação  deverá ser exibido o resultado.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577483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pic>
        <p:nvPicPr>
          <p:cNvPr id="28" name="Imagem 27"/>
          <p:cNvPicPr/>
          <p:nvPr/>
        </p:nvPicPr>
        <p:blipFill rotWithShape="1">
          <a:blip r:embed="rId5"/>
          <a:srcRect l="58616" t="58677" r="7510" b="14605"/>
          <a:stretch/>
        </p:blipFill>
        <p:spPr bwMode="auto">
          <a:xfrm>
            <a:off x="1705627" y="2276872"/>
            <a:ext cx="6332273" cy="2808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07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4415207" y="6091103"/>
            <a:ext cx="1728192" cy="578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xtra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314872" y="116632"/>
            <a:ext cx="7289576" cy="14642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	Criar </a:t>
            </a:r>
            <a:r>
              <a:rPr lang="pt-BR" sz="1600" dirty="0"/>
              <a:t>um programa calculadora que apresente um menu de seleção no programa principal. Esse menu deverá dar ao usuário a possibilidade de escolher uma entre quatro operações aritméticas. Escolhida a opção desejada, deverá ser solicitada a entrada de dois números, e processada a operação  deverá ser exibido o resultado.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577483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6" y="5726637"/>
            <a:ext cx="1219200" cy="1219200"/>
          </a:xfrm>
          <a:prstGeom prst="rect">
            <a:avLst/>
          </a:prstGeom>
        </p:spPr>
      </p:pic>
      <p:pic>
        <p:nvPicPr>
          <p:cNvPr id="28" name="Imagem 27"/>
          <p:cNvPicPr/>
          <p:nvPr/>
        </p:nvPicPr>
        <p:blipFill rotWithShape="1">
          <a:blip r:embed="rId5"/>
          <a:srcRect l="58616" t="77914" r="7510" b="14605"/>
          <a:stretch/>
        </p:blipFill>
        <p:spPr bwMode="auto">
          <a:xfrm>
            <a:off x="1696111" y="2066620"/>
            <a:ext cx="6332273" cy="7863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luxograma: Terminação 7"/>
          <p:cNvSpPr/>
          <p:nvPr/>
        </p:nvSpPr>
        <p:spPr>
          <a:xfrm>
            <a:off x="6804248" y="3143269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divisao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9" name="Fluxograma: Terminação 8"/>
          <p:cNvSpPr/>
          <p:nvPr/>
        </p:nvSpPr>
        <p:spPr>
          <a:xfrm>
            <a:off x="3566356" y="3143269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subtracao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10" name="Fluxograma: Terminação 9"/>
          <p:cNvSpPr/>
          <p:nvPr/>
        </p:nvSpPr>
        <p:spPr>
          <a:xfrm>
            <a:off x="5204049" y="3143269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multiplicacao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11" name="Fluxograma: Terminação 10"/>
          <p:cNvSpPr/>
          <p:nvPr/>
        </p:nvSpPr>
        <p:spPr>
          <a:xfrm>
            <a:off x="1979712" y="3119641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adicao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cxnSp>
        <p:nvCxnSpPr>
          <p:cNvPr id="3" name="Conector de seta reta 2"/>
          <p:cNvCxnSpPr>
            <a:stCxn id="11" idx="2"/>
          </p:cNvCxnSpPr>
          <p:nvPr/>
        </p:nvCxnSpPr>
        <p:spPr>
          <a:xfrm>
            <a:off x="2519772" y="3479681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094765" y="3503309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744109" y="3493603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7344308" y="3512255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luxograma: Exibir 4"/>
          <p:cNvSpPr/>
          <p:nvPr/>
        </p:nvSpPr>
        <p:spPr>
          <a:xfrm>
            <a:off x="1981927" y="3742961"/>
            <a:ext cx="1005897" cy="54349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x+y</a:t>
            </a:r>
            <a:endParaRPr lang="pt-BR" dirty="0"/>
          </a:p>
        </p:txBody>
      </p:sp>
      <p:sp>
        <p:nvSpPr>
          <p:cNvPr id="21" name="Fluxograma: Exibir 20"/>
          <p:cNvSpPr/>
          <p:nvPr/>
        </p:nvSpPr>
        <p:spPr>
          <a:xfrm>
            <a:off x="3520447" y="3751907"/>
            <a:ext cx="1051553" cy="54349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x-y</a:t>
            </a:r>
            <a:endParaRPr lang="pt-BR" dirty="0"/>
          </a:p>
        </p:txBody>
      </p:sp>
      <p:sp>
        <p:nvSpPr>
          <p:cNvPr id="22" name="Fluxograma: Exibir 21"/>
          <p:cNvSpPr/>
          <p:nvPr/>
        </p:nvSpPr>
        <p:spPr>
          <a:xfrm>
            <a:off x="5179652" y="3751907"/>
            <a:ext cx="1048532" cy="54349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x*y</a:t>
            </a:r>
            <a:endParaRPr lang="pt-BR" dirty="0"/>
          </a:p>
        </p:txBody>
      </p:sp>
      <p:sp>
        <p:nvSpPr>
          <p:cNvPr id="23" name="Fluxograma: Exibir 22"/>
          <p:cNvSpPr/>
          <p:nvPr/>
        </p:nvSpPr>
        <p:spPr>
          <a:xfrm>
            <a:off x="6806463" y="3751907"/>
            <a:ext cx="1077905" cy="54349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x/y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2519772" y="4295397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118515" y="4295397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744109" y="4295397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356407" y="4295397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uxograma: Terminação 28"/>
          <p:cNvSpPr/>
          <p:nvPr/>
        </p:nvSpPr>
        <p:spPr>
          <a:xfrm>
            <a:off x="1979712" y="4539075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retoma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30" name="Fluxograma: Terminação 29"/>
          <p:cNvSpPr/>
          <p:nvPr/>
        </p:nvSpPr>
        <p:spPr>
          <a:xfrm>
            <a:off x="3578455" y="4581128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retoma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31" name="Fluxograma: Terminação 30"/>
          <p:cNvSpPr/>
          <p:nvPr/>
        </p:nvSpPr>
        <p:spPr>
          <a:xfrm>
            <a:off x="5211167" y="4581128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retoma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34" name="Fluxograma: Terminação 33"/>
          <p:cNvSpPr/>
          <p:nvPr/>
        </p:nvSpPr>
        <p:spPr>
          <a:xfrm>
            <a:off x="6816347" y="4581128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retoma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8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9" grpId="0" animBg="1"/>
      <p:bldP spid="30" grpId="0" animBg="1"/>
      <p:bldP spid="31" grpId="0" animBg="1"/>
      <p:bldP spid="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1314872" y="116632"/>
            <a:ext cx="7289576" cy="14642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	Criar </a:t>
            </a:r>
            <a:r>
              <a:rPr lang="pt-BR" sz="1600" dirty="0"/>
              <a:t>um programa calculadora que apresente um menu de seleção no programa principal. Esse menu deverá dar ao usuário a possibilidade de escolher uma entre quatro operações aritméticas. Escolhida a opção desejada, deverá ser solicitada a entrada de dois números, e processada a operação  deverá ser exibido o resultado.</a:t>
            </a:r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577483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uxograma: Processo predefinido 7"/>
          <p:cNvSpPr/>
          <p:nvPr/>
        </p:nvSpPr>
        <p:spPr>
          <a:xfrm>
            <a:off x="5878835" y="5896738"/>
            <a:ext cx="1080120" cy="360040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divisao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9" name="Fluxograma: Processo predefinido 8"/>
          <p:cNvSpPr/>
          <p:nvPr/>
        </p:nvSpPr>
        <p:spPr>
          <a:xfrm>
            <a:off x="5878835" y="3897052"/>
            <a:ext cx="1080120" cy="360040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subtracao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10" name="Fluxograma: Processo predefinido 9"/>
          <p:cNvSpPr/>
          <p:nvPr/>
        </p:nvSpPr>
        <p:spPr>
          <a:xfrm>
            <a:off x="5878835" y="4897790"/>
            <a:ext cx="1440160" cy="360040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multiplicacao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11" name="Fluxograma: Terminação 10"/>
          <p:cNvSpPr/>
          <p:nvPr/>
        </p:nvSpPr>
        <p:spPr>
          <a:xfrm>
            <a:off x="2214657" y="1844824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inicio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cxnSp>
        <p:nvCxnSpPr>
          <p:cNvPr id="3" name="Conector de seta reta 2"/>
          <p:cNvCxnSpPr>
            <a:stCxn id="11" idx="2"/>
          </p:cNvCxnSpPr>
          <p:nvPr/>
        </p:nvCxnSpPr>
        <p:spPr>
          <a:xfrm>
            <a:off x="2754717" y="2204864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1" idx="3"/>
            <a:endCxn id="37" idx="0"/>
          </p:cNvCxnSpPr>
          <p:nvPr/>
        </p:nvCxnSpPr>
        <p:spPr>
          <a:xfrm flipV="1">
            <a:off x="3654817" y="1955375"/>
            <a:ext cx="1116982" cy="1700467"/>
          </a:xfrm>
          <a:prstGeom prst="bentConnector4">
            <a:avLst>
              <a:gd name="adj1" fmla="val 27486"/>
              <a:gd name="adj2" fmla="val 11663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7734995" y="3065606"/>
            <a:ext cx="0" cy="339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574637" y="6456962"/>
            <a:ext cx="6165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uxograma: Decisão 20"/>
          <p:cNvSpPr/>
          <p:nvPr/>
        </p:nvSpPr>
        <p:spPr>
          <a:xfrm>
            <a:off x="1854617" y="3296697"/>
            <a:ext cx="1800200" cy="718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</a:t>
            </a:r>
            <a:r>
              <a:rPr lang="pt-BR" dirty="0" smtClean="0"/>
              <a:t> = “e”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2745045" y="3023443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754698" y="4055745"/>
            <a:ext cx="0" cy="48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462835" y="3078429"/>
            <a:ext cx="41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1574637" y="2805608"/>
            <a:ext cx="0" cy="3651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uxograma: Terminação 28"/>
          <p:cNvSpPr/>
          <p:nvPr/>
        </p:nvSpPr>
        <p:spPr>
          <a:xfrm>
            <a:off x="2242818" y="4603554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fim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30" name="Fluxograma: Processo predefinido 29"/>
          <p:cNvSpPr/>
          <p:nvPr/>
        </p:nvSpPr>
        <p:spPr>
          <a:xfrm>
            <a:off x="5878835" y="2922928"/>
            <a:ext cx="1080120" cy="360040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err="1" smtClean="0">
                <a:ea typeface="MS Mincho"/>
                <a:cs typeface="Times New Roman"/>
              </a:rPr>
              <a:t>adicao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35" name="Fluxograma: Entrada manual 34"/>
          <p:cNvSpPr/>
          <p:nvPr/>
        </p:nvSpPr>
        <p:spPr>
          <a:xfrm>
            <a:off x="2228740" y="2444516"/>
            <a:ext cx="1005897" cy="54349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60451" y="40557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294777" y="30784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7" name="Fluxograma: Entrada manual 36"/>
          <p:cNvSpPr/>
          <p:nvPr/>
        </p:nvSpPr>
        <p:spPr>
          <a:xfrm>
            <a:off x="4268850" y="1901026"/>
            <a:ext cx="1005897" cy="54349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X,y</a:t>
            </a:r>
            <a:endParaRPr lang="pt-BR" dirty="0"/>
          </a:p>
        </p:txBody>
      </p:sp>
      <p:sp>
        <p:nvSpPr>
          <p:cNvPr id="38" name="Fluxograma: Decisão 37"/>
          <p:cNvSpPr/>
          <p:nvPr/>
        </p:nvSpPr>
        <p:spPr>
          <a:xfrm>
            <a:off x="4106999" y="2729471"/>
            <a:ext cx="1350009" cy="718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</a:t>
            </a:r>
            <a:r>
              <a:rPr lang="pt-BR" dirty="0" smtClean="0"/>
              <a:t> = “+”</a:t>
            </a:r>
            <a:endParaRPr lang="pt-BR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4782004" y="2444516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uxograma: Decisão 39"/>
          <p:cNvSpPr/>
          <p:nvPr/>
        </p:nvSpPr>
        <p:spPr>
          <a:xfrm>
            <a:off x="4106999" y="3733255"/>
            <a:ext cx="1350009" cy="718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</a:t>
            </a:r>
            <a:r>
              <a:rPr lang="pt-BR" dirty="0" smtClean="0"/>
              <a:t> = “-”</a:t>
            </a:r>
            <a:endParaRPr lang="pt-BR" dirty="0"/>
          </a:p>
        </p:txBody>
      </p:sp>
      <p:sp>
        <p:nvSpPr>
          <p:cNvPr id="41" name="Fluxograma: Decisão 40"/>
          <p:cNvSpPr/>
          <p:nvPr/>
        </p:nvSpPr>
        <p:spPr>
          <a:xfrm>
            <a:off x="4096793" y="4718665"/>
            <a:ext cx="1350009" cy="718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</a:t>
            </a:r>
            <a:r>
              <a:rPr lang="pt-BR" dirty="0" smtClean="0"/>
              <a:t> = “*”</a:t>
            </a:r>
            <a:endParaRPr lang="pt-BR" dirty="0"/>
          </a:p>
        </p:txBody>
      </p:sp>
      <p:cxnSp>
        <p:nvCxnSpPr>
          <p:cNvPr id="42" name="Conector de seta reta 41"/>
          <p:cNvCxnSpPr/>
          <p:nvPr/>
        </p:nvCxnSpPr>
        <p:spPr>
          <a:xfrm>
            <a:off x="4782004" y="3467145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4782003" y="4451545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uxograma: Decisão 43"/>
          <p:cNvSpPr/>
          <p:nvPr/>
        </p:nvSpPr>
        <p:spPr>
          <a:xfrm>
            <a:off x="4112826" y="5700559"/>
            <a:ext cx="1350009" cy="718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</a:t>
            </a:r>
            <a:r>
              <a:rPr lang="pt-BR" dirty="0" smtClean="0"/>
              <a:t> = “/”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4755910" y="5436955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5462835" y="4077072"/>
            <a:ext cx="41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5462835" y="5079666"/>
            <a:ext cx="41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5462835" y="6093296"/>
            <a:ext cx="41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462835" y="2618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425155" y="36134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470003" y="46834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470003" y="55727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68850" y="34023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3308" y="4418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176618" y="54369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6958955" y="3065606"/>
            <a:ext cx="776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6958955" y="4064249"/>
            <a:ext cx="776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7318995" y="5066843"/>
            <a:ext cx="41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V="1">
            <a:off x="6958955" y="6076758"/>
            <a:ext cx="776040" cy="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1574637" y="2805608"/>
            <a:ext cx="640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851920" y="4615437"/>
            <a:ext cx="3168352" cy="1008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Dica: estruture em tópicos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Sua vez: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23929" y="1772816"/>
            <a:ext cx="3168351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Escreva um algoritmo para algo que você gosta ou costuma fazer no seu dia-a-dia</a:t>
            </a:r>
            <a:endParaRPr lang="pt-BR" dirty="0"/>
          </a:p>
        </p:txBody>
      </p:sp>
      <p:pic>
        <p:nvPicPr>
          <p:cNvPr id="3074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6739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06" y="4512261"/>
            <a:ext cx="1219200" cy="1219200"/>
          </a:xfrm>
          <a:prstGeom prst="rect">
            <a:avLst/>
          </a:prstGeom>
        </p:spPr>
      </p:pic>
      <p:pic>
        <p:nvPicPr>
          <p:cNvPr id="8" name="Imagem 7" descr="C:\Users\Renato\Desktop\logo_res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o 8"/>
          <p:cNvGrpSpPr/>
          <p:nvPr/>
        </p:nvGrpSpPr>
        <p:grpSpPr>
          <a:xfrm>
            <a:off x="935011" y="3992929"/>
            <a:ext cx="1944216" cy="3313830"/>
            <a:chOff x="5593889" y="1262670"/>
            <a:chExt cx="1944216" cy="3313830"/>
          </a:xfrm>
        </p:grpSpPr>
        <p:sp>
          <p:nvSpPr>
            <p:cNvPr id="10" name="CaixaDeTexto 9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Elipse 11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4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de cantos arredondados 22"/>
          <p:cNvSpPr/>
          <p:nvPr/>
        </p:nvSpPr>
        <p:spPr>
          <a:xfrm>
            <a:off x="3851920" y="3130295"/>
            <a:ext cx="3168352" cy="1008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Na página 29 você irá encontrar um espaço reservado para isso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06" y="302711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 flipH="1">
            <a:off x="1115616" y="4252632"/>
            <a:ext cx="1898723" cy="3168352"/>
            <a:chOff x="3370982" y="2242032"/>
            <a:chExt cx="966137" cy="151939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711069" y="2681302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563888" y="2465278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923928" y="2609294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3969480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11069" y="2609296"/>
              <a:ext cx="216024" cy="2880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44048" y="2641284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3370982" y="2242032"/>
              <a:ext cx="966137" cy="712203"/>
            </a:xfrm>
            <a:custGeom>
              <a:avLst/>
              <a:gdLst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66575 w 966137"/>
                <a:gd name="connsiteY64" fmla="*/ 298428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12786 w 966137"/>
                <a:gd name="connsiteY62" fmla="*/ 281878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54162 w 966137"/>
                <a:gd name="connsiteY63" fmla="*/ 294290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795537 w 966137"/>
                <a:gd name="connsiteY65" fmla="*/ 302565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709230 w 966137"/>
                <a:gd name="connsiteY62" fmla="*/ 255186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704511 w 966137"/>
                <a:gd name="connsiteY61" fmla="*/ 273602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79686 w 966137"/>
                <a:gd name="connsiteY60" fmla="*/ 25705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36382 w 966137"/>
                <a:gd name="connsiteY63" fmla="*/ 259972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  <a:gd name="connsiteX0" fmla="*/ 294893 w 966137"/>
                <a:gd name="connsiteY0" fmla="*/ 298428 h 712203"/>
                <a:gd name="connsiteX1" fmla="*/ 274205 w 966137"/>
                <a:gd name="connsiteY1" fmla="*/ 281878 h 712203"/>
                <a:gd name="connsiteX2" fmla="*/ 270068 w 966137"/>
                <a:gd name="connsiteY2" fmla="*/ 269465 h 712203"/>
                <a:gd name="connsiteX3" fmla="*/ 261793 w 966137"/>
                <a:gd name="connsiteY3" fmla="*/ 257052 h 712203"/>
                <a:gd name="connsiteX4" fmla="*/ 257655 w 966137"/>
                <a:gd name="connsiteY4" fmla="*/ 244639 h 712203"/>
                <a:gd name="connsiteX5" fmla="*/ 228692 w 966137"/>
                <a:gd name="connsiteY5" fmla="*/ 207401 h 712203"/>
                <a:gd name="connsiteX6" fmla="*/ 216280 w 966137"/>
                <a:gd name="connsiteY6" fmla="*/ 182576 h 712203"/>
                <a:gd name="connsiteX7" fmla="*/ 208004 w 966137"/>
                <a:gd name="connsiteY7" fmla="*/ 157751 h 712203"/>
                <a:gd name="connsiteX8" fmla="*/ 203867 w 966137"/>
                <a:gd name="connsiteY8" fmla="*/ 145338 h 712203"/>
                <a:gd name="connsiteX9" fmla="*/ 199729 w 966137"/>
                <a:gd name="connsiteY9" fmla="*/ 132925 h 712203"/>
                <a:gd name="connsiteX10" fmla="*/ 191454 w 966137"/>
                <a:gd name="connsiteY10" fmla="*/ 99825 h 712203"/>
                <a:gd name="connsiteX11" fmla="*/ 195592 w 966137"/>
                <a:gd name="connsiteY11" fmla="*/ 33624 h 712203"/>
                <a:gd name="connsiteX12" fmla="*/ 203867 w 966137"/>
                <a:gd name="connsiteY12" fmla="*/ 46037 h 712203"/>
                <a:gd name="connsiteX13" fmla="*/ 228692 w 966137"/>
                <a:gd name="connsiteY13" fmla="*/ 62587 h 712203"/>
                <a:gd name="connsiteX14" fmla="*/ 253518 w 966137"/>
                <a:gd name="connsiteY14" fmla="*/ 79137 h 712203"/>
                <a:gd name="connsiteX15" fmla="*/ 265930 w 966137"/>
                <a:gd name="connsiteY15" fmla="*/ 87412 h 712203"/>
                <a:gd name="connsiteX16" fmla="*/ 303168 w 966137"/>
                <a:gd name="connsiteY16" fmla="*/ 108100 h 712203"/>
                <a:gd name="connsiteX17" fmla="*/ 315581 w 966137"/>
                <a:gd name="connsiteY17" fmla="*/ 116375 h 712203"/>
                <a:gd name="connsiteX18" fmla="*/ 327994 w 966137"/>
                <a:gd name="connsiteY18" fmla="*/ 124650 h 712203"/>
                <a:gd name="connsiteX19" fmla="*/ 336269 w 966137"/>
                <a:gd name="connsiteY19" fmla="*/ 137063 h 712203"/>
                <a:gd name="connsiteX20" fmla="*/ 348681 w 966137"/>
                <a:gd name="connsiteY20" fmla="*/ 141201 h 712203"/>
                <a:gd name="connsiteX21" fmla="*/ 361094 w 966137"/>
                <a:gd name="connsiteY21" fmla="*/ 149476 h 712203"/>
                <a:gd name="connsiteX22" fmla="*/ 373507 w 966137"/>
                <a:gd name="connsiteY22" fmla="*/ 161888 h 712203"/>
                <a:gd name="connsiteX23" fmla="*/ 385919 w 966137"/>
                <a:gd name="connsiteY23" fmla="*/ 166026 h 712203"/>
                <a:gd name="connsiteX24" fmla="*/ 410745 w 966137"/>
                <a:gd name="connsiteY24" fmla="*/ 182576 h 712203"/>
                <a:gd name="connsiteX25" fmla="*/ 435570 w 966137"/>
                <a:gd name="connsiteY25" fmla="*/ 199126 h 712203"/>
                <a:gd name="connsiteX26" fmla="*/ 447983 w 966137"/>
                <a:gd name="connsiteY26" fmla="*/ 203264 h 712203"/>
                <a:gd name="connsiteX27" fmla="*/ 460395 w 966137"/>
                <a:gd name="connsiteY27" fmla="*/ 211539 h 712203"/>
                <a:gd name="connsiteX28" fmla="*/ 435570 w 966137"/>
                <a:gd name="connsiteY28" fmla="*/ 186714 h 712203"/>
                <a:gd name="connsiteX29" fmla="*/ 423157 w 966137"/>
                <a:gd name="connsiteY29" fmla="*/ 174301 h 712203"/>
                <a:gd name="connsiteX30" fmla="*/ 419020 w 966137"/>
                <a:gd name="connsiteY30" fmla="*/ 161888 h 712203"/>
                <a:gd name="connsiteX31" fmla="*/ 402470 w 966137"/>
                <a:gd name="connsiteY31" fmla="*/ 132925 h 712203"/>
                <a:gd name="connsiteX32" fmla="*/ 394194 w 966137"/>
                <a:gd name="connsiteY32" fmla="*/ 108100 h 712203"/>
                <a:gd name="connsiteX33" fmla="*/ 398332 w 966137"/>
                <a:gd name="connsiteY33" fmla="*/ 95687 h 712203"/>
                <a:gd name="connsiteX34" fmla="*/ 406607 w 966137"/>
                <a:gd name="connsiteY34" fmla="*/ 58449 h 712203"/>
                <a:gd name="connsiteX35" fmla="*/ 423157 w 966137"/>
                <a:gd name="connsiteY35" fmla="*/ 33624 h 712203"/>
                <a:gd name="connsiteX36" fmla="*/ 439708 w 966137"/>
                <a:gd name="connsiteY36" fmla="*/ 12936 h 712203"/>
                <a:gd name="connsiteX37" fmla="*/ 443845 w 966137"/>
                <a:gd name="connsiteY37" fmla="*/ 524 h 712203"/>
                <a:gd name="connsiteX38" fmla="*/ 452120 w 966137"/>
                <a:gd name="connsiteY38" fmla="*/ 25349 h 712203"/>
                <a:gd name="connsiteX39" fmla="*/ 464533 w 966137"/>
                <a:gd name="connsiteY39" fmla="*/ 50174 h 712203"/>
                <a:gd name="connsiteX40" fmla="*/ 468670 w 966137"/>
                <a:gd name="connsiteY40" fmla="*/ 62587 h 712203"/>
                <a:gd name="connsiteX41" fmla="*/ 476946 w 966137"/>
                <a:gd name="connsiteY41" fmla="*/ 70862 h 712203"/>
                <a:gd name="connsiteX42" fmla="*/ 485221 w 966137"/>
                <a:gd name="connsiteY42" fmla="*/ 83275 h 712203"/>
                <a:gd name="connsiteX43" fmla="*/ 497633 w 966137"/>
                <a:gd name="connsiteY43" fmla="*/ 103963 h 712203"/>
                <a:gd name="connsiteX44" fmla="*/ 514184 w 966137"/>
                <a:gd name="connsiteY44" fmla="*/ 128788 h 712203"/>
                <a:gd name="connsiteX45" fmla="*/ 522459 w 966137"/>
                <a:gd name="connsiteY45" fmla="*/ 141201 h 712203"/>
                <a:gd name="connsiteX46" fmla="*/ 543147 w 966137"/>
                <a:gd name="connsiteY46" fmla="*/ 161888 h 712203"/>
                <a:gd name="connsiteX47" fmla="*/ 567972 w 966137"/>
                <a:gd name="connsiteY47" fmla="*/ 182576 h 712203"/>
                <a:gd name="connsiteX48" fmla="*/ 580385 w 966137"/>
                <a:gd name="connsiteY48" fmla="*/ 186714 h 712203"/>
                <a:gd name="connsiteX49" fmla="*/ 592797 w 966137"/>
                <a:gd name="connsiteY49" fmla="*/ 194989 h 712203"/>
                <a:gd name="connsiteX50" fmla="*/ 580385 w 966137"/>
                <a:gd name="connsiteY50" fmla="*/ 182576 h 712203"/>
                <a:gd name="connsiteX51" fmla="*/ 588660 w 966137"/>
                <a:gd name="connsiteY51" fmla="*/ 120513 h 712203"/>
                <a:gd name="connsiteX52" fmla="*/ 596935 w 966137"/>
                <a:gd name="connsiteY52" fmla="*/ 108100 h 712203"/>
                <a:gd name="connsiteX53" fmla="*/ 621760 w 966137"/>
                <a:gd name="connsiteY53" fmla="*/ 91550 h 712203"/>
                <a:gd name="connsiteX54" fmla="*/ 634173 w 966137"/>
                <a:gd name="connsiteY54" fmla="*/ 128788 h 712203"/>
                <a:gd name="connsiteX55" fmla="*/ 638310 w 966137"/>
                <a:gd name="connsiteY55" fmla="*/ 141201 h 712203"/>
                <a:gd name="connsiteX56" fmla="*/ 642448 w 966137"/>
                <a:gd name="connsiteY56" fmla="*/ 174301 h 712203"/>
                <a:gd name="connsiteX57" fmla="*/ 646585 w 966137"/>
                <a:gd name="connsiteY57" fmla="*/ 186714 h 712203"/>
                <a:gd name="connsiteX58" fmla="*/ 658998 w 966137"/>
                <a:gd name="connsiteY58" fmla="*/ 228089 h 712203"/>
                <a:gd name="connsiteX59" fmla="*/ 663136 w 966137"/>
                <a:gd name="connsiteY59" fmla="*/ 240502 h 712203"/>
                <a:gd name="connsiteX60" fmla="*/ 637012 w 966137"/>
                <a:gd name="connsiteY60" fmla="*/ 207482 h 712203"/>
                <a:gd name="connsiteX61" fmla="*/ 672506 w 966137"/>
                <a:gd name="connsiteY61" fmla="*/ 212593 h 712203"/>
                <a:gd name="connsiteX62" fmla="*/ 698562 w 966137"/>
                <a:gd name="connsiteY62" fmla="*/ 220869 h 712203"/>
                <a:gd name="connsiteX63" fmla="*/ 757718 w 966137"/>
                <a:gd name="connsiteY63" fmla="*/ 248533 h 712203"/>
                <a:gd name="connsiteX64" fmla="*/ 770131 w 966137"/>
                <a:gd name="connsiteY64" fmla="*/ 271737 h 712203"/>
                <a:gd name="connsiteX65" fmla="*/ 809762 w 966137"/>
                <a:gd name="connsiteY65" fmla="*/ 294938 h 712203"/>
                <a:gd name="connsiteX66" fmla="*/ 836913 w 966137"/>
                <a:gd name="connsiteY66" fmla="*/ 314978 h 712203"/>
                <a:gd name="connsiteX67" fmla="*/ 849326 w 966137"/>
                <a:gd name="connsiteY67" fmla="*/ 319116 h 712203"/>
                <a:gd name="connsiteX68" fmla="*/ 874151 w 966137"/>
                <a:gd name="connsiteY68" fmla="*/ 335666 h 712203"/>
                <a:gd name="connsiteX69" fmla="*/ 886564 w 966137"/>
                <a:gd name="connsiteY69" fmla="*/ 343941 h 712203"/>
                <a:gd name="connsiteX70" fmla="*/ 894839 w 966137"/>
                <a:gd name="connsiteY70" fmla="*/ 356354 h 712203"/>
                <a:gd name="connsiteX71" fmla="*/ 907251 w 966137"/>
                <a:gd name="connsiteY71" fmla="*/ 364629 h 712203"/>
                <a:gd name="connsiteX72" fmla="*/ 923802 w 966137"/>
                <a:gd name="connsiteY72" fmla="*/ 389454 h 712203"/>
                <a:gd name="connsiteX73" fmla="*/ 927939 w 966137"/>
                <a:gd name="connsiteY73" fmla="*/ 401867 h 712203"/>
                <a:gd name="connsiteX74" fmla="*/ 936214 w 966137"/>
                <a:gd name="connsiteY74" fmla="*/ 414279 h 712203"/>
                <a:gd name="connsiteX75" fmla="*/ 940352 w 966137"/>
                <a:gd name="connsiteY75" fmla="*/ 430830 h 712203"/>
                <a:gd name="connsiteX76" fmla="*/ 944489 w 966137"/>
                <a:gd name="connsiteY76" fmla="*/ 443242 h 712203"/>
                <a:gd name="connsiteX77" fmla="*/ 940352 w 966137"/>
                <a:gd name="connsiteY77" fmla="*/ 505306 h 712203"/>
                <a:gd name="connsiteX78" fmla="*/ 936214 w 966137"/>
                <a:gd name="connsiteY78" fmla="*/ 542544 h 712203"/>
                <a:gd name="connsiteX79" fmla="*/ 940352 w 966137"/>
                <a:gd name="connsiteY79" fmla="*/ 658395 h 712203"/>
                <a:gd name="connsiteX80" fmla="*/ 948627 w 966137"/>
                <a:gd name="connsiteY80" fmla="*/ 691496 h 712203"/>
                <a:gd name="connsiteX81" fmla="*/ 952765 w 966137"/>
                <a:gd name="connsiteY81" fmla="*/ 703908 h 712203"/>
                <a:gd name="connsiteX82" fmla="*/ 965177 w 966137"/>
                <a:gd name="connsiteY82" fmla="*/ 712183 h 712203"/>
                <a:gd name="connsiteX83" fmla="*/ 919664 w 966137"/>
                <a:gd name="connsiteY83" fmla="*/ 703908 h 712203"/>
                <a:gd name="connsiteX84" fmla="*/ 894839 w 966137"/>
                <a:gd name="connsiteY84" fmla="*/ 695633 h 712203"/>
                <a:gd name="connsiteX85" fmla="*/ 865876 w 966137"/>
                <a:gd name="connsiteY85" fmla="*/ 658395 h 712203"/>
                <a:gd name="connsiteX86" fmla="*/ 853463 w 966137"/>
                <a:gd name="connsiteY86" fmla="*/ 633570 h 712203"/>
                <a:gd name="connsiteX87" fmla="*/ 849326 w 966137"/>
                <a:gd name="connsiteY87" fmla="*/ 612882 h 712203"/>
                <a:gd name="connsiteX88" fmla="*/ 845188 w 966137"/>
                <a:gd name="connsiteY88" fmla="*/ 596332 h 712203"/>
                <a:gd name="connsiteX89" fmla="*/ 820363 w 966137"/>
                <a:gd name="connsiteY89" fmla="*/ 617020 h 712203"/>
                <a:gd name="connsiteX90" fmla="*/ 816225 w 966137"/>
                <a:gd name="connsiteY90" fmla="*/ 629432 h 712203"/>
                <a:gd name="connsiteX91" fmla="*/ 812088 w 966137"/>
                <a:gd name="connsiteY91" fmla="*/ 645982 h 712203"/>
                <a:gd name="connsiteX92" fmla="*/ 803813 w 966137"/>
                <a:gd name="connsiteY92" fmla="*/ 633570 h 712203"/>
                <a:gd name="connsiteX93" fmla="*/ 795537 w 966137"/>
                <a:gd name="connsiteY93" fmla="*/ 608744 h 712203"/>
                <a:gd name="connsiteX94" fmla="*/ 791400 w 966137"/>
                <a:gd name="connsiteY94" fmla="*/ 592194 h 712203"/>
                <a:gd name="connsiteX95" fmla="*/ 787262 w 966137"/>
                <a:gd name="connsiteY95" fmla="*/ 579782 h 712203"/>
                <a:gd name="connsiteX96" fmla="*/ 783125 w 966137"/>
                <a:gd name="connsiteY96" fmla="*/ 559094 h 712203"/>
                <a:gd name="connsiteX97" fmla="*/ 774850 w 966137"/>
                <a:gd name="connsiteY97" fmla="*/ 534268 h 712203"/>
                <a:gd name="connsiteX98" fmla="*/ 783125 w 966137"/>
                <a:gd name="connsiteY98" fmla="*/ 463930 h 712203"/>
                <a:gd name="connsiteX99" fmla="*/ 791400 w 966137"/>
                <a:gd name="connsiteY99" fmla="*/ 439105 h 712203"/>
                <a:gd name="connsiteX100" fmla="*/ 795537 w 966137"/>
                <a:gd name="connsiteY100" fmla="*/ 426692 h 712203"/>
                <a:gd name="connsiteX101" fmla="*/ 783125 w 966137"/>
                <a:gd name="connsiteY101" fmla="*/ 430830 h 712203"/>
                <a:gd name="connsiteX102" fmla="*/ 754162 w 966137"/>
                <a:gd name="connsiteY102" fmla="*/ 439105 h 712203"/>
                <a:gd name="connsiteX103" fmla="*/ 741749 w 966137"/>
                <a:gd name="connsiteY103" fmla="*/ 447380 h 712203"/>
                <a:gd name="connsiteX104" fmla="*/ 683823 w 966137"/>
                <a:gd name="connsiteY104" fmla="*/ 480480 h 712203"/>
                <a:gd name="connsiteX105" fmla="*/ 671411 w 966137"/>
                <a:gd name="connsiteY105" fmla="*/ 492893 h 712203"/>
                <a:gd name="connsiteX106" fmla="*/ 658998 w 966137"/>
                <a:gd name="connsiteY106" fmla="*/ 463930 h 712203"/>
                <a:gd name="connsiteX107" fmla="*/ 650723 w 966137"/>
                <a:gd name="connsiteY107" fmla="*/ 439105 h 712203"/>
                <a:gd name="connsiteX108" fmla="*/ 654861 w 966137"/>
                <a:gd name="connsiteY108" fmla="*/ 385316 h 712203"/>
                <a:gd name="connsiteX109" fmla="*/ 658998 w 966137"/>
                <a:gd name="connsiteY109" fmla="*/ 356354 h 712203"/>
                <a:gd name="connsiteX110" fmla="*/ 621760 w 966137"/>
                <a:gd name="connsiteY110" fmla="*/ 372904 h 712203"/>
                <a:gd name="connsiteX111" fmla="*/ 609347 w 966137"/>
                <a:gd name="connsiteY111" fmla="*/ 377041 h 712203"/>
                <a:gd name="connsiteX112" fmla="*/ 588660 w 966137"/>
                <a:gd name="connsiteY112" fmla="*/ 393592 h 712203"/>
                <a:gd name="connsiteX113" fmla="*/ 563834 w 966137"/>
                <a:gd name="connsiteY113" fmla="*/ 414279 h 712203"/>
                <a:gd name="connsiteX114" fmla="*/ 547284 w 966137"/>
                <a:gd name="connsiteY114" fmla="*/ 443242 h 712203"/>
                <a:gd name="connsiteX115" fmla="*/ 539009 w 966137"/>
                <a:gd name="connsiteY115" fmla="*/ 455655 h 712203"/>
                <a:gd name="connsiteX116" fmla="*/ 526596 w 966137"/>
                <a:gd name="connsiteY116" fmla="*/ 459792 h 712203"/>
                <a:gd name="connsiteX117" fmla="*/ 514184 w 966137"/>
                <a:gd name="connsiteY117" fmla="*/ 430830 h 712203"/>
                <a:gd name="connsiteX118" fmla="*/ 518321 w 966137"/>
                <a:gd name="connsiteY118" fmla="*/ 385316 h 712203"/>
                <a:gd name="connsiteX119" fmla="*/ 522459 w 966137"/>
                <a:gd name="connsiteY119" fmla="*/ 356354 h 712203"/>
                <a:gd name="connsiteX120" fmla="*/ 530734 w 966137"/>
                <a:gd name="connsiteY120" fmla="*/ 348078 h 712203"/>
                <a:gd name="connsiteX121" fmla="*/ 539009 w 966137"/>
                <a:gd name="connsiteY121" fmla="*/ 335666 h 712203"/>
                <a:gd name="connsiteX122" fmla="*/ 526596 w 966137"/>
                <a:gd name="connsiteY122" fmla="*/ 331528 h 712203"/>
                <a:gd name="connsiteX123" fmla="*/ 501771 w 966137"/>
                <a:gd name="connsiteY123" fmla="*/ 339803 h 712203"/>
                <a:gd name="connsiteX124" fmla="*/ 485221 w 966137"/>
                <a:gd name="connsiteY124" fmla="*/ 343941 h 712203"/>
                <a:gd name="connsiteX125" fmla="*/ 472808 w 966137"/>
                <a:gd name="connsiteY125" fmla="*/ 348078 h 712203"/>
                <a:gd name="connsiteX126" fmla="*/ 452120 w 966137"/>
                <a:gd name="connsiteY126" fmla="*/ 352216 h 712203"/>
                <a:gd name="connsiteX127" fmla="*/ 427295 w 966137"/>
                <a:gd name="connsiteY127" fmla="*/ 360491 h 712203"/>
                <a:gd name="connsiteX128" fmla="*/ 410745 w 966137"/>
                <a:gd name="connsiteY128" fmla="*/ 372904 h 712203"/>
                <a:gd name="connsiteX129" fmla="*/ 381782 w 966137"/>
                <a:gd name="connsiteY129" fmla="*/ 393592 h 712203"/>
                <a:gd name="connsiteX130" fmla="*/ 361094 w 966137"/>
                <a:gd name="connsiteY130" fmla="*/ 414279 h 712203"/>
                <a:gd name="connsiteX131" fmla="*/ 336269 w 966137"/>
                <a:gd name="connsiteY131" fmla="*/ 455655 h 712203"/>
                <a:gd name="connsiteX132" fmla="*/ 327994 w 966137"/>
                <a:gd name="connsiteY132" fmla="*/ 468068 h 712203"/>
                <a:gd name="connsiteX133" fmla="*/ 319718 w 966137"/>
                <a:gd name="connsiteY133" fmla="*/ 459792 h 712203"/>
                <a:gd name="connsiteX134" fmla="*/ 319718 w 966137"/>
                <a:gd name="connsiteY134" fmla="*/ 406004 h 712203"/>
                <a:gd name="connsiteX135" fmla="*/ 323856 w 966137"/>
                <a:gd name="connsiteY135" fmla="*/ 389454 h 712203"/>
                <a:gd name="connsiteX136" fmla="*/ 327994 w 966137"/>
                <a:gd name="connsiteY136" fmla="*/ 377041 h 712203"/>
                <a:gd name="connsiteX137" fmla="*/ 315581 w 966137"/>
                <a:gd name="connsiteY137" fmla="*/ 381179 h 712203"/>
                <a:gd name="connsiteX138" fmla="*/ 286618 w 966137"/>
                <a:gd name="connsiteY138" fmla="*/ 401867 h 712203"/>
                <a:gd name="connsiteX139" fmla="*/ 274205 w 966137"/>
                <a:gd name="connsiteY139" fmla="*/ 414279 h 712203"/>
                <a:gd name="connsiteX140" fmla="*/ 257655 w 966137"/>
                <a:gd name="connsiteY140" fmla="*/ 426692 h 712203"/>
                <a:gd name="connsiteX141" fmla="*/ 232830 w 966137"/>
                <a:gd name="connsiteY141" fmla="*/ 459792 h 712203"/>
                <a:gd name="connsiteX142" fmla="*/ 220417 w 966137"/>
                <a:gd name="connsiteY142" fmla="*/ 472205 h 712203"/>
                <a:gd name="connsiteX143" fmla="*/ 212142 w 966137"/>
                <a:gd name="connsiteY143" fmla="*/ 484618 h 712203"/>
                <a:gd name="connsiteX144" fmla="*/ 199729 w 966137"/>
                <a:gd name="connsiteY144" fmla="*/ 497030 h 712203"/>
                <a:gd name="connsiteX145" fmla="*/ 191454 w 966137"/>
                <a:gd name="connsiteY145" fmla="*/ 509443 h 712203"/>
                <a:gd name="connsiteX146" fmla="*/ 179042 w 966137"/>
                <a:gd name="connsiteY146" fmla="*/ 525993 h 712203"/>
                <a:gd name="connsiteX147" fmla="*/ 162491 w 966137"/>
                <a:gd name="connsiteY147" fmla="*/ 567369 h 712203"/>
                <a:gd name="connsiteX148" fmla="*/ 158354 w 966137"/>
                <a:gd name="connsiteY148" fmla="*/ 579782 h 712203"/>
                <a:gd name="connsiteX149" fmla="*/ 145941 w 966137"/>
                <a:gd name="connsiteY149" fmla="*/ 583919 h 712203"/>
                <a:gd name="connsiteX150" fmla="*/ 137666 w 966137"/>
                <a:gd name="connsiteY150" fmla="*/ 546681 h 712203"/>
                <a:gd name="connsiteX151" fmla="*/ 150079 w 966137"/>
                <a:gd name="connsiteY151" fmla="*/ 505306 h 712203"/>
                <a:gd name="connsiteX152" fmla="*/ 154216 w 966137"/>
                <a:gd name="connsiteY152" fmla="*/ 488755 h 712203"/>
                <a:gd name="connsiteX153" fmla="*/ 170766 w 966137"/>
                <a:gd name="connsiteY153" fmla="*/ 463930 h 712203"/>
                <a:gd name="connsiteX154" fmla="*/ 179042 w 966137"/>
                <a:gd name="connsiteY154" fmla="*/ 447380 h 712203"/>
                <a:gd name="connsiteX155" fmla="*/ 183179 w 966137"/>
                <a:gd name="connsiteY155" fmla="*/ 434967 h 712203"/>
                <a:gd name="connsiteX156" fmla="*/ 195592 w 966137"/>
                <a:gd name="connsiteY156" fmla="*/ 426692 h 712203"/>
                <a:gd name="connsiteX157" fmla="*/ 183179 w 966137"/>
                <a:gd name="connsiteY157" fmla="*/ 422554 h 712203"/>
                <a:gd name="connsiteX158" fmla="*/ 121116 w 966137"/>
                <a:gd name="connsiteY158" fmla="*/ 414279 h 712203"/>
                <a:gd name="connsiteX159" fmla="*/ 96290 w 966137"/>
                <a:gd name="connsiteY159" fmla="*/ 406004 h 712203"/>
                <a:gd name="connsiteX160" fmla="*/ 83878 w 966137"/>
                <a:gd name="connsiteY160" fmla="*/ 401867 h 712203"/>
                <a:gd name="connsiteX161" fmla="*/ 59052 w 966137"/>
                <a:gd name="connsiteY161" fmla="*/ 385316 h 712203"/>
                <a:gd name="connsiteX162" fmla="*/ 34227 w 966137"/>
                <a:gd name="connsiteY162" fmla="*/ 364629 h 712203"/>
                <a:gd name="connsiteX163" fmla="*/ 9402 w 966137"/>
                <a:gd name="connsiteY163" fmla="*/ 343941 h 712203"/>
                <a:gd name="connsiteX164" fmla="*/ 1127 w 966137"/>
                <a:gd name="connsiteY164" fmla="*/ 331528 h 712203"/>
                <a:gd name="connsiteX165" fmla="*/ 17677 w 966137"/>
                <a:gd name="connsiteY165" fmla="*/ 339803 h 712203"/>
                <a:gd name="connsiteX166" fmla="*/ 63190 w 966137"/>
                <a:gd name="connsiteY166" fmla="*/ 343941 h 712203"/>
                <a:gd name="connsiteX167" fmla="*/ 133528 w 966137"/>
                <a:gd name="connsiteY167" fmla="*/ 339803 h 712203"/>
                <a:gd name="connsiteX168" fmla="*/ 224555 w 966137"/>
                <a:gd name="connsiteY168" fmla="*/ 331528 h 712203"/>
                <a:gd name="connsiteX169" fmla="*/ 261793 w 966137"/>
                <a:gd name="connsiteY169" fmla="*/ 323253 h 712203"/>
                <a:gd name="connsiteX170" fmla="*/ 290756 w 966137"/>
                <a:gd name="connsiteY170" fmla="*/ 314978 h 712203"/>
                <a:gd name="connsiteX171" fmla="*/ 303168 w 966137"/>
                <a:gd name="connsiteY171" fmla="*/ 306703 h 712203"/>
                <a:gd name="connsiteX172" fmla="*/ 290756 w 966137"/>
                <a:gd name="connsiteY172" fmla="*/ 298428 h 712203"/>
                <a:gd name="connsiteX173" fmla="*/ 278343 w 966137"/>
                <a:gd name="connsiteY173" fmla="*/ 294290 h 712203"/>
                <a:gd name="connsiteX174" fmla="*/ 282480 w 966137"/>
                <a:gd name="connsiteY174" fmla="*/ 281878 h 712203"/>
                <a:gd name="connsiteX175" fmla="*/ 294893 w 966137"/>
                <a:gd name="connsiteY175" fmla="*/ 298428 h 71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966137" h="712203">
                  <a:moveTo>
                    <a:pt x="294893" y="298428"/>
                  </a:moveTo>
                  <a:cubicBezTo>
                    <a:pt x="293514" y="298428"/>
                    <a:pt x="279952" y="288583"/>
                    <a:pt x="274205" y="281878"/>
                  </a:cubicBezTo>
                  <a:cubicBezTo>
                    <a:pt x="271367" y="278567"/>
                    <a:pt x="272018" y="273366"/>
                    <a:pt x="270068" y="269465"/>
                  </a:cubicBezTo>
                  <a:cubicBezTo>
                    <a:pt x="267844" y="265017"/>
                    <a:pt x="264017" y="261500"/>
                    <a:pt x="261793" y="257052"/>
                  </a:cubicBezTo>
                  <a:cubicBezTo>
                    <a:pt x="259842" y="253151"/>
                    <a:pt x="259773" y="248452"/>
                    <a:pt x="257655" y="244639"/>
                  </a:cubicBezTo>
                  <a:cubicBezTo>
                    <a:pt x="245282" y="222368"/>
                    <a:pt x="243770" y="222479"/>
                    <a:pt x="228692" y="207401"/>
                  </a:cubicBezTo>
                  <a:cubicBezTo>
                    <a:pt x="213610" y="162153"/>
                    <a:pt x="237661" y="230680"/>
                    <a:pt x="216280" y="182576"/>
                  </a:cubicBezTo>
                  <a:cubicBezTo>
                    <a:pt x="212737" y="174605"/>
                    <a:pt x="210762" y="166026"/>
                    <a:pt x="208004" y="157751"/>
                  </a:cubicBezTo>
                  <a:lnTo>
                    <a:pt x="203867" y="145338"/>
                  </a:lnTo>
                  <a:cubicBezTo>
                    <a:pt x="202488" y="141200"/>
                    <a:pt x="200584" y="137202"/>
                    <a:pt x="199729" y="132925"/>
                  </a:cubicBezTo>
                  <a:cubicBezTo>
                    <a:pt x="194737" y="107961"/>
                    <a:pt x="197816" y="118909"/>
                    <a:pt x="191454" y="99825"/>
                  </a:cubicBezTo>
                  <a:cubicBezTo>
                    <a:pt x="192833" y="77758"/>
                    <a:pt x="190620" y="55168"/>
                    <a:pt x="195592" y="33624"/>
                  </a:cubicBezTo>
                  <a:cubicBezTo>
                    <a:pt x="196710" y="28779"/>
                    <a:pt x="200125" y="42762"/>
                    <a:pt x="203867" y="46037"/>
                  </a:cubicBezTo>
                  <a:cubicBezTo>
                    <a:pt x="211352" y="52586"/>
                    <a:pt x="220417" y="57070"/>
                    <a:pt x="228692" y="62587"/>
                  </a:cubicBezTo>
                  <a:lnTo>
                    <a:pt x="253518" y="79137"/>
                  </a:lnTo>
                  <a:cubicBezTo>
                    <a:pt x="257655" y="81895"/>
                    <a:pt x="261213" y="85839"/>
                    <a:pt x="265930" y="87412"/>
                  </a:cubicBezTo>
                  <a:cubicBezTo>
                    <a:pt x="287778" y="94695"/>
                    <a:pt x="274713" y="89130"/>
                    <a:pt x="303168" y="108100"/>
                  </a:cubicBezTo>
                  <a:lnTo>
                    <a:pt x="315581" y="116375"/>
                  </a:lnTo>
                  <a:lnTo>
                    <a:pt x="327994" y="124650"/>
                  </a:lnTo>
                  <a:cubicBezTo>
                    <a:pt x="330752" y="128788"/>
                    <a:pt x="332386" y="133956"/>
                    <a:pt x="336269" y="137063"/>
                  </a:cubicBezTo>
                  <a:cubicBezTo>
                    <a:pt x="339674" y="139788"/>
                    <a:pt x="344780" y="139251"/>
                    <a:pt x="348681" y="141201"/>
                  </a:cubicBezTo>
                  <a:cubicBezTo>
                    <a:pt x="353129" y="143425"/>
                    <a:pt x="357274" y="146293"/>
                    <a:pt x="361094" y="149476"/>
                  </a:cubicBezTo>
                  <a:cubicBezTo>
                    <a:pt x="365589" y="153222"/>
                    <a:pt x="368638" y="158642"/>
                    <a:pt x="373507" y="161888"/>
                  </a:cubicBezTo>
                  <a:cubicBezTo>
                    <a:pt x="377136" y="164307"/>
                    <a:pt x="382107" y="163908"/>
                    <a:pt x="385919" y="166026"/>
                  </a:cubicBezTo>
                  <a:cubicBezTo>
                    <a:pt x="394613" y="170856"/>
                    <a:pt x="402470" y="177059"/>
                    <a:pt x="410745" y="182576"/>
                  </a:cubicBezTo>
                  <a:lnTo>
                    <a:pt x="435570" y="199126"/>
                  </a:lnTo>
                  <a:cubicBezTo>
                    <a:pt x="439708" y="200505"/>
                    <a:pt x="444082" y="201313"/>
                    <a:pt x="447983" y="203264"/>
                  </a:cubicBezTo>
                  <a:cubicBezTo>
                    <a:pt x="452431" y="205488"/>
                    <a:pt x="463379" y="215517"/>
                    <a:pt x="460395" y="211539"/>
                  </a:cubicBezTo>
                  <a:cubicBezTo>
                    <a:pt x="453373" y="202177"/>
                    <a:pt x="443845" y="194989"/>
                    <a:pt x="435570" y="186714"/>
                  </a:cubicBezTo>
                  <a:lnTo>
                    <a:pt x="423157" y="174301"/>
                  </a:lnTo>
                  <a:cubicBezTo>
                    <a:pt x="421778" y="170163"/>
                    <a:pt x="420970" y="165789"/>
                    <a:pt x="419020" y="161888"/>
                  </a:cubicBezTo>
                  <a:cubicBezTo>
                    <a:pt x="404083" y="132012"/>
                    <a:pt x="416989" y="169221"/>
                    <a:pt x="402470" y="132925"/>
                  </a:cubicBezTo>
                  <a:cubicBezTo>
                    <a:pt x="399230" y="124826"/>
                    <a:pt x="394194" y="108100"/>
                    <a:pt x="394194" y="108100"/>
                  </a:cubicBezTo>
                  <a:cubicBezTo>
                    <a:pt x="395573" y="103962"/>
                    <a:pt x="397386" y="99945"/>
                    <a:pt x="398332" y="95687"/>
                  </a:cubicBezTo>
                  <a:cubicBezTo>
                    <a:pt x="400077" y="87835"/>
                    <a:pt x="401434" y="67760"/>
                    <a:pt x="406607" y="58449"/>
                  </a:cubicBezTo>
                  <a:cubicBezTo>
                    <a:pt x="411437" y="49755"/>
                    <a:pt x="417640" y="41899"/>
                    <a:pt x="423157" y="33624"/>
                  </a:cubicBezTo>
                  <a:cubicBezTo>
                    <a:pt x="433597" y="17964"/>
                    <a:pt x="427915" y="24728"/>
                    <a:pt x="439708" y="12936"/>
                  </a:cubicBezTo>
                  <a:cubicBezTo>
                    <a:pt x="441087" y="8799"/>
                    <a:pt x="440761" y="-2560"/>
                    <a:pt x="443845" y="524"/>
                  </a:cubicBezTo>
                  <a:cubicBezTo>
                    <a:pt x="450013" y="6692"/>
                    <a:pt x="449362" y="17074"/>
                    <a:pt x="452120" y="25349"/>
                  </a:cubicBezTo>
                  <a:cubicBezTo>
                    <a:pt x="457830" y="42478"/>
                    <a:pt x="453839" y="34134"/>
                    <a:pt x="464533" y="50174"/>
                  </a:cubicBezTo>
                  <a:cubicBezTo>
                    <a:pt x="465912" y="54312"/>
                    <a:pt x="466426" y="58847"/>
                    <a:pt x="468670" y="62587"/>
                  </a:cubicBezTo>
                  <a:cubicBezTo>
                    <a:pt x="470677" y="65932"/>
                    <a:pt x="474509" y="67816"/>
                    <a:pt x="476946" y="70862"/>
                  </a:cubicBezTo>
                  <a:cubicBezTo>
                    <a:pt x="480053" y="74745"/>
                    <a:pt x="482463" y="79137"/>
                    <a:pt x="485221" y="83275"/>
                  </a:cubicBezTo>
                  <a:cubicBezTo>
                    <a:pt x="493130" y="107003"/>
                    <a:pt x="484004" y="85791"/>
                    <a:pt x="497633" y="103963"/>
                  </a:cubicBezTo>
                  <a:cubicBezTo>
                    <a:pt x="503600" y="111919"/>
                    <a:pt x="508667" y="120513"/>
                    <a:pt x="514184" y="128788"/>
                  </a:cubicBezTo>
                  <a:cubicBezTo>
                    <a:pt x="516942" y="132926"/>
                    <a:pt x="518943" y="137685"/>
                    <a:pt x="522459" y="141201"/>
                  </a:cubicBezTo>
                  <a:lnTo>
                    <a:pt x="543147" y="161888"/>
                  </a:lnTo>
                  <a:cubicBezTo>
                    <a:pt x="552301" y="171042"/>
                    <a:pt x="556448" y="176814"/>
                    <a:pt x="567972" y="182576"/>
                  </a:cubicBezTo>
                  <a:cubicBezTo>
                    <a:pt x="571873" y="184527"/>
                    <a:pt x="576484" y="184763"/>
                    <a:pt x="580385" y="186714"/>
                  </a:cubicBezTo>
                  <a:cubicBezTo>
                    <a:pt x="584833" y="188938"/>
                    <a:pt x="592797" y="199962"/>
                    <a:pt x="592797" y="194989"/>
                  </a:cubicBezTo>
                  <a:lnTo>
                    <a:pt x="580385" y="182576"/>
                  </a:lnTo>
                  <a:cubicBezTo>
                    <a:pt x="581310" y="171472"/>
                    <a:pt x="580208" y="137416"/>
                    <a:pt x="588660" y="120513"/>
                  </a:cubicBezTo>
                  <a:cubicBezTo>
                    <a:pt x="590884" y="116065"/>
                    <a:pt x="593193" y="111375"/>
                    <a:pt x="596935" y="108100"/>
                  </a:cubicBezTo>
                  <a:cubicBezTo>
                    <a:pt x="604420" y="101551"/>
                    <a:pt x="621760" y="91550"/>
                    <a:pt x="621760" y="91550"/>
                  </a:cubicBezTo>
                  <a:cubicBezTo>
                    <a:pt x="639928" y="64297"/>
                    <a:pt x="627347" y="77594"/>
                    <a:pt x="634173" y="128788"/>
                  </a:cubicBezTo>
                  <a:cubicBezTo>
                    <a:pt x="634749" y="133111"/>
                    <a:pt x="636931" y="137063"/>
                    <a:pt x="638310" y="141201"/>
                  </a:cubicBezTo>
                  <a:cubicBezTo>
                    <a:pt x="639689" y="152234"/>
                    <a:pt x="640459" y="163361"/>
                    <a:pt x="642448" y="174301"/>
                  </a:cubicBezTo>
                  <a:cubicBezTo>
                    <a:pt x="643228" y="178592"/>
                    <a:pt x="645387" y="182520"/>
                    <a:pt x="646585" y="186714"/>
                  </a:cubicBezTo>
                  <a:cubicBezTo>
                    <a:pt x="659083" y="230458"/>
                    <a:pt x="639347" y="169137"/>
                    <a:pt x="658998" y="228089"/>
                  </a:cubicBezTo>
                  <a:cubicBezTo>
                    <a:pt x="660377" y="232227"/>
                    <a:pt x="666800" y="243936"/>
                    <a:pt x="663136" y="240502"/>
                  </a:cubicBezTo>
                  <a:cubicBezTo>
                    <a:pt x="659472" y="237068"/>
                    <a:pt x="635450" y="212133"/>
                    <a:pt x="637012" y="207482"/>
                  </a:cubicBezTo>
                  <a:cubicBezTo>
                    <a:pt x="638574" y="202831"/>
                    <a:pt x="662248" y="210362"/>
                    <a:pt x="672506" y="212593"/>
                  </a:cubicBezTo>
                  <a:cubicBezTo>
                    <a:pt x="682764" y="214824"/>
                    <a:pt x="684360" y="214879"/>
                    <a:pt x="698562" y="220869"/>
                  </a:cubicBezTo>
                  <a:cubicBezTo>
                    <a:pt x="712764" y="226859"/>
                    <a:pt x="745790" y="240055"/>
                    <a:pt x="757718" y="248533"/>
                  </a:cubicBezTo>
                  <a:cubicBezTo>
                    <a:pt x="769646" y="257011"/>
                    <a:pt x="761457" y="264003"/>
                    <a:pt x="770131" y="271737"/>
                  </a:cubicBezTo>
                  <a:cubicBezTo>
                    <a:pt x="778805" y="279471"/>
                    <a:pt x="798632" y="287731"/>
                    <a:pt x="809762" y="294938"/>
                  </a:cubicBezTo>
                  <a:cubicBezTo>
                    <a:pt x="820892" y="302145"/>
                    <a:pt x="830319" y="310948"/>
                    <a:pt x="836913" y="314978"/>
                  </a:cubicBezTo>
                  <a:cubicBezTo>
                    <a:pt x="843507" y="319008"/>
                    <a:pt x="845697" y="316697"/>
                    <a:pt x="849326" y="319116"/>
                  </a:cubicBezTo>
                  <a:lnTo>
                    <a:pt x="874151" y="335666"/>
                  </a:lnTo>
                  <a:lnTo>
                    <a:pt x="886564" y="343941"/>
                  </a:lnTo>
                  <a:cubicBezTo>
                    <a:pt x="889322" y="348079"/>
                    <a:pt x="891323" y="352838"/>
                    <a:pt x="894839" y="356354"/>
                  </a:cubicBezTo>
                  <a:cubicBezTo>
                    <a:pt x="898355" y="359870"/>
                    <a:pt x="903977" y="360887"/>
                    <a:pt x="907251" y="364629"/>
                  </a:cubicBezTo>
                  <a:cubicBezTo>
                    <a:pt x="913800" y="372114"/>
                    <a:pt x="923802" y="389454"/>
                    <a:pt x="923802" y="389454"/>
                  </a:cubicBezTo>
                  <a:cubicBezTo>
                    <a:pt x="925181" y="393592"/>
                    <a:pt x="925989" y="397966"/>
                    <a:pt x="927939" y="401867"/>
                  </a:cubicBezTo>
                  <a:cubicBezTo>
                    <a:pt x="930163" y="406315"/>
                    <a:pt x="934255" y="409709"/>
                    <a:pt x="936214" y="414279"/>
                  </a:cubicBezTo>
                  <a:cubicBezTo>
                    <a:pt x="938454" y="419506"/>
                    <a:pt x="938790" y="425362"/>
                    <a:pt x="940352" y="430830"/>
                  </a:cubicBezTo>
                  <a:cubicBezTo>
                    <a:pt x="941550" y="435023"/>
                    <a:pt x="943110" y="439105"/>
                    <a:pt x="944489" y="443242"/>
                  </a:cubicBezTo>
                  <a:cubicBezTo>
                    <a:pt x="943110" y="463930"/>
                    <a:pt x="942074" y="484644"/>
                    <a:pt x="940352" y="505306"/>
                  </a:cubicBezTo>
                  <a:cubicBezTo>
                    <a:pt x="939315" y="517752"/>
                    <a:pt x="936214" y="530055"/>
                    <a:pt x="936214" y="542544"/>
                  </a:cubicBezTo>
                  <a:cubicBezTo>
                    <a:pt x="936214" y="581186"/>
                    <a:pt x="937143" y="619887"/>
                    <a:pt x="940352" y="658395"/>
                  </a:cubicBezTo>
                  <a:cubicBezTo>
                    <a:pt x="941297" y="669729"/>
                    <a:pt x="945030" y="680707"/>
                    <a:pt x="948627" y="691496"/>
                  </a:cubicBezTo>
                  <a:cubicBezTo>
                    <a:pt x="950006" y="695633"/>
                    <a:pt x="950041" y="700503"/>
                    <a:pt x="952765" y="703908"/>
                  </a:cubicBezTo>
                  <a:cubicBezTo>
                    <a:pt x="955871" y="707791"/>
                    <a:pt x="969894" y="710610"/>
                    <a:pt x="965177" y="712183"/>
                  </a:cubicBezTo>
                  <a:cubicBezTo>
                    <a:pt x="963756" y="712657"/>
                    <a:pt x="923144" y="704857"/>
                    <a:pt x="919664" y="703908"/>
                  </a:cubicBezTo>
                  <a:cubicBezTo>
                    <a:pt x="911249" y="701613"/>
                    <a:pt x="894839" y="695633"/>
                    <a:pt x="894839" y="695633"/>
                  </a:cubicBezTo>
                  <a:cubicBezTo>
                    <a:pt x="884129" y="684923"/>
                    <a:pt x="870826" y="673242"/>
                    <a:pt x="865876" y="658395"/>
                  </a:cubicBezTo>
                  <a:cubicBezTo>
                    <a:pt x="860165" y="641265"/>
                    <a:pt x="864157" y="649611"/>
                    <a:pt x="853463" y="633570"/>
                  </a:cubicBezTo>
                  <a:cubicBezTo>
                    <a:pt x="852084" y="626674"/>
                    <a:pt x="850852" y="619747"/>
                    <a:pt x="849326" y="612882"/>
                  </a:cubicBezTo>
                  <a:cubicBezTo>
                    <a:pt x="848092" y="607331"/>
                    <a:pt x="850274" y="598875"/>
                    <a:pt x="845188" y="596332"/>
                  </a:cubicBezTo>
                  <a:cubicBezTo>
                    <a:pt x="841347" y="594411"/>
                    <a:pt x="820477" y="616906"/>
                    <a:pt x="820363" y="617020"/>
                  </a:cubicBezTo>
                  <a:cubicBezTo>
                    <a:pt x="818984" y="621157"/>
                    <a:pt x="817423" y="625239"/>
                    <a:pt x="816225" y="629432"/>
                  </a:cubicBezTo>
                  <a:cubicBezTo>
                    <a:pt x="814663" y="634900"/>
                    <a:pt x="817483" y="644184"/>
                    <a:pt x="812088" y="645982"/>
                  </a:cubicBezTo>
                  <a:cubicBezTo>
                    <a:pt x="807371" y="647555"/>
                    <a:pt x="805833" y="638114"/>
                    <a:pt x="803813" y="633570"/>
                  </a:cubicBezTo>
                  <a:cubicBezTo>
                    <a:pt x="800270" y="625599"/>
                    <a:pt x="797652" y="617207"/>
                    <a:pt x="795537" y="608744"/>
                  </a:cubicBezTo>
                  <a:cubicBezTo>
                    <a:pt x="794158" y="603227"/>
                    <a:pt x="792962" y="597662"/>
                    <a:pt x="791400" y="592194"/>
                  </a:cubicBezTo>
                  <a:cubicBezTo>
                    <a:pt x="790202" y="588001"/>
                    <a:pt x="788320" y="584013"/>
                    <a:pt x="787262" y="579782"/>
                  </a:cubicBezTo>
                  <a:cubicBezTo>
                    <a:pt x="785556" y="572959"/>
                    <a:pt x="784975" y="565879"/>
                    <a:pt x="783125" y="559094"/>
                  </a:cubicBezTo>
                  <a:cubicBezTo>
                    <a:pt x="780830" y="550678"/>
                    <a:pt x="774850" y="534268"/>
                    <a:pt x="774850" y="534268"/>
                  </a:cubicBezTo>
                  <a:cubicBezTo>
                    <a:pt x="777571" y="498895"/>
                    <a:pt x="775211" y="490309"/>
                    <a:pt x="783125" y="463930"/>
                  </a:cubicBezTo>
                  <a:cubicBezTo>
                    <a:pt x="785632" y="455575"/>
                    <a:pt x="788642" y="447380"/>
                    <a:pt x="791400" y="439105"/>
                  </a:cubicBezTo>
                  <a:cubicBezTo>
                    <a:pt x="792779" y="434967"/>
                    <a:pt x="799675" y="425313"/>
                    <a:pt x="795537" y="426692"/>
                  </a:cubicBezTo>
                  <a:cubicBezTo>
                    <a:pt x="791400" y="428071"/>
                    <a:pt x="787318" y="429632"/>
                    <a:pt x="783125" y="430830"/>
                  </a:cubicBezTo>
                  <a:cubicBezTo>
                    <a:pt x="776932" y="432600"/>
                    <a:pt x="760780" y="435796"/>
                    <a:pt x="754162" y="439105"/>
                  </a:cubicBezTo>
                  <a:cubicBezTo>
                    <a:pt x="749714" y="441329"/>
                    <a:pt x="746115" y="444999"/>
                    <a:pt x="741749" y="447380"/>
                  </a:cubicBezTo>
                  <a:cubicBezTo>
                    <a:pt x="727476" y="455165"/>
                    <a:pt x="696562" y="467740"/>
                    <a:pt x="683823" y="480480"/>
                  </a:cubicBezTo>
                  <a:lnTo>
                    <a:pt x="671411" y="492893"/>
                  </a:lnTo>
                  <a:cubicBezTo>
                    <a:pt x="658283" y="473200"/>
                    <a:pt x="666285" y="488218"/>
                    <a:pt x="658998" y="463930"/>
                  </a:cubicBezTo>
                  <a:cubicBezTo>
                    <a:pt x="656491" y="455575"/>
                    <a:pt x="650723" y="439105"/>
                    <a:pt x="650723" y="439105"/>
                  </a:cubicBezTo>
                  <a:cubicBezTo>
                    <a:pt x="652102" y="421175"/>
                    <a:pt x="653072" y="403209"/>
                    <a:pt x="654861" y="385316"/>
                  </a:cubicBezTo>
                  <a:cubicBezTo>
                    <a:pt x="655831" y="375612"/>
                    <a:pt x="665894" y="363250"/>
                    <a:pt x="658998" y="356354"/>
                  </a:cubicBezTo>
                  <a:cubicBezTo>
                    <a:pt x="651882" y="349238"/>
                    <a:pt x="628645" y="369462"/>
                    <a:pt x="621760" y="372904"/>
                  </a:cubicBezTo>
                  <a:cubicBezTo>
                    <a:pt x="617859" y="374854"/>
                    <a:pt x="613485" y="375662"/>
                    <a:pt x="609347" y="377041"/>
                  </a:cubicBezTo>
                  <a:cubicBezTo>
                    <a:pt x="571135" y="402516"/>
                    <a:pt x="618145" y="370003"/>
                    <a:pt x="588660" y="393592"/>
                  </a:cubicBezTo>
                  <a:cubicBezTo>
                    <a:pt x="572386" y="406612"/>
                    <a:pt x="578578" y="396587"/>
                    <a:pt x="563834" y="414279"/>
                  </a:cubicBezTo>
                  <a:cubicBezTo>
                    <a:pt x="554672" y="425273"/>
                    <a:pt x="554640" y="430369"/>
                    <a:pt x="547284" y="443242"/>
                  </a:cubicBezTo>
                  <a:cubicBezTo>
                    <a:pt x="544817" y="447560"/>
                    <a:pt x="542892" y="452549"/>
                    <a:pt x="539009" y="455655"/>
                  </a:cubicBezTo>
                  <a:cubicBezTo>
                    <a:pt x="535603" y="458380"/>
                    <a:pt x="530734" y="458413"/>
                    <a:pt x="526596" y="459792"/>
                  </a:cubicBezTo>
                  <a:cubicBezTo>
                    <a:pt x="524980" y="456560"/>
                    <a:pt x="514184" y="436919"/>
                    <a:pt x="514184" y="430830"/>
                  </a:cubicBezTo>
                  <a:cubicBezTo>
                    <a:pt x="514184" y="415596"/>
                    <a:pt x="516639" y="400457"/>
                    <a:pt x="518321" y="385316"/>
                  </a:cubicBezTo>
                  <a:cubicBezTo>
                    <a:pt x="519398" y="375624"/>
                    <a:pt x="519375" y="365606"/>
                    <a:pt x="522459" y="356354"/>
                  </a:cubicBezTo>
                  <a:cubicBezTo>
                    <a:pt x="523693" y="352653"/>
                    <a:pt x="528297" y="351124"/>
                    <a:pt x="530734" y="348078"/>
                  </a:cubicBezTo>
                  <a:cubicBezTo>
                    <a:pt x="533840" y="344195"/>
                    <a:pt x="536251" y="339803"/>
                    <a:pt x="539009" y="335666"/>
                  </a:cubicBezTo>
                  <a:cubicBezTo>
                    <a:pt x="534871" y="334287"/>
                    <a:pt x="530931" y="331046"/>
                    <a:pt x="526596" y="331528"/>
                  </a:cubicBezTo>
                  <a:cubicBezTo>
                    <a:pt x="517927" y="332491"/>
                    <a:pt x="510233" y="337687"/>
                    <a:pt x="501771" y="339803"/>
                  </a:cubicBezTo>
                  <a:cubicBezTo>
                    <a:pt x="496254" y="341182"/>
                    <a:pt x="490689" y="342379"/>
                    <a:pt x="485221" y="343941"/>
                  </a:cubicBezTo>
                  <a:cubicBezTo>
                    <a:pt x="481027" y="345139"/>
                    <a:pt x="477039" y="347020"/>
                    <a:pt x="472808" y="348078"/>
                  </a:cubicBezTo>
                  <a:cubicBezTo>
                    <a:pt x="465985" y="349784"/>
                    <a:pt x="458905" y="350366"/>
                    <a:pt x="452120" y="352216"/>
                  </a:cubicBezTo>
                  <a:cubicBezTo>
                    <a:pt x="443705" y="354511"/>
                    <a:pt x="427295" y="360491"/>
                    <a:pt x="427295" y="360491"/>
                  </a:cubicBezTo>
                  <a:cubicBezTo>
                    <a:pt x="421778" y="364629"/>
                    <a:pt x="416356" y="368896"/>
                    <a:pt x="410745" y="372904"/>
                  </a:cubicBezTo>
                  <a:cubicBezTo>
                    <a:pt x="402518" y="378780"/>
                    <a:pt x="388548" y="386826"/>
                    <a:pt x="381782" y="393592"/>
                  </a:cubicBezTo>
                  <a:cubicBezTo>
                    <a:pt x="354202" y="421172"/>
                    <a:pt x="394192" y="392214"/>
                    <a:pt x="361094" y="414279"/>
                  </a:cubicBezTo>
                  <a:cubicBezTo>
                    <a:pt x="348371" y="439726"/>
                    <a:pt x="356241" y="425696"/>
                    <a:pt x="336269" y="455655"/>
                  </a:cubicBezTo>
                  <a:lnTo>
                    <a:pt x="327994" y="468068"/>
                  </a:lnTo>
                  <a:cubicBezTo>
                    <a:pt x="325235" y="465309"/>
                    <a:pt x="321463" y="463281"/>
                    <a:pt x="319718" y="459792"/>
                  </a:cubicBezTo>
                  <a:cubicBezTo>
                    <a:pt x="311504" y="443364"/>
                    <a:pt x="317255" y="422014"/>
                    <a:pt x="319718" y="406004"/>
                  </a:cubicBezTo>
                  <a:cubicBezTo>
                    <a:pt x="320583" y="400384"/>
                    <a:pt x="322294" y="394922"/>
                    <a:pt x="323856" y="389454"/>
                  </a:cubicBezTo>
                  <a:cubicBezTo>
                    <a:pt x="325054" y="385260"/>
                    <a:pt x="331078" y="380125"/>
                    <a:pt x="327994" y="377041"/>
                  </a:cubicBezTo>
                  <a:cubicBezTo>
                    <a:pt x="324910" y="373957"/>
                    <a:pt x="319482" y="379228"/>
                    <a:pt x="315581" y="381179"/>
                  </a:cubicBezTo>
                  <a:cubicBezTo>
                    <a:pt x="310339" y="383800"/>
                    <a:pt x="289245" y="399615"/>
                    <a:pt x="286618" y="401867"/>
                  </a:cubicBezTo>
                  <a:cubicBezTo>
                    <a:pt x="282175" y="405675"/>
                    <a:pt x="278648" y="410471"/>
                    <a:pt x="274205" y="414279"/>
                  </a:cubicBezTo>
                  <a:cubicBezTo>
                    <a:pt x="268969" y="418767"/>
                    <a:pt x="262294" y="421589"/>
                    <a:pt x="257655" y="426692"/>
                  </a:cubicBezTo>
                  <a:cubicBezTo>
                    <a:pt x="248378" y="436897"/>
                    <a:pt x="242582" y="450040"/>
                    <a:pt x="232830" y="459792"/>
                  </a:cubicBezTo>
                  <a:cubicBezTo>
                    <a:pt x="228692" y="463930"/>
                    <a:pt x="224163" y="467710"/>
                    <a:pt x="220417" y="472205"/>
                  </a:cubicBezTo>
                  <a:cubicBezTo>
                    <a:pt x="217234" y="476025"/>
                    <a:pt x="215326" y="480798"/>
                    <a:pt x="212142" y="484618"/>
                  </a:cubicBezTo>
                  <a:cubicBezTo>
                    <a:pt x="208396" y="489113"/>
                    <a:pt x="203475" y="492535"/>
                    <a:pt x="199729" y="497030"/>
                  </a:cubicBezTo>
                  <a:cubicBezTo>
                    <a:pt x="196545" y="500850"/>
                    <a:pt x="194344" y="505396"/>
                    <a:pt x="191454" y="509443"/>
                  </a:cubicBezTo>
                  <a:cubicBezTo>
                    <a:pt x="187446" y="515054"/>
                    <a:pt x="182697" y="520145"/>
                    <a:pt x="179042" y="525993"/>
                  </a:cubicBezTo>
                  <a:cubicBezTo>
                    <a:pt x="170343" y="539911"/>
                    <a:pt x="167798" y="551448"/>
                    <a:pt x="162491" y="567369"/>
                  </a:cubicBezTo>
                  <a:cubicBezTo>
                    <a:pt x="161112" y="571507"/>
                    <a:pt x="162492" y="578403"/>
                    <a:pt x="158354" y="579782"/>
                  </a:cubicBezTo>
                  <a:lnTo>
                    <a:pt x="145941" y="583919"/>
                  </a:lnTo>
                  <a:cubicBezTo>
                    <a:pt x="141676" y="571121"/>
                    <a:pt x="137666" y="561240"/>
                    <a:pt x="137666" y="546681"/>
                  </a:cubicBezTo>
                  <a:cubicBezTo>
                    <a:pt x="137666" y="540117"/>
                    <a:pt x="149599" y="507228"/>
                    <a:pt x="150079" y="505306"/>
                  </a:cubicBezTo>
                  <a:cubicBezTo>
                    <a:pt x="151458" y="499789"/>
                    <a:pt x="151673" y="493841"/>
                    <a:pt x="154216" y="488755"/>
                  </a:cubicBezTo>
                  <a:cubicBezTo>
                    <a:pt x="158664" y="479860"/>
                    <a:pt x="166318" y="472825"/>
                    <a:pt x="170766" y="463930"/>
                  </a:cubicBezTo>
                  <a:cubicBezTo>
                    <a:pt x="173525" y="458413"/>
                    <a:pt x="176612" y="453049"/>
                    <a:pt x="179042" y="447380"/>
                  </a:cubicBezTo>
                  <a:cubicBezTo>
                    <a:pt x="180760" y="443371"/>
                    <a:pt x="180454" y="438373"/>
                    <a:pt x="183179" y="434967"/>
                  </a:cubicBezTo>
                  <a:cubicBezTo>
                    <a:pt x="186285" y="431084"/>
                    <a:pt x="191454" y="429450"/>
                    <a:pt x="195592" y="426692"/>
                  </a:cubicBezTo>
                  <a:cubicBezTo>
                    <a:pt x="191454" y="425313"/>
                    <a:pt x="187481" y="423271"/>
                    <a:pt x="183179" y="422554"/>
                  </a:cubicBezTo>
                  <a:cubicBezTo>
                    <a:pt x="162497" y="419107"/>
                    <a:pt x="141538" y="419385"/>
                    <a:pt x="121116" y="414279"/>
                  </a:cubicBezTo>
                  <a:cubicBezTo>
                    <a:pt x="112654" y="412163"/>
                    <a:pt x="104565" y="408762"/>
                    <a:pt x="96290" y="406004"/>
                  </a:cubicBezTo>
                  <a:lnTo>
                    <a:pt x="83878" y="401867"/>
                  </a:lnTo>
                  <a:cubicBezTo>
                    <a:pt x="75603" y="396350"/>
                    <a:pt x="66085" y="392349"/>
                    <a:pt x="59052" y="385316"/>
                  </a:cubicBezTo>
                  <a:cubicBezTo>
                    <a:pt x="22790" y="349054"/>
                    <a:pt x="68790" y="393431"/>
                    <a:pt x="34227" y="364629"/>
                  </a:cubicBezTo>
                  <a:cubicBezTo>
                    <a:pt x="2364" y="338077"/>
                    <a:pt x="40223" y="364489"/>
                    <a:pt x="9402" y="343941"/>
                  </a:cubicBezTo>
                  <a:cubicBezTo>
                    <a:pt x="6644" y="339803"/>
                    <a:pt x="-3321" y="333752"/>
                    <a:pt x="1127" y="331528"/>
                  </a:cubicBezTo>
                  <a:cubicBezTo>
                    <a:pt x="6644" y="328769"/>
                    <a:pt x="11629" y="338593"/>
                    <a:pt x="17677" y="339803"/>
                  </a:cubicBezTo>
                  <a:cubicBezTo>
                    <a:pt x="32615" y="342791"/>
                    <a:pt x="48019" y="342562"/>
                    <a:pt x="63190" y="343941"/>
                  </a:cubicBezTo>
                  <a:lnTo>
                    <a:pt x="133528" y="339803"/>
                  </a:lnTo>
                  <a:cubicBezTo>
                    <a:pt x="167643" y="337450"/>
                    <a:pt x="191149" y="334869"/>
                    <a:pt x="224555" y="331528"/>
                  </a:cubicBezTo>
                  <a:cubicBezTo>
                    <a:pt x="264916" y="321439"/>
                    <a:pt x="214518" y="333758"/>
                    <a:pt x="261793" y="323253"/>
                  </a:cubicBezTo>
                  <a:cubicBezTo>
                    <a:pt x="266570" y="322191"/>
                    <a:pt x="285224" y="317744"/>
                    <a:pt x="290756" y="314978"/>
                  </a:cubicBezTo>
                  <a:cubicBezTo>
                    <a:pt x="295204" y="312754"/>
                    <a:pt x="299031" y="309461"/>
                    <a:pt x="303168" y="306703"/>
                  </a:cubicBezTo>
                  <a:cubicBezTo>
                    <a:pt x="299031" y="303945"/>
                    <a:pt x="295204" y="300652"/>
                    <a:pt x="290756" y="298428"/>
                  </a:cubicBezTo>
                  <a:cubicBezTo>
                    <a:pt x="286855" y="296477"/>
                    <a:pt x="280294" y="298191"/>
                    <a:pt x="278343" y="294290"/>
                  </a:cubicBezTo>
                  <a:cubicBezTo>
                    <a:pt x="276392" y="290389"/>
                    <a:pt x="281101" y="286015"/>
                    <a:pt x="282480" y="281878"/>
                  </a:cubicBezTo>
                  <a:cubicBezTo>
                    <a:pt x="292937" y="292333"/>
                    <a:pt x="296272" y="298428"/>
                    <a:pt x="294893" y="2984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167" y="4282063"/>
            <a:ext cx="844905" cy="8721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333787" y="551095"/>
            <a:ext cx="170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Uso de funções:</a:t>
            </a:r>
            <a:endParaRPr lang="pt-BR" b="1" dirty="0"/>
          </a:p>
        </p:txBody>
      </p:sp>
      <p:sp>
        <p:nvSpPr>
          <p:cNvPr id="53" name="Caixa de texto 331"/>
          <p:cNvSpPr txBox="1"/>
          <p:nvPr/>
        </p:nvSpPr>
        <p:spPr>
          <a:xfrm>
            <a:off x="3014339" y="3486829"/>
            <a:ext cx="5514240" cy="1264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 err="1" smtClean="0"/>
              <a:t>funcao</a:t>
            </a:r>
            <a:r>
              <a:rPr lang="pt-BR" sz="1600" b="1" dirty="0" smtClean="0"/>
              <a:t> nome  ( [</a:t>
            </a:r>
            <a:r>
              <a:rPr lang="pt-BR" sz="1600" b="1" dirty="0" err="1" smtClean="0"/>
              <a:t>parametro</a:t>
            </a:r>
            <a:r>
              <a:rPr lang="pt-BR" sz="1600" b="1" dirty="0" smtClean="0"/>
              <a:t> :tipo ....] ) : </a:t>
            </a:r>
            <a:r>
              <a:rPr lang="pt-BR" sz="1600" b="1" dirty="0" err="1" smtClean="0"/>
              <a:t>tipo_retorno</a:t>
            </a:r>
            <a:endParaRPr lang="pt-BR" sz="1600" b="1" dirty="0" smtClean="0"/>
          </a:p>
          <a:p>
            <a:r>
              <a:rPr lang="pt-BR" sz="1600" b="1" dirty="0" smtClean="0"/>
              <a:t>   ///</a:t>
            </a:r>
            <a:r>
              <a:rPr lang="pt-BR" sz="1600" b="1" dirty="0" err="1" smtClean="0"/>
              <a:t>variaveis</a:t>
            </a:r>
            <a:r>
              <a:rPr lang="pt-BR" sz="1600" b="1" dirty="0" smtClean="0"/>
              <a:t> internas</a:t>
            </a:r>
          </a:p>
          <a:p>
            <a:r>
              <a:rPr lang="pt-BR" sz="1600" b="1" dirty="0" smtClean="0"/>
              <a:t>Inicio</a:t>
            </a:r>
          </a:p>
          <a:p>
            <a:r>
              <a:rPr lang="pt-BR" sz="1600" b="1" dirty="0" smtClean="0"/>
              <a:t>  ///programa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...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retorne  valor</a:t>
            </a:r>
          </a:p>
          <a:p>
            <a:r>
              <a:rPr lang="pt-BR" sz="1600" b="1" dirty="0" err="1" smtClean="0"/>
              <a:t>fimfuncao</a:t>
            </a:r>
            <a:endParaRPr lang="pt-BR" sz="1600" b="1" dirty="0"/>
          </a:p>
        </p:txBody>
      </p:sp>
      <p:grpSp>
        <p:nvGrpSpPr>
          <p:cNvPr id="16" name="Grupo 15"/>
          <p:cNvGrpSpPr/>
          <p:nvPr/>
        </p:nvGrpSpPr>
        <p:grpSpPr>
          <a:xfrm>
            <a:off x="3112933" y="1549546"/>
            <a:ext cx="18733" cy="1506855"/>
            <a:chOff x="3425782" y="1586807"/>
            <a:chExt cx="18733" cy="1506855"/>
          </a:xfrm>
        </p:grpSpPr>
        <p:cxnSp>
          <p:nvCxnSpPr>
            <p:cNvPr id="26" name="Conector de seta reta 25"/>
            <p:cNvCxnSpPr/>
            <p:nvPr/>
          </p:nvCxnSpPr>
          <p:spPr>
            <a:xfrm>
              <a:off x="3425782" y="1586807"/>
              <a:ext cx="2858" cy="3556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3428640" y="2714567"/>
              <a:ext cx="15875" cy="37909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tângulo 2"/>
          <p:cNvSpPr/>
          <p:nvPr/>
        </p:nvSpPr>
        <p:spPr>
          <a:xfrm>
            <a:off x="1220072" y="1905146"/>
            <a:ext cx="3783975" cy="85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Nome_da_função</a:t>
            </a:r>
            <a:r>
              <a:rPr lang="pt-BR" dirty="0" smtClean="0"/>
              <a:t>(</a:t>
            </a:r>
            <a:r>
              <a:rPr lang="pt-BR" dirty="0" err="1" smtClean="0"/>
              <a:t>parametros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6796182" y="1512426"/>
            <a:ext cx="845894" cy="1458183"/>
            <a:chOff x="805843" y="1458822"/>
            <a:chExt cx="2942670" cy="5072685"/>
          </a:xfrm>
        </p:grpSpPr>
        <p:cxnSp>
          <p:nvCxnSpPr>
            <p:cNvPr id="29" name="Conector de seta reta 28"/>
            <p:cNvCxnSpPr>
              <a:stCxn id="32" idx="2"/>
              <a:endCxn id="33" idx="0"/>
            </p:cNvCxnSpPr>
            <p:nvPr/>
          </p:nvCxnSpPr>
          <p:spPr>
            <a:xfrm>
              <a:off x="2309093" y="1747322"/>
              <a:ext cx="1" cy="2415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angulado 29"/>
            <p:cNvCxnSpPr>
              <a:stCxn id="45" idx="1"/>
              <a:endCxn id="33" idx="1"/>
            </p:cNvCxnSpPr>
            <p:nvPr/>
          </p:nvCxnSpPr>
          <p:spPr>
            <a:xfrm rot="10800000">
              <a:off x="1012951" y="2318560"/>
              <a:ext cx="932013" cy="643863"/>
            </a:xfrm>
            <a:prstGeom prst="bentConnector3">
              <a:avLst>
                <a:gd name="adj1" fmla="val 12452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angulado 30"/>
            <p:cNvCxnSpPr>
              <a:stCxn id="33" idx="3"/>
              <a:endCxn id="49" idx="0"/>
            </p:cNvCxnSpPr>
            <p:nvPr/>
          </p:nvCxnSpPr>
          <p:spPr>
            <a:xfrm flipH="1">
              <a:off x="2439629" y="2318559"/>
              <a:ext cx="1165609" cy="1161234"/>
            </a:xfrm>
            <a:prstGeom prst="bentConnector4">
              <a:avLst>
                <a:gd name="adj1" fmla="val -19612"/>
                <a:gd name="adj2" fmla="val 8158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luxograma: Terminação 31"/>
            <p:cNvSpPr/>
            <p:nvPr/>
          </p:nvSpPr>
          <p:spPr>
            <a:xfrm>
              <a:off x="1825976" y="1458822"/>
              <a:ext cx="966234" cy="288500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pt-BR" sz="100">
                  <a:effectLst/>
                  <a:ea typeface="MS Mincho"/>
                  <a:cs typeface="Times New Roman"/>
                </a:rPr>
                <a:t>Inicio</a:t>
              </a:r>
            </a:p>
          </p:txBody>
        </p:sp>
        <p:sp>
          <p:nvSpPr>
            <p:cNvPr id="33" name="Fluxograma: Preparação 32"/>
            <p:cNvSpPr/>
            <p:nvPr/>
          </p:nvSpPr>
          <p:spPr>
            <a:xfrm>
              <a:off x="1012950" y="1988840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300" dirty="0">
                  <a:ea typeface="MS Mincho"/>
                  <a:cs typeface="Times New Roman"/>
                </a:rPr>
                <a:t>5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3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34" name="Conector de seta reta 33"/>
            <p:cNvCxnSpPr>
              <a:stCxn id="33" idx="2"/>
              <a:endCxn id="45" idx="0"/>
            </p:cNvCxnSpPr>
            <p:nvPr/>
          </p:nvCxnSpPr>
          <p:spPr>
            <a:xfrm>
              <a:off x="2309094" y="2648277"/>
              <a:ext cx="0" cy="1689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uxograma: Entrada manual 44"/>
            <p:cNvSpPr/>
            <p:nvPr/>
          </p:nvSpPr>
          <p:spPr>
            <a:xfrm>
              <a:off x="1944963" y="2780928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 smtClean="0">
                  <a:effectLst/>
                  <a:ea typeface="MS Mincho"/>
                  <a:cs typeface="Times New Roman"/>
                </a:rPr>
                <a:t>A[i]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05843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 smtClean="0">
                  <a:ea typeface="MS Mincho"/>
                  <a:cs typeface="Times New Roman"/>
                </a:rPr>
                <a:t>B[i] &lt;- a[i]/2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47" name="Conector angulado 46"/>
            <p:cNvCxnSpPr>
              <a:stCxn id="62" idx="4"/>
              <a:endCxn id="49" idx="1"/>
            </p:cNvCxnSpPr>
            <p:nvPr/>
          </p:nvCxnSpPr>
          <p:spPr>
            <a:xfrm rot="5400000" flipH="1">
              <a:off x="739871" y="4213126"/>
              <a:ext cx="1930761" cy="1123534"/>
            </a:xfrm>
            <a:prstGeom prst="bentConnector4">
              <a:avLst>
                <a:gd name="adj1" fmla="val -11840"/>
                <a:gd name="adj2" fmla="val 14994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angulado 47"/>
            <p:cNvCxnSpPr>
              <a:stCxn id="49" idx="3"/>
              <a:endCxn id="51" idx="6"/>
            </p:cNvCxnSpPr>
            <p:nvPr/>
          </p:nvCxnSpPr>
          <p:spPr>
            <a:xfrm flipH="1">
              <a:off x="2436047" y="3809512"/>
              <a:ext cx="1299726" cy="2527624"/>
            </a:xfrm>
            <a:prstGeom prst="bentConnector3">
              <a:avLst>
                <a:gd name="adj1" fmla="val -130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luxograma: Preparação 48"/>
            <p:cNvSpPr/>
            <p:nvPr/>
          </p:nvSpPr>
          <p:spPr>
            <a:xfrm>
              <a:off x="1143485" y="3479793"/>
              <a:ext cx="2592288" cy="65943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 &lt;- 1;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&lt;=</a:t>
              </a:r>
              <a:r>
                <a:rPr lang="pt-BR" sz="300" dirty="0">
                  <a:ea typeface="MS Mincho"/>
                  <a:cs typeface="Times New Roman"/>
                </a:rPr>
                <a:t>5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; </a:t>
              </a:r>
              <a:r>
                <a:rPr lang="pt-BR" sz="300" dirty="0">
                  <a:ea typeface="MS Mincho"/>
                  <a:cs typeface="Times New Roman"/>
                </a:rPr>
                <a:t>i</a:t>
              </a:r>
              <a:r>
                <a:rPr lang="pt-BR" sz="300" dirty="0" smtClean="0">
                  <a:effectLst/>
                  <a:ea typeface="MS Mincho"/>
                  <a:cs typeface="Times New Roman"/>
                </a:rPr>
                <a:t>&lt;- i+1</a:t>
              </a:r>
              <a:endParaRPr lang="pt-BR" sz="3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0" name="Conector de seta reta 49"/>
            <p:cNvCxnSpPr>
              <a:stCxn id="49" idx="2"/>
              <a:endCxn id="52" idx="0"/>
            </p:cNvCxnSpPr>
            <p:nvPr/>
          </p:nvCxnSpPr>
          <p:spPr>
            <a:xfrm flipH="1">
              <a:off x="2424275" y="4139230"/>
              <a:ext cx="15354" cy="3275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luxograma: Conector 50"/>
            <p:cNvSpPr/>
            <p:nvPr/>
          </p:nvSpPr>
          <p:spPr>
            <a:xfrm>
              <a:off x="2097991" y="6142765"/>
              <a:ext cx="338056" cy="388742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smtClean="0">
                  <a:solidFill>
                    <a:schemeClr val="tx1"/>
                  </a:solidFill>
                </a:rPr>
                <a:t>1</a:t>
              </a:r>
              <a:endParaRPr lang="pt-BR" sz="400" dirty="0">
                <a:solidFill>
                  <a:schemeClr val="tx1"/>
                </a:solidFill>
              </a:endParaRPr>
            </a:p>
          </p:txBody>
        </p:sp>
        <p:sp>
          <p:nvSpPr>
            <p:cNvPr id="52" name="Fluxograma: Decisão 51"/>
            <p:cNvSpPr/>
            <p:nvPr/>
          </p:nvSpPr>
          <p:spPr>
            <a:xfrm>
              <a:off x="1571583" y="4466798"/>
              <a:ext cx="1705383" cy="48433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>
                  <a:ea typeface="MS Mincho"/>
                  <a:cs typeface="Times New Roman"/>
                </a:rPr>
                <a:t>i</a:t>
              </a:r>
              <a:r>
                <a:rPr lang="pt-BR" sz="100" dirty="0" smtClean="0">
                  <a:ea typeface="MS Mincho"/>
                  <a:cs typeface="Times New Roman"/>
                </a:rPr>
                <a:t> % 2 =0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4" name="Conector angulado 53"/>
            <p:cNvCxnSpPr>
              <a:stCxn id="52" idx="1"/>
              <a:endCxn id="46" idx="0"/>
            </p:cNvCxnSpPr>
            <p:nvPr/>
          </p:nvCxnSpPr>
          <p:spPr>
            <a:xfrm rot="10800000" flipV="1">
              <a:off x="1469269" y="4708964"/>
              <a:ext cx="102314" cy="3095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tângulo 54"/>
            <p:cNvSpPr/>
            <p:nvPr/>
          </p:nvSpPr>
          <p:spPr>
            <a:xfrm>
              <a:off x="2421661" y="5018486"/>
              <a:ext cx="1326852" cy="33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 smtClean="0">
                  <a:ea typeface="MS Mincho"/>
                  <a:cs typeface="Times New Roman"/>
                </a:rPr>
                <a:t>B[i] &lt;- a[i] *1.5</a:t>
              </a:r>
              <a:endParaRPr lang="pt-BR" sz="100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59" name="Conector angulado 58"/>
            <p:cNvCxnSpPr>
              <a:stCxn id="52" idx="3"/>
              <a:endCxn id="55" idx="0"/>
            </p:cNvCxnSpPr>
            <p:nvPr/>
          </p:nvCxnSpPr>
          <p:spPr>
            <a:xfrm flipH="1">
              <a:off x="3085087" y="4708965"/>
              <a:ext cx="191879" cy="309521"/>
            </a:xfrm>
            <a:prstGeom prst="bentConnector4">
              <a:avLst>
                <a:gd name="adj1" fmla="val -7737"/>
                <a:gd name="adj2" fmla="val 4691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ixa de texto 82"/>
            <p:cNvSpPr txBox="1"/>
            <p:nvPr/>
          </p:nvSpPr>
          <p:spPr>
            <a:xfrm>
              <a:off x="3186172" y="4346030"/>
              <a:ext cx="402072" cy="26995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>
                  <a:effectLst/>
                  <a:ea typeface="MS Mincho"/>
                  <a:cs typeface="Times New Roman"/>
                </a:rPr>
                <a:t>N</a:t>
              </a:r>
            </a:p>
          </p:txBody>
        </p:sp>
        <p:sp>
          <p:nvSpPr>
            <p:cNvPr id="61" name="Caixa de texto 112"/>
            <p:cNvSpPr txBox="1"/>
            <p:nvPr/>
          </p:nvSpPr>
          <p:spPr>
            <a:xfrm>
              <a:off x="1313688" y="4406885"/>
              <a:ext cx="401635" cy="2699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00" dirty="0">
                  <a:effectLst/>
                  <a:ea typeface="MS Mincho"/>
                  <a:cs typeface="Times New Roman"/>
                </a:rPr>
                <a:t>S</a:t>
              </a: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174191" y="5545902"/>
              <a:ext cx="185656" cy="194371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Conector angulado 62"/>
            <p:cNvCxnSpPr>
              <a:stCxn id="46" idx="2"/>
              <a:endCxn id="62" idx="2"/>
            </p:cNvCxnSpPr>
            <p:nvPr/>
          </p:nvCxnSpPr>
          <p:spPr>
            <a:xfrm rot="16200000" flipH="1">
              <a:off x="1679003" y="5147900"/>
              <a:ext cx="285454" cy="7049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angulado 63"/>
            <p:cNvCxnSpPr>
              <a:stCxn id="55" idx="2"/>
              <a:endCxn id="62" idx="6"/>
            </p:cNvCxnSpPr>
            <p:nvPr/>
          </p:nvCxnSpPr>
          <p:spPr>
            <a:xfrm rot="5400000">
              <a:off x="2579740" y="5137741"/>
              <a:ext cx="285454" cy="7252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ector de seta reta 5"/>
          <p:cNvCxnSpPr/>
          <p:nvPr/>
        </p:nvCxnSpPr>
        <p:spPr>
          <a:xfrm flipV="1">
            <a:off x="5148064" y="1595358"/>
            <a:ext cx="1512168" cy="4014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 flipV="1">
            <a:off x="5156130" y="2764460"/>
            <a:ext cx="1648118" cy="206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5771459" y="129545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x</a:t>
            </a:r>
            <a:endParaRPr lang="pt-BR" b="1" dirty="0"/>
          </a:p>
        </p:txBody>
      </p:sp>
      <p:sp>
        <p:nvSpPr>
          <p:cNvPr id="57" name="Retângulo 56"/>
          <p:cNvSpPr/>
          <p:nvPr/>
        </p:nvSpPr>
        <p:spPr>
          <a:xfrm>
            <a:off x="5980189" y="2419978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035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aixaDeTexto 31"/>
          <p:cNvSpPr txBox="1"/>
          <p:nvPr/>
        </p:nvSpPr>
        <p:spPr>
          <a:xfrm>
            <a:off x="2096269" y="253990"/>
            <a:ext cx="6076131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	Criar </a:t>
            </a:r>
            <a:r>
              <a:rPr lang="pt-BR" sz="1600" dirty="0"/>
              <a:t>um </a:t>
            </a:r>
            <a:r>
              <a:rPr lang="pt-BR" sz="1600" dirty="0" smtClean="0"/>
              <a:t>programa que calcule o fatorial de todos os números entre 0 e 10</a:t>
            </a:r>
            <a:endParaRPr lang="pt-BR" sz="1600" dirty="0"/>
          </a:p>
        </p:txBody>
      </p:sp>
      <p:pic>
        <p:nvPicPr>
          <p:cNvPr id="33" name="Picture 2" descr="\\BIASONPCHOME\Public\Documents\Teneo-Icons-by-kawsone\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9" y="318414"/>
            <a:ext cx="542528" cy="5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Terminação 10"/>
          <p:cNvSpPr/>
          <p:nvPr/>
        </p:nvSpPr>
        <p:spPr>
          <a:xfrm>
            <a:off x="2307619" y="2041264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inicio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>
            <a:off x="2780217" y="2403094"/>
            <a:ext cx="0" cy="2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0" idx="1"/>
            <a:endCxn id="21" idx="3"/>
          </p:cNvCxnSpPr>
          <p:nvPr/>
        </p:nvCxnSpPr>
        <p:spPr>
          <a:xfrm rot="10800000">
            <a:off x="1587538" y="3001891"/>
            <a:ext cx="464943" cy="1038708"/>
          </a:xfrm>
          <a:prstGeom prst="bentConnector3">
            <a:avLst>
              <a:gd name="adj1" fmla="val 149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Hexágono 20"/>
          <p:cNvSpPr/>
          <p:nvPr/>
        </p:nvSpPr>
        <p:spPr>
          <a:xfrm>
            <a:off x="1587537" y="2642746"/>
            <a:ext cx="2381125" cy="718290"/>
          </a:xfrm>
          <a:prstGeom prst="hexagon">
            <a:avLst>
              <a:gd name="adj" fmla="val 48146"/>
              <a:gd name="vf" fmla="val 115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&lt;- 0; 10 ; 1 </a:t>
            </a:r>
            <a:endParaRPr lang="pt-BR" dirty="0"/>
          </a:p>
        </p:txBody>
      </p:sp>
      <p:sp>
        <p:nvSpPr>
          <p:cNvPr id="29" name="Fluxograma: Terminação 28"/>
          <p:cNvSpPr/>
          <p:nvPr/>
        </p:nvSpPr>
        <p:spPr>
          <a:xfrm>
            <a:off x="2276529" y="4797152"/>
            <a:ext cx="1080120" cy="360040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fim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sp>
        <p:nvSpPr>
          <p:cNvPr id="30" name="Fluxograma: Exibir 29"/>
          <p:cNvSpPr/>
          <p:nvPr/>
        </p:nvSpPr>
        <p:spPr>
          <a:xfrm>
            <a:off x="2052480" y="3860579"/>
            <a:ext cx="1451238" cy="360040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ea typeface="MS Mincho"/>
                <a:cs typeface="Times New Roman"/>
              </a:rPr>
              <a:t>Fatorial (x)</a:t>
            </a:r>
            <a:endParaRPr lang="pt-BR" b="1" dirty="0">
              <a:effectLst/>
              <a:ea typeface="MS Mincho"/>
              <a:cs typeface="Times New Roman"/>
            </a:endParaRPr>
          </a:p>
        </p:txBody>
      </p:sp>
      <p:cxnSp>
        <p:nvCxnSpPr>
          <p:cNvPr id="39" name="Conector de seta reta 38"/>
          <p:cNvCxnSpPr>
            <a:endCxn id="30" idx="0"/>
          </p:cNvCxnSpPr>
          <p:nvPr/>
        </p:nvCxnSpPr>
        <p:spPr>
          <a:xfrm>
            <a:off x="2778099" y="3406339"/>
            <a:ext cx="0" cy="454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29" idx="0"/>
          </p:cNvCxnSpPr>
          <p:nvPr/>
        </p:nvCxnSpPr>
        <p:spPr>
          <a:xfrm rot="5400000">
            <a:off x="2494996" y="3323484"/>
            <a:ext cx="1795261" cy="1152074"/>
          </a:xfrm>
          <a:prstGeom prst="bentConnector3">
            <a:avLst>
              <a:gd name="adj1" fmla="val 738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5868144" y="1603670"/>
            <a:ext cx="2664296" cy="3483310"/>
            <a:chOff x="1331640" y="857963"/>
            <a:chExt cx="1966346" cy="3483310"/>
          </a:xfrm>
        </p:grpSpPr>
        <p:grpSp>
          <p:nvGrpSpPr>
            <p:cNvPr id="80" name="Grupo 79"/>
            <p:cNvGrpSpPr/>
            <p:nvPr/>
          </p:nvGrpSpPr>
          <p:grpSpPr>
            <a:xfrm>
              <a:off x="1331640" y="857963"/>
              <a:ext cx="1966346" cy="3483310"/>
              <a:chOff x="695394" y="353907"/>
              <a:chExt cx="1966346" cy="3483310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695394" y="1923186"/>
                <a:ext cx="1966346" cy="1625404"/>
                <a:chOff x="3001308" y="1403041"/>
                <a:chExt cx="2241987" cy="1853253"/>
              </a:xfrm>
            </p:grpSpPr>
            <p:grpSp>
              <p:nvGrpSpPr>
                <p:cNvPr id="90" name="Grupo 89"/>
                <p:cNvGrpSpPr/>
                <p:nvPr/>
              </p:nvGrpSpPr>
              <p:grpSpPr>
                <a:xfrm>
                  <a:off x="3001309" y="1403041"/>
                  <a:ext cx="2241986" cy="1538096"/>
                  <a:chOff x="441939" y="45772"/>
                  <a:chExt cx="1772053" cy="1339285"/>
                </a:xfrm>
              </p:grpSpPr>
              <p:sp>
                <p:nvSpPr>
                  <p:cNvPr id="93" name="Fluxograma: Decisão 92"/>
                  <p:cNvSpPr/>
                  <p:nvPr/>
                </p:nvSpPr>
                <p:spPr>
                  <a:xfrm>
                    <a:off x="504629" y="346842"/>
                    <a:ext cx="1536876" cy="480848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000" b="1" dirty="0" smtClean="0">
                        <a:effectLst/>
                        <a:ea typeface="MS Mincho"/>
                        <a:cs typeface="Times New Roman"/>
                      </a:rPr>
                      <a:t>Contador &lt;= x</a:t>
                    </a:r>
                    <a:endParaRPr lang="pt-BR" sz="1200" b="1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cxnSp>
                <p:nvCxnSpPr>
                  <p:cNvPr id="94" name="Conector de seta reta 93"/>
                  <p:cNvCxnSpPr>
                    <a:stCxn id="84" idx="2"/>
                    <a:endCxn id="93" idx="0"/>
                  </p:cNvCxnSpPr>
                  <p:nvPr/>
                </p:nvCxnSpPr>
                <p:spPr>
                  <a:xfrm flipH="1">
                    <a:off x="1273067" y="45772"/>
                    <a:ext cx="311" cy="30107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ector de seta reta 94"/>
                  <p:cNvCxnSpPr>
                    <a:stCxn id="93" idx="2"/>
                    <a:endCxn id="96" idx="0"/>
                  </p:cNvCxnSpPr>
                  <p:nvPr/>
                </p:nvCxnSpPr>
                <p:spPr>
                  <a:xfrm>
                    <a:off x="1273067" y="827691"/>
                    <a:ext cx="12327" cy="16475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Retângulo 95"/>
                  <p:cNvSpPr/>
                  <p:nvPr/>
                </p:nvSpPr>
                <p:spPr>
                  <a:xfrm>
                    <a:off x="441939" y="992446"/>
                    <a:ext cx="1686910" cy="3926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1000" b="1" dirty="0" smtClean="0">
                        <a:effectLst/>
                        <a:ea typeface="MS Mincho"/>
                        <a:cs typeface="Times New Roman"/>
                      </a:rPr>
                      <a:t>Fat&lt;-</a:t>
                    </a:r>
                    <a:r>
                      <a:rPr lang="pt-BR" sz="1000" b="1" dirty="0" err="1" smtClean="0">
                        <a:effectLst/>
                        <a:ea typeface="MS Mincho"/>
                        <a:cs typeface="Times New Roman"/>
                      </a:rPr>
                      <a:t>fat</a:t>
                    </a:r>
                    <a:r>
                      <a:rPr lang="pt-BR" sz="1000" b="1" dirty="0" smtClean="0">
                        <a:effectLst/>
                        <a:ea typeface="MS Mincho"/>
                        <a:cs typeface="Times New Roman"/>
                      </a:rPr>
                      <a:t>* contador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pt-BR" sz="1000" b="1" dirty="0" smtClean="0">
                        <a:effectLst/>
                        <a:ea typeface="MS Mincho"/>
                        <a:cs typeface="Times New Roman"/>
                      </a:rPr>
                      <a:t>Contador &lt;- contador +1</a:t>
                    </a:r>
                    <a:endParaRPr lang="pt-BR" sz="1200" b="1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97" name="Caixa de texto 82"/>
                  <p:cNvSpPr txBox="1"/>
                  <p:nvPr/>
                </p:nvSpPr>
                <p:spPr>
                  <a:xfrm>
                    <a:off x="1851648" y="285586"/>
                    <a:ext cx="362344" cy="26801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000" b="1" dirty="0">
                        <a:effectLst/>
                        <a:ea typeface="MS Mincho"/>
                        <a:cs typeface="Times New Roman"/>
                      </a:rPr>
                      <a:t>N</a:t>
                    </a:r>
                    <a:endParaRPr lang="pt-BR" sz="1200" b="1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  <p:sp>
                <p:nvSpPr>
                  <p:cNvPr id="98" name="Caixa de texto 112"/>
                  <p:cNvSpPr txBox="1"/>
                  <p:nvPr/>
                </p:nvSpPr>
                <p:spPr>
                  <a:xfrm>
                    <a:off x="793108" y="720906"/>
                    <a:ext cx="361950" cy="26797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pt-BR" sz="1000" b="1" dirty="0">
                        <a:effectLst/>
                        <a:ea typeface="MS Mincho"/>
                        <a:cs typeface="Times New Roman"/>
                      </a:rPr>
                      <a:t>S</a:t>
                    </a:r>
                    <a:endParaRPr lang="pt-BR" sz="1200" b="1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</p:grpSp>
            <p:cxnSp>
              <p:nvCxnSpPr>
                <p:cNvPr id="91" name="Conector angulado 90"/>
                <p:cNvCxnSpPr>
                  <a:stCxn id="96" idx="1"/>
                  <a:endCxn id="93" idx="1"/>
                </p:cNvCxnSpPr>
                <p:nvPr/>
              </p:nvCxnSpPr>
              <p:spPr>
                <a:xfrm rot="10800000" flipH="1">
                  <a:off x="3001308" y="2024918"/>
                  <a:ext cx="79314" cy="690773"/>
                </a:xfrm>
                <a:prstGeom prst="bentConnector3">
                  <a:avLst>
                    <a:gd name="adj1" fmla="val -32862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angulado 91"/>
                <p:cNvCxnSpPr>
                  <a:stCxn id="93" idx="3"/>
                </p:cNvCxnSpPr>
                <p:nvPr/>
              </p:nvCxnSpPr>
              <p:spPr>
                <a:xfrm flipH="1">
                  <a:off x="4003353" y="2024918"/>
                  <a:ext cx="1021712" cy="1231376"/>
                </a:xfrm>
                <a:prstGeom prst="bentConnector4">
                  <a:avLst>
                    <a:gd name="adj1" fmla="val -25511"/>
                    <a:gd name="adj2" fmla="val 85403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Retângulo 83"/>
              <p:cNvSpPr/>
              <p:nvPr/>
            </p:nvSpPr>
            <p:spPr>
              <a:xfrm>
                <a:off x="954569" y="1536967"/>
                <a:ext cx="1326852" cy="386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1200" b="1" dirty="0" err="1" smtClean="0">
                    <a:ea typeface="MS Mincho"/>
                    <a:cs typeface="Times New Roman"/>
                  </a:rPr>
                  <a:t>fat</a:t>
                </a:r>
                <a:r>
                  <a:rPr lang="pt-BR" sz="1200" b="1" dirty="0" smtClean="0">
                    <a:effectLst/>
                    <a:ea typeface="MS Mincho"/>
                    <a:cs typeface="Times New Roman"/>
                  </a:rPr>
                  <a:t> &lt;=1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pt-BR" sz="1200" b="1" dirty="0" smtClean="0">
                    <a:effectLst/>
                    <a:ea typeface="MS Mincho"/>
                    <a:cs typeface="Times New Roman"/>
                  </a:rPr>
                  <a:t>Contador &lt;- 1</a:t>
                </a:r>
                <a:endParaRPr lang="pt-BR" sz="1200" b="1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87" name="Fluxograma: Terminação 86"/>
              <p:cNvSpPr/>
              <p:nvPr/>
            </p:nvSpPr>
            <p:spPr>
              <a:xfrm>
                <a:off x="1134532" y="35390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1000" b="1" dirty="0" smtClean="0">
                    <a:ea typeface="MS Mincho"/>
                    <a:cs typeface="Times New Roman"/>
                  </a:rPr>
                  <a:t>Fatorial (x)</a:t>
                </a:r>
                <a:endParaRPr lang="pt-BR" sz="1200" b="1" dirty="0">
                  <a:effectLst/>
                  <a:ea typeface="MS Mincho"/>
                  <a:cs typeface="Times New Roman"/>
                </a:endParaRPr>
              </a:p>
            </p:txBody>
          </p:sp>
          <p:sp>
            <p:nvSpPr>
              <p:cNvPr id="88" name="Fluxograma: Terminação 87"/>
              <p:cNvSpPr/>
              <p:nvPr/>
            </p:nvSpPr>
            <p:spPr>
              <a:xfrm>
                <a:off x="1072859" y="3548717"/>
                <a:ext cx="966234" cy="288500"/>
              </a:xfrm>
              <a:prstGeom prst="flowChartTerminator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1000" b="1" dirty="0" smtClean="0">
                    <a:ea typeface="MS Mincho"/>
                    <a:cs typeface="Times New Roman"/>
                  </a:rPr>
                  <a:t>Retorna </a:t>
                </a:r>
                <a:r>
                  <a:rPr lang="pt-BR" sz="1000" b="1" dirty="0" err="1" smtClean="0">
                    <a:ea typeface="MS Mincho"/>
                    <a:cs typeface="Times New Roman"/>
                  </a:rPr>
                  <a:t>fat</a:t>
                </a:r>
                <a:endParaRPr lang="pt-BR" sz="1200" b="1" dirty="0">
                  <a:effectLst/>
                  <a:ea typeface="MS Mincho"/>
                  <a:cs typeface="Times New Roman"/>
                </a:endParaRPr>
              </a:p>
            </p:txBody>
          </p:sp>
          <p:cxnSp>
            <p:nvCxnSpPr>
              <p:cNvPr id="89" name="Conector de seta reta 88"/>
              <p:cNvCxnSpPr>
                <a:stCxn id="87" idx="2"/>
                <a:endCxn id="81" idx="0"/>
              </p:cNvCxnSpPr>
              <p:nvPr/>
            </p:nvCxnSpPr>
            <p:spPr>
              <a:xfrm flipH="1">
                <a:off x="1611430" y="642407"/>
                <a:ext cx="6219" cy="300132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Entrada manual 80"/>
            <p:cNvSpPr/>
            <p:nvPr/>
          </p:nvSpPr>
          <p:spPr>
            <a:xfrm>
              <a:off x="1883545" y="1410296"/>
              <a:ext cx="728261" cy="362988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1200" b="1" dirty="0" smtClean="0">
                  <a:ea typeface="MS Mincho"/>
                  <a:cs typeface="Times New Roman"/>
                </a:rPr>
                <a:t>x</a:t>
              </a:r>
              <a:endParaRPr lang="pt-BR" sz="1200" b="1" dirty="0"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82" name="Conector de seta reta 81"/>
            <p:cNvCxnSpPr>
              <a:stCxn id="81" idx="2"/>
              <a:endCxn id="84" idx="0"/>
            </p:cNvCxnSpPr>
            <p:nvPr/>
          </p:nvCxnSpPr>
          <p:spPr>
            <a:xfrm>
              <a:off x="2247676" y="1773284"/>
              <a:ext cx="6565" cy="26773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onector de seta reta 98"/>
          <p:cNvCxnSpPr/>
          <p:nvPr/>
        </p:nvCxnSpPr>
        <p:spPr>
          <a:xfrm flipV="1">
            <a:off x="3356649" y="1903982"/>
            <a:ext cx="3039482" cy="1995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 flipV="1">
            <a:off x="3419873" y="4220619"/>
            <a:ext cx="2875870" cy="722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4558657" y="4212342"/>
            <a:ext cx="43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fat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4711056" y="24173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97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programação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 sobre linguagens de programação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40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827584" y="13756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Um programa é uma sequência de passos ordenados com o objetivo de resolver um problema computacional que obedecem as regras sintáticas de uma linguagem de programação.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312586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Programar é, portanto, organizar passos com clareza e de maneira correta, pensando em cada detalhe e possibilidade de falha, escrevendo o programa de maneira que o computador consiga executar exatamente aquilo que se espera, sem apresentar erros, ainda que por culpa do uso incorreto. </a:t>
            </a:r>
          </a:p>
        </p:txBody>
      </p:sp>
    </p:spTree>
    <p:extLst>
      <p:ext uri="{BB962C8B-B14F-4D97-AF65-F5344CB8AC3E}">
        <p14:creationId xmlns:p14="http://schemas.microsoft.com/office/powerpoint/2010/main" val="34474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17440" y="332656"/>
            <a:ext cx="3106688" cy="640080"/>
          </a:xfrm>
        </p:spPr>
        <p:txBody>
          <a:bodyPr/>
          <a:lstStyle/>
          <a:p>
            <a:r>
              <a:rPr lang="pt-BR" b="1" dirty="0"/>
              <a:t>A Linguagem de baixo nível</a:t>
            </a:r>
            <a:r>
              <a:rPr lang="pt-BR" dirty="0"/>
              <a:t>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857800" y="328278"/>
            <a:ext cx="3106688" cy="640080"/>
          </a:xfrm>
        </p:spPr>
        <p:txBody>
          <a:bodyPr/>
          <a:lstStyle/>
          <a:p>
            <a:r>
              <a:rPr lang="pt-BR" b="1" dirty="0"/>
              <a:t>As Linguagens de alto nível</a:t>
            </a:r>
            <a:r>
              <a:rPr lang="pt-BR" dirty="0"/>
              <a:t> </a:t>
            </a:r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643091" y="1124744"/>
            <a:ext cx="3009029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7C90EC28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word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[eax+000000C8h]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7C90EC2E 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dword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],10007h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7C90EC34  push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7C90EC36  push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MS Mincho" pitchFamily="49" charset="-128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7C90EC37  push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[ebp+8]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7C90EC3A 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call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7C90E252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7C90EC3F  sub     esp,20h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7C90EC42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],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MS Mincho" pitchFamily="49" charset="-128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7C90EC45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[esp+4],1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7C90EC4D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[esp+10h],0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7C90EC55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eax,dword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[ebp+8]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7C90EC58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[esp+8],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MS Mincho" pitchFamily="49" charset="-128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7C90EC5C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mov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eax,esp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MS Mincho" pitchFamily="49" charset="-128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7C90EC5E  push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eax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MS Mincho" pitchFamily="49" charset="-128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7C90EC5F  call      7C90EBAC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Espaço Reservado para Texto 2"/>
          <p:cNvSpPr txBox="1">
            <a:spLocks/>
          </p:cNvSpPr>
          <p:nvPr/>
        </p:nvSpPr>
        <p:spPr>
          <a:xfrm>
            <a:off x="107504" y="332656"/>
            <a:ext cx="2376264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 lnSpcReduction="10000"/>
          </a:bodyPr>
          <a:lstStyle>
            <a:lvl1pPr marL="64008" indent="0" algn="l" rtl="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b="1" dirty="0" smtClean="0"/>
              <a:t>A Linguagem de máquina</a:t>
            </a:r>
            <a:endParaRPr lang="pt-BR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7504" y="1217077"/>
            <a:ext cx="230543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101000111100010010100001001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010100101010010010100101001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010100101010010010100101010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010101001010101010010101010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010010101010010101010101001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101000111100010010100001001</a:t>
            </a:r>
            <a:endParaRPr lang="pt-BR" sz="1200" dirty="0">
              <a:latin typeface="Calibri" pitchFamily="34" charset="0"/>
              <a:ea typeface="MS Mincho" pitchFamily="49" charset="-128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010100101010010010100101001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010100101010010010100101010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010101001010101010010101010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010010101010010101010101001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101000111100010010100001001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010100101010010010100101001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Calibri" pitchFamily="34" charset="0"/>
                <a:ea typeface="MS Mincho" pitchFamily="49" charset="-128"/>
                <a:cs typeface="Calibri" pitchFamily="34" charset="0"/>
              </a:rPr>
              <a:t>010100101010010010100101010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010101001010101010010101010</a:t>
            </a:r>
            <a:endParaRPr lang="pt-BR" sz="1200" dirty="0">
              <a:latin typeface="Calibri" pitchFamily="34" charset="0"/>
              <a:ea typeface="MS Mincho" pitchFamily="49" charset="-128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80643" y="1217077"/>
            <a:ext cx="336335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public 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Numero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public static void main(String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[]) {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double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x,y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x = 2;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y = 3.0;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y = y + x;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System.out.println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("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x+y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= " +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x+y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Calibri" pitchFamily="34" charset="0"/>
              </a:rPr>
              <a:t>}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54" name="Grupo 53"/>
          <p:cNvGrpSpPr/>
          <p:nvPr/>
        </p:nvGrpSpPr>
        <p:grpSpPr>
          <a:xfrm>
            <a:off x="3211709" y="4437112"/>
            <a:ext cx="2155096" cy="1379313"/>
            <a:chOff x="3211709" y="4437112"/>
            <a:chExt cx="2155096" cy="1379313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393877" y="4736305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3232548" y="4520281"/>
              <a:ext cx="720080" cy="720080"/>
              <a:chOff x="1605523" y="2420888"/>
              <a:chExt cx="720080" cy="720080"/>
            </a:xfrm>
          </p:grpSpPr>
          <p:sp>
            <p:nvSpPr>
              <p:cNvPr id="27" name="Elipse 26"/>
              <p:cNvSpPr/>
              <p:nvPr/>
            </p:nvSpPr>
            <p:spPr>
              <a:xfrm>
                <a:off x="1605523" y="242088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965563" y="256490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037571" y="2636910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752704" y="256490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1824712" y="2636912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605" y="4540991"/>
              <a:ext cx="1219200" cy="1219200"/>
            </a:xfrm>
            <a:prstGeom prst="rect">
              <a:avLst/>
            </a:prstGeom>
          </p:spPr>
        </p:pic>
        <p:sp>
          <p:nvSpPr>
            <p:cNvPr id="33" name="Forma livre 32"/>
            <p:cNvSpPr/>
            <p:nvPr/>
          </p:nvSpPr>
          <p:spPr>
            <a:xfrm>
              <a:off x="3211709" y="4437112"/>
              <a:ext cx="761311" cy="468520"/>
            </a:xfrm>
            <a:custGeom>
              <a:avLst/>
              <a:gdLst>
                <a:gd name="connsiteX0" fmla="*/ 223428 w 761311"/>
                <a:gd name="connsiteY0" fmla="*/ 70339 h 468520"/>
                <a:gd name="connsiteX1" fmla="*/ 202740 w 761311"/>
                <a:gd name="connsiteY1" fmla="*/ 62064 h 468520"/>
                <a:gd name="connsiteX2" fmla="*/ 186190 w 761311"/>
                <a:gd name="connsiteY2" fmla="*/ 37238 h 468520"/>
                <a:gd name="connsiteX3" fmla="*/ 182053 w 761311"/>
                <a:gd name="connsiteY3" fmla="*/ 24826 h 468520"/>
                <a:gd name="connsiteX4" fmla="*/ 169640 w 761311"/>
                <a:gd name="connsiteY4" fmla="*/ 0 h 468520"/>
                <a:gd name="connsiteX5" fmla="*/ 161365 w 761311"/>
                <a:gd name="connsiteY5" fmla="*/ 28963 h 468520"/>
                <a:gd name="connsiteX6" fmla="*/ 177915 w 761311"/>
                <a:gd name="connsiteY6" fmla="*/ 82752 h 468520"/>
                <a:gd name="connsiteX7" fmla="*/ 190328 w 761311"/>
                <a:gd name="connsiteY7" fmla="*/ 91027 h 468520"/>
                <a:gd name="connsiteX8" fmla="*/ 153090 w 761311"/>
                <a:gd name="connsiteY8" fmla="*/ 95164 h 468520"/>
                <a:gd name="connsiteX9" fmla="*/ 128264 w 761311"/>
                <a:gd name="connsiteY9" fmla="*/ 103439 h 468520"/>
                <a:gd name="connsiteX10" fmla="*/ 115852 w 761311"/>
                <a:gd name="connsiteY10" fmla="*/ 111714 h 468520"/>
                <a:gd name="connsiteX11" fmla="*/ 107577 w 761311"/>
                <a:gd name="connsiteY11" fmla="*/ 119990 h 468520"/>
                <a:gd name="connsiteX12" fmla="*/ 95164 w 761311"/>
                <a:gd name="connsiteY12" fmla="*/ 124127 h 468520"/>
                <a:gd name="connsiteX13" fmla="*/ 78614 w 761311"/>
                <a:gd name="connsiteY13" fmla="*/ 144815 h 468520"/>
                <a:gd name="connsiteX14" fmla="*/ 62064 w 761311"/>
                <a:gd name="connsiteY14" fmla="*/ 165503 h 468520"/>
                <a:gd name="connsiteX15" fmla="*/ 57926 w 761311"/>
                <a:gd name="connsiteY15" fmla="*/ 177915 h 468520"/>
                <a:gd name="connsiteX16" fmla="*/ 41376 w 761311"/>
                <a:gd name="connsiteY16" fmla="*/ 198603 h 468520"/>
                <a:gd name="connsiteX17" fmla="*/ 24826 w 761311"/>
                <a:gd name="connsiteY17" fmla="*/ 235841 h 468520"/>
                <a:gd name="connsiteX18" fmla="*/ 16550 w 761311"/>
                <a:gd name="connsiteY18" fmla="*/ 244116 h 468520"/>
                <a:gd name="connsiteX19" fmla="*/ 4138 w 761311"/>
                <a:gd name="connsiteY19" fmla="*/ 297905 h 468520"/>
                <a:gd name="connsiteX20" fmla="*/ 8275 w 761311"/>
                <a:gd name="connsiteY20" fmla="*/ 343418 h 468520"/>
                <a:gd name="connsiteX21" fmla="*/ 8275 w 761311"/>
                <a:gd name="connsiteY21" fmla="*/ 384793 h 468520"/>
                <a:gd name="connsiteX22" fmla="*/ 0 w 761311"/>
                <a:gd name="connsiteY22" fmla="*/ 430306 h 468520"/>
                <a:gd name="connsiteX23" fmla="*/ 4138 w 761311"/>
                <a:gd name="connsiteY23" fmla="*/ 442719 h 468520"/>
                <a:gd name="connsiteX24" fmla="*/ 12413 w 761311"/>
                <a:gd name="connsiteY24" fmla="*/ 417894 h 468520"/>
                <a:gd name="connsiteX25" fmla="*/ 16550 w 761311"/>
                <a:gd name="connsiteY25" fmla="*/ 405481 h 468520"/>
                <a:gd name="connsiteX26" fmla="*/ 20688 w 761311"/>
                <a:gd name="connsiteY26" fmla="*/ 384793 h 468520"/>
                <a:gd name="connsiteX27" fmla="*/ 37238 w 761311"/>
                <a:gd name="connsiteY27" fmla="*/ 364105 h 468520"/>
                <a:gd name="connsiteX28" fmla="*/ 57926 w 761311"/>
                <a:gd name="connsiteY28" fmla="*/ 343418 h 468520"/>
                <a:gd name="connsiteX29" fmla="*/ 78614 w 761311"/>
                <a:gd name="connsiteY29" fmla="*/ 322730 h 468520"/>
                <a:gd name="connsiteX30" fmla="*/ 99302 w 761311"/>
                <a:gd name="connsiteY30" fmla="*/ 302042 h 468520"/>
                <a:gd name="connsiteX31" fmla="*/ 107577 w 761311"/>
                <a:gd name="connsiteY31" fmla="*/ 331005 h 468520"/>
                <a:gd name="connsiteX32" fmla="*/ 103439 w 761311"/>
                <a:gd name="connsiteY32" fmla="*/ 343418 h 468520"/>
                <a:gd name="connsiteX33" fmla="*/ 107577 w 761311"/>
                <a:gd name="connsiteY33" fmla="*/ 355830 h 468520"/>
                <a:gd name="connsiteX34" fmla="*/ 115852 w 761311"/>
                <a:gd name="connsiteY34" fmla="*/ 417894 h 468520"/>
                <a:gd name="connsiteX35" fmla="*/ 124127 w 761311"/>
                <a:gd name="connsiteY35" fmla="*/ 450994 h 468520"/>
                <a:gd name="connsiteX36" fmla="*/ 128264 w 761311"/>
                <a:gd name="connsiteY36" fmla="*/ 467544 h 468520"/>
                <a:gd name="connsiteX37" fmla="*/ 115852 w 761311"/>
                <a:gd name="connsiteY37" fmla="*/ 426169 h 468520"/>
                <a:gd name="connsiteX38" fmla="*/ 119989 w 761311"/>
                <a:gd name="connsiteY38" fmla="*/ 409619 h 468520"/>
                <a:gd name="connsiteX39" fmla="*/ 132402 w 761311"/>
                <a:gd name="connsiteY39" fmla="*/ 318592 h 468520"/>
                <a:gd name="connsiteX40" fmla="*/ 144815 w 761311"/>
                <a:gd name="connsiteY40" fmla="*/ 273079 h 468520"/>
                <a:gd name="connsiteX41" fmla="*/ 157227 w 761311"/>
                <a:gd name="connsiteY41" fmla="*/ 260667 h 468520"/>
                <a:gd name="connsiteX42" fmla="*/ 165502 w 761311"/>
                <a:gd name="connsiteY42" fmla="*/ 248254 h 468520"/>
                <a:gd name="connsiteX43" fmla="*/ 173778 w 761311"/>
                <a:gd name="connsiteY43" fmla="*/ 239979 h 468520"/>
                <a:gd name="connsiteX44" fmla="*/ 182053 w 761311"/>
                <a:gd name="connsiteY44" fmla="*/ 227566 h 468520"/>
                <a:gd name="connsiteX45" fmla="*/ 194465 w 761311"/>
                <a:gd name="connsiteY45" fmla="*/ 223429 h 468520"/>
                <a:gd name="connsiteX46" fmla="*/ 215153 w 761311"/>
                <a:gd name="connsiteY46" fmla="*/ 211016 h 468520"/>
                <a:gd name="connsiteX47" fmla="*/ 239978 w 761311"/>
                <a:gd name="connsiteY47" fmla="*/ 194466 h 468520"/>
                <a:gd name="connsiteX48" fmla="*/ 264804 w 761311"/>
                <a:gd name="connsiteY48" fmla="*/ 186191 h 468520"/>
                <a:gd name="connsiteX49" fmla="*/ 273079 w 761311"/>
                <a:gd name="connsiteY49" fmla="*/ 177915 h 468520"/>
                <a:gd name="connsiteX50" fmla="*/ 277216 w 761311"/>
                <a:gd name="connsiteY50" fmla="*/ 165503 h 468520"/>
                <a:gd name="connsiteX51" fmla="*/ 268941 w 761311"/>
                <a:gd name="connsiteY51" fmla="*/ 140677 h 468520"/>
                <a:gd name="connsiteX52" fmla="*/ 264804 w 761311"/>
                <a:gd name="connsiteY52" fmla="*/ 128265 h 468520"/>
                <a:gd name="connsiteX53" fmla="*/ 268941 w 761311"/>
                <a:gd name="connsiteY53" fmla="*/ 111714 h 468520"/>
                <a:gd name="connsiteX54" fmla="*/ 277216 w 761311"/>
                <a:gd name="connsiteY54" fmla="*/ 136540 h 468520"/>
                <a:gd name="connsiteX55" fmla="*/ 281354 w 761311"/>
                <a:gd name="connsiteY55" fmla="*/ 148952 h 468520"/>
                <a:gd name="connsiteX56" fmla="*/ 285492 w 761311"/>
                <a:gd name="connsiteY56" fmla="*/ 161365 h 468520"/>
                <a:gd name="connsiteX57" fmla="*/ 297904 w 761311"/>
                <a:gd name="connsiteY57" fmla="*/ 169640 h 468520"/>
                <a:gd name="connsiteX58" fmla="*/ 306179 w 761311"/>
                <a:gd name="connsiteY58" fmla="*/ 182053 h 468520"/>
                <a:gd name="connsiteX59" fmla="*/ 331005 w 761311"/>
                <a:gd name="connsiteY59" fmla="*/ 194466 h 468520"/>
                <a:gd name="connsiteX60" fmla="*/ 343417 w 761311"/>
                <a:gd name="connsiteY60" fmla="*/ 202741 h 468520"/>
                <a:gd name="connsiteX61" fmla="*/ 380655 w 761311"/>
                <a:gd name="connsiteY61" fmla="*/ 215153 h 468520"/>
                <a:gd name="connsiteX62" fmla="*/ 405481 w 761311"/>
                <a:gd name="connsiteY62" fmla="*/ 227566 h 468520"/>
                <a:gd name="connsiteX63" fmla="*/ 430306 w 761311"/>
                <a:gd name="connsiteY63" fmla="*/ 235841 h 468520"/>
                <a:gd name="connsiteX64" fmla="*/ 442719 w 761311"/>
                <a:gd name="connsiteY64" fmla="*/ 239979 h 468520"/>
                <a:gd name="connsiteX65" fmla="*/ 463406 w 761311"/>
                <a:gd name="connsiteY65" fmla="*/ 244116 h 468520"/>
                <a:gd name="connsiteX66" fmla="*/ 488232 w 761311"/>
                <a:gd name="connsiteY66" fmla="*/ 248254 h 468520"/>
                <a:gd name="connsiteX67" fmla="*/ 504782 w 761311"/>
                <a:gd name="connsiteY67" fmla="*/ 252391 h 468520"/>
                <a:gd name="connsiteX68" fmla="*/ 529607 w 761311"/>
                <a:gd name="connsiteY68" fmla="*/ 256529 h 468520"/>
                <a:gd name="connsiteX69" fmla="*/ 554433 w 761311"/>
                <a:gd name="connsiteY69" fmla="*/ 264804 h 468520"/>
                <a:gd name="connsiteX70" fmla="*/ 575121 w 761311"/>
                <a:gd name="connsiteY70" fmla="*/ 268942 h 468520"/>
                <a:gd name="connsiteX71" fmla="*/ 608221 w 761311"/>
                <a:gd name="connsiteY71" fmla="*/ 277217 h 468520"/>
                <a:gd name="connsiteX72" fmla="*/ 628909 w 761311"/>
                <a:gd name="connsiteY72" fmla="*/ 281354 h 468520"/>
                <a:gd name="connsiteX73" fmla="*/ 653734 w 761311"/>
                <a:gd name="connsiteY73" fmla="*/ 289629 h 468520"/>
                <a:gd name="connsiteX74" fmla="*/ 666147 w 761311"/>
                <a:gd name="connsiteY74" fmla="*/ 297905 h 468520"/>
                <a:gd name="connsiteX75" fmla="*/ 678559 w 761311"/>
                <a:gd name="connsiteY75" fmla="*/ 302042 h 468520"/>
                <a:gd name="connsiteX76" fmla="*/ 686835 w 761311"/>
                <a:gd name="connsiteY76" fmla="*/ 310317 h 468520"/>
                <a:gd name="connsiteX77" fmla="*/ 699247 w 761311"/>
                <a:gd name="connsiteY77" fmla="*/ 314455 h 468520"/>
                <a:gd name="connsiteX78" fmla="*/ 736485 w 761311"/>
                <a:gd name="connsiteY78" fmla="*/ 343418 h 468520"/>
                <a:gd name="connsiteX79" fmla="*/ 732348 w 761311"/>
                <a:gd name="connsiteY79" fmla="*/ 331005 h 468520"/>
                <a:gd name="connsiteX80" fmla="*/ 715797 w 761311"/>
                <a:gd name="connsiteY80" fmla="*/ 310317 h 468520"/>
                <a:gd name="connsiteX81" fmla="*/ 703385 w 761311"/>
                <a:gd name="connsiteY81" fmla="*/ 289629 h 468520"/>
                <a:gd name="connsiteX82" fmla="*/ 682697 w 761311"/>
                <a:gd name="connsiteY82" fmla="*/ 264804 h 468520"/>
                <a:gd name="connsiteX83" fmla="*/ 657872 w 761311"/>
                <a:gd name="connsiteY83" fmla="*/ 248254 h 468520"/>
                <a:gd name="connsiteX84" fmla="*/ 628909 w 761311"/>
                <a:gd name="connsiteY84" fmla="*/ 231704 h 468520"/>
                <a:gd name="connsiteX85" fmla="*/ 641321 w 761311"/>
                <a:gd name="connsiteY85" fmla="*/ 227566 h 468520"/>
                <a:gd name="connsiteX86" fmla="*/ 670284 w 761311"/>
                <a:gd name="connsiteY86" fmla="*/ 235841 h 468520"/>
                <a:gd name="connsiteX87" fmla="*/ 736485 w 761311"/>
                <a:gd name="connsiteY87" fmla="*/ 252391 h 468520"/>
                <a:gd name="connsiteX88" fmla="*/ 748898 w 761311"/>
                <a:gd name="connsiteY88" fmla="*/ 256529 h 468520"/>
                <a:gd name="connsiteX89" fmla="*/ 761311 w 761311"/>
                <a:gd name="connsiteY89" fmla="*/ 264804 h 468520"/>
                <a:gd name="connsiteX90" fmla="*/ 744760 w 761311"/>
                <a:gd name="connsiteY90" fmla="*/ 239979 h 468520"/>
                <a:gd name="connsiteX91" fmla="*/ 719935 w 761311"/>
                <a:gd name="connsiteY91" fmla="*/ 227566 h 468520"/>
                <a:gd name="connsiteX92" fmla="*/ 699247 w 761311"/>
                <a:gd name="connsiteY92" fmla="*/ 206878 h 468520"/>
                <a:gd name="connsiteX93" fmla="*/ 686835 w 761311"/>
                <a:gd name="connsiteY93" fmla="*/ 194466 h 468520"/>
                <a:gd name="connsiteX94" fmla="*/ 662009 w 761311"/>
                <a:gd name="connsiteY94" fmla="*/ 177915 h 468520"/>
                <a:gd name="connsiteX95" fmla="*/ 649597 w 761311"/>
                <a:gd name="connsiteY95" fmla="*/ 169640 h 468520"/>
                <a:gd name="connsiteX96" fmla="*/ 637184 w 761311"/>
                <a:gd name="connsiteY96" fmla="*/ 165503 h 468520"/>
                <a:gd name="connsiteX97" fmla="*/ 612359 w 761311"/>
                <a:gd name="connsiteY97" fmla="*/ 148952 h 468520"/>
                <a:gd name="connsiteX98" fmla="*/ 587533 w 761311"/>
                <a:gd name="connsiteY98" fmla="*/ 140677 h 468520"/>
                <a:gd name="connsiteX99" fmla="*/ 616496 w 761311"/>
                <a:gd name="connsiteY99" fmla="*/ 128265 h 468520"/>
                <a:gd name="connsiteX100" fmla="*/ 649597 w 761311"/>
                <a:gd name="connsiteY100" fmla="*/ 119990 h 468520"/>
                <a:gd name="connsiteX101" fmla="*/ 670284 w 761311"/>
                <a:gd name="connsiteY101" fmla="*/ 124127 h 468520"/>
                <a:gd name="connsiteX102" fmla="*/ 657872 w 761311"/>
                <a:gd name="connsiteY102" fmla="*/ 119990 h 468520"/>
                <a:gd name="connsiteX103" fmla="*/ 641321 w 761311"/>
                <a:gd name="connsiteY103" fmla="*/ 115852 h 468520"/>
                <a:gd name="connsiteX104" fmla="*/ 599946 w 761311"/>
                <a:gd name="connsiteY104" fmla="*/ 103439 h 468520"/>
                <a:gd name="connsiteX105" fmla="*/ 579258 w 761311"/>
                <a:gd name="connsiteY105" fmla="*/ 99302 h 468520"/>
                <a:gd name="connsiteX106" fmla="*/ 554433 w 761311"/>
                <a:gd name="connsiteY106" fmla="*/ 95164 h 468520"/>
                <a:gd name="connsiteX107" fmla="*/ 542020 w 761311"/>
                <a:gd name="connsiteY107" fmla="*/ 91027 h 468520"/>
                <a:gd name="connsiteX108" fmla="*/ 496507 w 761311"/>
                <a:gd name="connsiteY108" fmla="*/ 82752 h 468520"/>
                <a:gd name="connsiteX109" fmla="*/ 459269 w 761311"/>
                <a:gd name="connsiteY109" fmla="*/ 70339 h 468520"/>
                <a:gd name="connsiteX110" fmla="*/ 430306 w 761311"/>
                <a:gd name="connsiteY110" fmla="*/ 62064 h 468520"/>
                <a:gd name="connsiteX111" fmla="*/ 331005 w 761311"/>
                <a:gd name="connsiteY111" fmla="*/ 53789 h 468520"/>
                <a:gd name="connsiteX112" fmla="*/ 293767 w 761311"/>
                <a:gd name="connsiteY112" fmla="*/ 49651 h 468520"/>
                <a:gd name="connsiteX113" fmla="*/ 223428 w 761311"/>
                <a:gd name="connsiteY113" fmla="*/ 57926 h 468520"/>
                <a:gd name="connsiteX114" fmla="*/ 223428 w 761311"/>
                <a:gd name="connsiteY114" fmla="*/ 70339 h 46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61311" h="468520">
                  <a:moveTo>
                    <a:pt x="223428" y="70339"/>
                  </a:moveTo>
                  <a:cubicBezTo>
                    <a:pt x="219980" y="71029"/>
                    <a:pt x="208291" y="66998"/>
                    <a:pt x="202740" y="62064"/>
                  </a:cubicBezTo>
                  <a:cubicBezTo>
                    <a:pt x="195307" y="55456"/>
                    <a:pt x="186190" y="37238"/>
                    <a:pt x="186190" y="37238"/>
                  </a:cubicBezTo>
                  <a:cubicBezTo>
                    <a:pt x="184811" y="33101"/>
                    <a:pt x="184003" y="28727"/>
                    <a:pt x="182053" y="24826"/>
                  </a:cubicBezTo>
                  <a:cubicBezTo>
                    <a:pt x="166010" y="-7262"/>
                    <a:pt x="180042" y="31204"/>
                    <a:pt x="169640" y="0"/>
                  </a:cubicBezTo>
                  <a:cubicBezTo>
                    <a:pt x="149083" y="6853"/>
                    <a:pt x="156866" y="-283"/>
                    <a:pt x="161365" y="28963"/>
                  </a:cubicBezTo>
                  <a:cubicBezTo>
                    <a:pt x="164101" y="46747"/>
                    <a:pt x="163918" y="68755"/>
                    <a:pt x="177915" y="82752"/>
                  </a:cubicBezTo>
                  <a:cubicBezTo>
                    <a:pt x="181431" y="86268"/>
                    <a:pt x="186190" y="88269"/>
                    <a:pt x="190328" y="91027"/>
                  </a:cubicBezTo>
                  <a:cubicBezTo>
                    <a:pt x="177915" y="92406"/>
                    <a:pt x="165337" y="92715"/>
                    <a:pt x="153090" y="95164"/>
                  </a:cubicBezTo>
                  <a:cubicBezTo>
                    <a:pt x="144536" y="96875"/>
                    <a:pt x="128264" y="103439"/>
                    <a:pt x="128264" y="103439"/>
                  </a:cubicBezTo>
                  <a:cubicBezTo>
                    <a:pt x="124127" y="106197"/>
                    <a:pt x="119735" y="108608"/>
                    <a:pt x="115852" y="111714"/>
                  </a:cubicBezTo>
                  <a:cubicBezTo>
                    <a:pt x="112806" y="114151"/>
                    <a:pt x="110922" y="117983"/>
                    <a:pt x="107577" y="119990"/>
                  </a:cubicBezTo>
                  <a:cubicBezTo>
                    <a:pt x="103837" y="122234"/>
                    <a:pt x="99302" y="122748"/>
                    <a:pt x="95164" y="124127"/>
                  </a:cubicBezTo>
                  <a:cubicBezTo>
                    <a:pt x="84763" y="155328"/>
                    <a:pt x="100003" y="118078"/>
                    <a:pt x="78614" y="144815"/>
                  </a:cubicBezTo>
                  <a:cubicBezTo>
                    <a:pt x="55775" y="173365"/>
                    <a:pt x="97633" y="141789"/>
                    <a:pt x="62064" y="165503"/>
                  </a:cubicBezTo>
                  <a:cubicBezTo>
                    <a:pt x="60685" y="169640"/>
                    <a:pt x="60170" y="174175"/>
                    <a:pt x="57926" y="177915"/>
                  </a:cubicBezTo>
                  <a:cubicBezTo>
                    <a:pt x="43194" y="202468"/>
                    <a:pt x="55564" y="166680"/>
                    <a:pt x="41376" y="198603"/>
                  </a:cubicBezTo>
                  <a:cubicBezTo>
                    <a:pt x="29895" y="224437"/>
                    <a:pt x="38871" y="218286"/>
                    <a:pt x="24826" y="235841"/>
                  </a:cubicBezTo>
                  <a:cubicBezTo>
                    <a:pt x="22389" y="238887"/>
                    <a:pt x="19309" y="241358"/>
                    <a:pt x="16550" y="244116"/>
                  </a:cubicBezTo>
                  <a:cubicBezTo>
                    <a:pt x="5191" y="278194"/>
                    <a:pt x="9508" y="260307"/>
                    <a:pt x="4138" y="297905"/>
                  </a:cubicBezTo>
                  <a:cubicBezTo>
                    <a:pt x="5517" y="313076"/>
                    <a:pt x="8275" y="328184"/>
                    <a:pt x="8275" y="343418"/>
                  </a:cubicBezTo>
                  <a:cubicBezTo>
                    <a:pt x="8275" y="390960"/>
                    <a:pt x="-1072" y="356751"/>
                    <a:pt x="8275" y="384793"/>
                  </a:cubicBezTo>
                  <a:cubicBezTo>
                    <a:pt x="2458" y="402248"/>
                    <a:pt x="0" y="406918"/>
                    <a:pt x="0" y="430306"/>
                  </a:cubicBezTo>
                  <a:cubicBezTo>
                    <a:pt x="0" y="434668"/>
                    <a:pt x="2759" y="438581"/>
                    <a:pt x="4138" y="442719"/>
                  </a:cubicBezTo>
                  <a:lnTo>
                    <a:pt x="12413" y="417894"/>
                  </a:lnTo>
                  <a:cubicBezTo>
                    <a:pt x="13792" y="413756"/>
                    <a:pt x="15695" y="409758"/>
                    <a:pt x="16550" y="405481"/>
                  </a:cubicBezTo>
                  <a:cubicBezTo>
                    <a:pt x="17929" y="398585"/>
                    <a:pt x="18219" y="391378"/>
                    <a:pt x="20688" y="384793"/>
                  </a:cubicBezTo>
                  <a:cubicBezTo>
                    <a:pt x="25181" y="372812"/>
                    <a:pt x="30112" y="373013"/>
                    <a:pt x="37238" y="364105"/>
                  </a:cubicBezTo>
                  <a:cubicBezTo>
                    <a:pt x="52998" y="344405"/>
                    <a:pt x="36649" y="357602"/>
                    <a:pt x="57926" y="343418"/>
                  </a:cubicBezTo>
                  <a:cubicBezTo>
                    <a:pt x="79993" y="310317"/>
                    <a:pt x="51030" y="350314"/>
                    <a:pt x="78614" y="322730"/>
                  </a:cubicBezTo>
                  <a:cubicBezTo>
                    <a:pt x="106198" y="295146"/>
                    <a:pt x="66201" y="324109"/>
                    <a:pt x="99302" y="302042"/>
                  </a:cubicBezTo>
                  <a:cubicBezTo>
                    <a:pt x="101252" y="307892"/>
                    <a:pt x="107577" y="325814"/>
                    <a:pt x="107577" y="331005"/>
                  </a:cubicBezTo>
                  <a:cubicBezTo>
                    <a:pt x="107577" y="335367"/>
                    <a:pt x="104818" y="339280"/>
                    <a:pt x="103439" y="343418"/>
                  </a:cubicBezTo>
                  <a:cubicBezTo>
                    <a:pt x="104818" y="347555"/>
                    <a:pt x="106631" y="351573"/>
                    <a:pt x="107577" y="355830"/>
                  </a:cubicBezTo>
                  <a:cubicBezTo>
                    <a:pt x="112771" y="379203"/>
                    <a:pt x="112270" y="392819"/>
                    <a:pt x="115852" y="417894"/>
                  </a:cubicBezTo>
                  <a:cubicBezTo>
                    <a:pt x="119458" y="443139"/>
                    <a:pt x="118625" y="431735"/>
                    <a:pt x="124127" y="450994"/>
                  </a:cubicBezTo>
                  <a:cubicBezTo>
                    <a:pt x="125689" y="456462"/>
                    <a:pt x="130807" y="472630"/>
                    <a:pt x="128264" y="467544"/>
                  </a:cubicBezTo>
                  <a:cubicBezTo>
                    <a:pt x="123227" y="457471"/>
                    <a:pt x="118821" y="438047"/>
                    <a:pt x="115852" y="426169"/>
                  </a:cubicBezTo>
                  <a:cubicBezTo>
                    <a:pt x="117231" y="420652"/>
                    <a:pt x="119146" y="415243"/>
                    <a:pt x="119989" y="409619"/>
                  </a:cubicBezTo>
                  <a:cubicBezTo>
                    <a:pt x="131091" y="335603"/>
                    <a:pt x="123934" y="365162"/>
                    <a:pt x="132402" y="318592"/>
                  </a:cubicBezTo>
                  <a:cubicBezTo>
                    <a:pt x="133838" y="310693"/>
                    <a:pt x="139790" y="278104"/>
                    <a:pt x="144815" y="273079"/>
                  </a:cubicBezTo>
                  <a:cubicBezTo>
                    <a:pt x="148952" y="268942"/>
                    <a:pt x="153481" y="265162"/>
                    <a:pt x="157227" y="260667"/>
                  </a:cubicBezTo>
                  <a:cubicBezTo>
                    <a:pt x="160410" y="256847"/>
                    <a:pt x="162395" y="252137"/>
                    <a:pt x="165502" y="248254"/>
                  </a:cubicBezTo>
                  <a:cubicBezTo>
                    <a:pt x="167939" y="245208"/>
                    <a:pt x="171341" y="243025"/>
                    <a:pt x="173778" y="239979"/>
                  </a:cubicBezTo>
                  <a:cubicBezTo>
                    <a:pt x="176885" y="236096"/>
                    <a:pt x="178170" y="230673"/>
                    <a:pt x="182053" y="227566"/>
                  </a:cubicBezTo>
                  <a:cubicBezTo>
                    <a:pt x="185458" y="224842"/>
                    <a:pt x="190328" y="224808"/>
                    <a:pt x="194465" y="223429"/>
                  </a:cubicBezTo>
                  <a:cubicBezTo>
                    <a:pt x="213029" y="204863"/>
                    <a:pt x="190983" y="224443"/>
                    <a:pt x="215153" y="211016"/>
                  </a:cubicBezTo>
                  <a:cubicBezTo>
                    <a:pt x="223847" y="206186"/>
                    <a:pt x="230543" y="197611"/>
                    <a:pt x="239978" y="194466"/>
                  </a:cubicBezTo>
                  <a:lnTo>
                    <a:pt x="264804" y="186191"/>
                  </a:lnTo>
                  <a:cubicBezTo>
                    <a:pt x="267562" y="183432"/>
                    <a:pt x="269734" y="179922"/>
                    <a:pt x="273079" y="177915"/>
                  </a:cubicBezTo>
                  <a:cubicBezTo>
                    <a:pt x="286506" y="169858"/>
                    <a:pt x="290979" y="179264"/>
                    <a:pt x="277216" y="165503"/>
                  </a:cubicBezTo>
                  <a:lnTo>
                    <a:pt x="268941" y="140677"/>
                  </a:lnTo>
                  <a:lnTo>
                    <a:pt x="264804" y="128265"/>
                  </a:lnTo>
                  <a:cubicBezTo>
                    <a:pt x="266183" y="122748"/>
                    <a:pt x="264209" y="108559"/>
                    <a:pt x="268941" y="111714"/>
                  </a:cubicBezTo>
                  <a:cubicBezTo>
                    <a:pt x="276199" y="116553"/>
                    <a:pt x="274457" y="128265"/>
                    <a:pt x="277216" y="136540"/>
                  </a:cubicBezTo>
                  <a:lnTo>
                    <a:pt x="281354" y="148952"/>
                  </a:lnTo>
                  <a:cubicBezTo>
                    <a:pt x="282733" y="153090"/>
                    <a:pt x="281863" y="158946"/>
                    <a:pt x="285492" y="161365"/>
                  </a:cubicBezTo>
                  <a:lnTo>
                    <a:pt x="297904" y="169640"/>
                  </a:lnTo>
                  <a:cubicBezTo>
                    <a:pt x="300662" y="173778"/>
                    <a:pt x="302663" y="178537"/>
                    <a:pt x="306179" y="182053"/>
                  </a:cubicBezTo>
                  <a:cubicBezTo>
                    <a:pt x="318036" y="193910"/>
                    <a:pt x="317545" y="187736"/>
                    <a:pt x="331005" y="194466"/>
                  </a:cubicBezTo>
                  <a:cubicBezTo>
                    <a:pt x="335453" y="196690"/>
                    <a:pt x="338873" y="200721"/>
                    <a:pt x="343417" y="202741"/>
                  </a:cubicBezTo>
                  <a:cubicBezTo>
                    <a:pt x="343424" y="202744"/>
                    <a:pt x="374445" y="213083"/>
                    <a:pt x="380655" y="215153"/>
                  </a:cubicBezTo>
                  <a:cubicBezTo>
                    <a:pt x="425920" y="230241"/>
                    <a:pt x="357361" y="206180"/>
                    <a:pt x="405481" y="227566"/>
                  </a:cubicBezTo>
                  <a:cubicBezTo>
                    <a:pt x="413452" y="231109"/>
                    <a:pt x="422031" y="233083"/>
                    <a:pt x="430306" y="235841"/>
                  </a:cubicBezTo>
                  <a:cubicBezTo>
                    <a:pt x="434444" y="237220"/>
                    <a:pt x="438442" y="239124"/>
                    <a:pt x="442719" y="239979"/>
                  </a:cubicBezTo>
                  <a:lnTo>
                    <a:pt x="463406" y="244116"/>
                  </a:lnTo>
                  <a:cubicBezTo>
                    <a:pt x="471660" y="245617"/>
                    <a:pt x="480005" y="246609"/>
                    <a:pt x="488232" y="248254"/>
                  </a:cubicBezTo>
                  <a:cubicBezTo>
                    <a:pt x="493808" y="249369"/>
                    <a:pt x="499206" y="251276"/>
                    <a:pt x="504782" y="252391"/>
                  </a:cubicBezTo>
                  <a:cubicBezTo>
                    <a:pt x="513008" y="254036"/>
                    <a:pt x="521468" y="254494"/>
                    <a:pt x="529607" y="256529"/>
                  </a:cubicBezTo>
                  <a:cubicBezTo>
                    <a:pt x="538069" y="258645"/>
                    <a:pt x="545879" y="263093"/>
                    <a:pt x="554433" y="264804"/>
                  </a:cubicBezTo>
                  <a:cubicBezTo>
                    <a:pt x="561329" y="266183"/>
                    <a:pt x="568269" y="267361"/>
                    <a:pt x="575121" y="268942"/>
                  </a:cubicBezTo>
                  <a:cubicBezTo>
                    <a:pt x="586203" y="271499"/>
                    <a:pt x="597069" y="274987"/>
                    <a:pt x="608221" y="277217"/>
                  </a:cubicBezTo>
                  <a:cubicBezTo>
                    <a:pt x="615117" y="278596"/>
                    <a:pt x="622124" y="279504"/>
                    <a:pt x="628909" y="281354"/>
                  </a:cubicBezTo>
                  <a:cubicBezTo>
                    <a:pt x="637324" y="283649"/>
                    <a:pt x="653734" y="289629"/>
                    <a:pt x="653734" y="289629"/>
                  </a:cubicBezTo>
                  <a:cubicBezTo>
                    <a:pt x="657872" y="292388"/>
                    <a:pt x="661699" y="295681"/>
                    <a:pt x="666147" y="297905"/>
                  </a:cubicBezTo>
                  <a:cubicBezTo>
                    <a:pt x="670048" y="299855"/>
                    <a:pt x="674819" y="299798"/>
                    <a:pt x="678559" y="302042"/>
                  </a:cubicBezTo>
                  <a:cubicBezTo>
                    <a:pt x="681904" y="304049"/>
                    <a:pt x="683490" y="308310"/>
                    <a:pt x="686835" y="310317"/>
                  </a:cubicBezTo>
                  <a:cubicBezTo>
                    <a:pt x="690575" y="312561"/>
                    <a:pt x="695435" y="312337"/>
                    <a:pt x="699247" y="314455"/>
                  </a:cubicBezTo>
                  <a:cubicBezTo>
                    <a:pt x="721521" y="326830"/>
                    <a:pt x="721406" y="328338"/>
                    <a:pt x="736485" y="343418"/>
                  </a:cubicBezTo>
                  <a:cubicBezTo>
                    <a:pt x="735106" y="339280"/>
                    <a:pt x="734298" y="334906"/>
                    <a:pt x="732348" y="331005"/>
                  </a:cubicBezTo>
                  <a:cubicBezTo>
                    <a:pt x="727128" y="320564"/>
                    <a:pt x="723495" y="318014"/>
                    <a:pt x="715797" y="310317"/>
                  </a:cubicBezTo>
                  <a:cubicBezTo>
                    <a:pt x="708613" y="288764"/>
                    <a:pt x="716365" y="305855"/>
                    <a:pt x="703385" y="289629"/>
                  </a:cubicBezTo>
                  <a:cubicBezTo>
                    <a:pt x="692137" y="275568"/>
                    <a:pt x="698305" y="276944"/>
                    <a:pt x="682697" y="264804"/>
                  </a:cubicBezTo>
                  <a:cubicBezTo>
                    <a:pt x="674847" y="258698"/>
                    <a:pt x="666147" y="253771"/>
                    <a:pt x="657872" y="248254"/>
                  </a:cubicBezTo>
                  <a:cubicBezTo>
                    <a:pt x="640329" y="236559"/>
                    <a:pt x="649904" y="242202"/>
                    <a:pt x="628909" y="231704"/>
                  </a:cubicBezTo>
                  <a:cubicBezTo>
                    <a:pt x="633046" y="230325"/>
                    <a:pt x="636960" y="227566"/>
                    <a:pt x="641321" y="227566"/>
                  </a:cubicBezTo>
                  <a:cubicBezTo>
                    <a:pt x="649906" y="227566"/>
                    <a:pt x="661831" y="233890"/>
                    <a:pt x="670284" y="235841"/>
                  </a:cubicBezTo>
                  <a:cubicBezTo>
                    <a:pt x="735180" y="250816"/>
                    <a:pt x="689035" y="236574"/>
                    <a:pt x="736485" y="252391"/>
                  </a:cubicBezTo>
                  <a:cubicBezTo>
                    <a:pt x="740623" y="253770"/>
                    <a:pt x="745269" y="254110"/>
                    <a:pt x="748898" y="256529"/>
                  </a:cubicBezTo>
                  <a:lnTo>
                    <a:pt x="761311" y="264804"/>
                  </a:lnTo>
                  <a:cubicBezTo>
                    <a:pt x="755794" y="256529"/>
                    <a:pt x="754195" y="243124"/>
                    <a:pt x="744760" y="239979"/>
                  </a:cubicBezTo>
                  <a:cubicBezTo>
                    <a:pt x="727630" y="234268"/>
                    <a:pt x="735977" y="238260"/>
                    <a:pt x="719935" y="227566"/>
                  </a:cubicBezTo>
                  <a:cubicBezTo>
                    <a:pt x="704764" y="204809"/>
                    <a:pt x="719935" y="224118"/>
                    <a:pt x="699247" y="206878"/>
                  </a:cubicBezTo>
                  <a:cubicBezTo>
                    <a:pt x="694752" y="203132"/>
                    <a:pt x="691454" y="198058"/>
                    <a:pt x="686835" y="194466"/>
                  </a:cubicBezTo>
                  <a:cubicBezTo>
                    <a:pt x="678984" y="188360"/>
                    <a:pt x="670284" y="183432"/>
                    <a:pt x="662009" y="177915"/>
                  </a:cubicBezTo>
                  <a:cubicBezTo>
                    <a:pt x="657872" y="175157"/>
                    <a:pt x="654314" y="171212"/>
                    <a:pt x="649597" y="169640"/>
                  </a:cubicBezTo>
                  <a:lnTo>
                    <a:pt x="637184" y="165503"/>
                  </a:lnTo>
                  <a:cubicBezTo>
                    <a:pt x="628909" y="159986"/>
                    <a:pt x="621794" y="152097"/>
                    <a:pt x="612359" y="148952"/>
                  </a:cubicBezTo>
                  <a:lnTo>
                    <a:pt x="587533" y="140677"/>
                  </a:lnTo>
                  <a:cubicBezTo>
                    <a:pt x="601101" y="133893"/>
                    <a:pt x="603099" y="131918"/>
                    <a:pt x="616496" y="128265"/>
                  </a:cubicBezTo>
                  <a:cubicBezTo>
                    <a:pt x="627469" y="125273"/>
                    <a:pt x="649597" y="119990"/>
                    <a:pt x="649597" y="119990"/>
                  </a:cubicBezTo>
                  <a:cubicBezTo>
                    <a:pt x="656493" y="121369"/>
                    <a:pt x="663252" y="124127"/>
                    <a:pt x="670284" y="124127"/>
                  </a:cubicBezTo>
                  <a:cubicBezTo>
                    <a:pt x="674645" y="124127"/>
                    <a:pt x="662065" y="121188"/>
                    <a:pt x="657872" y="119990"/>
                  </a:cubicBezTo>
                  <a:cubicBezTo>
                    <a:pt x="652404" y="118428"/>
                    <a:pt x="646768" y="117486"/>
                    <a:pt x="641321" y="115852"/>
                  </a:cubicBezTo>
                  <a:cubicBezTo>
                    <a:pt x="611871" y="107017"/>
                    <a:pt x="624457" y="108886"/>
                    <a:pt x="599946" y="103439"/>
                  </a:cubicBezTo>
                  <a:cubicBezTo>
                    <a:pt x="593081" y="101913"/>
                    <a:pt x="586177" y="100560"/>
                    <a:pt x="579258" y="99302"/>
                  </a:cubicBezTo>
                  <a:cubicBezTo>
                    <a:pt x="571004" y="97801"/>
                    <a:pt x="562622" y="96984"/>
                    <a:pt x="554433" y="95164"/>
                  </a:cubicBezTo>
                  <a:cubicBezTo>
                    <a:pt x="550175" y="94218"/>
                    <a:pt x="546297" y="91882"/>
                    <a:pt x="542020" y="91027"/>
                  </a:cubicBezTo>
                  <a:cubicBezTo>
                    <a:pt x="509991" y="84621"/>
                    <a:pt x="521024" y="90107"/>
                    <a:pt x="496507" y="82752"/>
                  </a:cubicBezTo>
                  <a:cubicBezTo>
                    <a:pt x="483975" y="78992"/>
                    <a:pt x="471682" y="74476"/>
                    <a:pt x="459269" y="70339"/>
                  </a:cubicBezTo>
                  <a:cubicBezTo>
                    <a:pt x="447430" y="66393"/>
                    <a:pt x="443305" y="64664"/>
                    <a:pt x="430306" y="62064"/>
                  </a:cubicBezTo>
                  <a:cubicBezTo>
                    <a:pt x="392337" y="54470"/>
                    <a:pt x="380126" y="56518"/>
                    <a:pt x="331005" y="53789"/>
                  </a:cubicBezTo>
                  <a:cubicBezTo>
                    <a:pt x="318592" y="52410"/>
                    <a:pt x="306256" y="49651"/>
                    <a:pt x="293767" y="49651"/>
                  </a:cubicBezTo>
                  <a:cubicBezTo>
                    <a:pt x="260722" y="49651"/>
                    <a:pt x="250402" y="52532"/>
                    <a:pt x="223428" y="57926"/>
                  </a:cubicBezTo>
                  <a:cubicBezTo>
                    <a:pt x="212989" y="73585"/>
                    <a:pt x="226876" y="69649"/>
                    <a:pt x="223428" y="703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135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osto feliz 33"/>
            <p:cNvSpPr/>
            <p:nvPr/>
          </p:nvSpPr>
          <p:spPr>
            <a:xfrm>
              <a:off x="4471641" y="4653136"/>
              <a:ext cx="576064" cy="636909"/>
            </a:xfrm>
            <a:prstGeom prst="smileyFace">
              <a:avLst>
                <a:gd name="adj" fmla="val -1775"/>
              </a:avLst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59740" y="4437112"/>
            <a:ext cx="2155096" cy="1379313"/>
            <a:chOff x="359740" y="4437112"/>
            <a:chExt cx="2155096" cy="1379313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541908" y="4736305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80579" y="4520281"/>
              <a:ext cx="720080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740619" y="4736305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812627" y="4736303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527760" y="4736303"/>
              <a:ext cx="212859" cy="2160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599768" y="4736305"/>
              <a:ext cx="72008" cy="1440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636" y="4540991"/>
              <a:ext cx="1219200" cy="1219200"/>
            </a:xfrm>
            <a:prstGeom prst="rect">
              <a:avLst/>
            </a:prstGeom>
          </p:spPr>
        </p:pic>
        <p:sp>
          <p:nvSpPr>
            <p:cNvPr id="23" name="Forma livre 22"/>
            <p:cNvSpPr/>
            <p:nvPr/>
          </p:nvSpPr>
          <p:spPr>
            <a:xfrm>
              <a:off x="359740" y="4437112"/>
              <a:ext cx="761311" cy="468520"/>
            </a:xfrm>
            <a:custGeom>
              <a:avLst/>
              <a:gdLst>
                <a:gd name="connsiteX0" fmla="*/ 223428 w 761311"/>
                <a:gd name="connsiteY0" fmla="*/ 70339 h 468520"/>
                <a:gd name="connsiteX1" fmla="*/ 202740 w 761311"/>
                <a:gd name="connsiteY1" fmla="*/ 62064 h 468520"/>
                <a:gd name="connsiteX2" fmla="*/ 186190 w 761311"/>
                <a:gd name="connsiteY2" fmla="*/ 37238 h 468520"/>
                <a:gd name="connsiteX3" fmla="*/ 182053 w 761311"/>
                <a:gd name="connsiteY3" fmla="*/ 24826 h 468520"/>
                <a:gd name="connsiteX4" fmla="*/ 169640 w 761311"/>
                <a:gd name="connsiteY4" fmla="*/ 0 h 468520"/>
                <a:gd name="connsiteX5" fmla="*/ 161365 w 761311"/>
                <a:gd name="connsiteY5" fmla="*/ 28963 h 468520"/>
                <a:gd name="connsiteX6" fmla="*/ 177915 w 761311"/>
                <a:gd name="connsiteY6" fmla="*/ 82752 h 468520"/>
                <a:gd name="connsiteX7" fmla="*/ 190328 w 761311"/>
                <a:gd name="connsiteY7" fmla="*/ 91027 h 468520"/>
                <a:gd name="connsiteX8" fmla="*/ 153090 w 761311"/>
                <a:gd name="connsiteY8" fmla="*/ 95164 h 468520"/>
                <a:gd name="connsiteX9" fmla="*/ 128264 w 761311"/>
                <a:gd name="connsiteY9" fmla="*/ 103439 h 468520"/>
                <a:gd name="connsiteX10" fmla="*/ 115852 w 761311"/>
                <a:gd name="connsiteY10" fmla="*/ 111714 h 468520"/>
                <a:gd name="connsiteX11" fmla="*/ 107577 w 761311"/>
                <a:gd name="connsiteY11" fmla="*/ 119990 h 468520"/>
                <a:gd name="connsiteX12" fmla="*/ 95164 w 761311"/>
                <a:gd name="connsiteY12" fmla="*/ 124127 h 468520"/>
                <a:gd name="connsiteX13" fmla="*/ 78614 w 761311"/>
                <a:gd name="connsiteY13" fmla="*/ 144815 h 468520"/>
                <a:gd name="connsiteX14" fmla="*/ 62064 w 761311"/>
                <a:gd name="connsiteY14" fmla="*/ 165503 h 468520"/>
                <a:gd name="connsiteX15" fmla="*/ 57926 w 761311"/>
                <a:gd name="connsiteY15" fmla="*/ 177915 h 468520"/>
                <a:gd name="connsiteX16" fmla="*/ 41376 w 761311"/>
                <a:gd name="connsiteY16" fmla="*/ 198603 h 468520"/>
                <a:gd name="connsiteX17" fmla="*/ 24826 w 761311"/>
                <a:gd name="connsiteY17" fmla="*/ 235841 h 468520"/>
                <a:gd name="connsiteX18" fmla="*/ 16550 w 761311"/>
                <a:gd name="connsiteY18" fmla="*/ 244116 h 468520"/>
                <a:gd name="connsiteX19" fmla="*/ 4138 w 761311"/>
                <a:gd name="connsiteY19" fmla="*/ 297905 h 468520"/>
                <a:gd name="connsiteX20" fmla="*/ 8275 w 761311"/>
                <a:gd name="connsiteY20" fmla="*/ 343418 h 468520"/>
                <a:gd name="connsiteX21" fmla="*/ 8275 w 761311"/>
                <a:gd name="connsiteY21" fmla="*/ 384793 h 468520"/>
                <a:gd name="connsiteX22" fmla="*/ 0 w 761311"/>
                <a:gd name="connsiteY22" fmla="*/ 430306 h 468520"/>
                <a:gd name="connsiteX23" fmla="*/ 4138 w 761311"/>
                <a:gd name="connsiteY23" fmla="*/ 442719 h 468520"/>
                <a:gd name="connsiteX24" fmla="*/ 12413 w 761311"/>
                <a:gd name="connsiteY24" fmla="*/ 417894 h 468520"/>
                <a:gd name="connsiteX25" fmla="*/ 16550 w 761311"/>
                <a:gd name="connsiteY25" fmla="*/ 405481 h 468520"/>
                <a:gd name="connsiteX26" fmla="*/ 20688 w 761311"/>
                <a:gd name="connsiteY26" fmla="*/ 384793 h 468520"/>
                <a:gd name="connsiteX27" fmla="*/ 37238 w 761311"/>
                <a:gd name="connsiteY27" fmla="*/ 364105 h 468520"/>
                <a:gd name="connsiteX28" fmla="*/ 57926 w 761311"/>
                <a:gd name="connsiteY28" fmla="*/ 343418 h 468520"/>
                <a:gd name="connsiteX29" fmla="*/ 78614 w 761311"/>
                <a:gd name="connsiteY29" fmla="*/ 322730 h 468520"/>
                <a:gd name="connsiteX30" fmla="*/ 99302 w 761311"/>
                <a:gd name="connsiteY30" fmla="*/ 302042 h 468520"/>
                <a:gd name="connsiteX31" fmla="*/ 107577 w 761311"/>
                <a:gd name="connsiteY31" fmla="*/ 331005 h 468520"/>
                <a:gd name="connsiteX32" fmla="*/ 103439 w 761311"/>
                <a:gd name="connsiteY32" fmla="*/ 343418 h 468520"/>
                <a:gd name="connsiteX33" fmla="*/ 107577 w 761311"/>
                <a:gd name="connsiteY33" fmla="*/ 355830 h 468520"/>
                <a:gd name="connsiteX34" fmla="*/ 115852 w 761311"/>
                <a:gd name="connsiteY34" fmla="*/ 417894 h 468520"/>
                <a:gd name="connsiteX35" fmla="*/ 124127 w 761311"/>
                <a:gd name="connsiteY35" fmla="*/ 450994 h 468520"/>
                <a:gd name="connsiteX36" fmla="*/ 128264 w 761311"/>
                <a:gd name="connsiteY36" fmla="*/ 467544 h 468520"/>
                <a:gd name="connsiteX37" fmla="*/ 115852 w 761311"/>
                <a:gd name="connsiteY37" fmla="*/ 426169 h 468520"/>
                <a:gd name="connsiteX38" fmla="*/ 119989 w 761311"/>
                <a:gd name="connsiteY38" fmla="*/ 409619 h 468520"/>
                <a:gd name="connsiteX39" fmla="*/ 132402 w 761311"/>
                <a:gd name="connsiteY39" fmla="*/ 318592 h 468520"/>
                <a:gd name="connsiteX40" fmla="*/ 144815 w 761311"/>
                <a:gd name="connsiteY40" fmla="*/ 273079 h 468520"/>
                <a:gd name="connsiteX41" fmla="*/ 157227 w 761311"/>
                <a:gd name="connsiteY41" fmla="*/ 260667 h 468520"/>
                <a:gd name="connsiteX42" fmla="*/ 165502 w 761311"/>
                <a:gd name="connsiteY42" fmla="*/ 248254 h 468520"/>
                <a:gd name="connsiteX43" fmla="*/ 173778 w 761311"/>
                <a:gd name="connsiteY43" fmla="*/ 239979 h 468520"/>
                <a:gd name="connsiteX44" fmla="*/ 182053 w 761311"/>
                <a:gd name="connsiteY44" fmla="*/ 227566 h 468520"/>
                <a:gd name="connsiteX45" fmla="*/ 194465 w 761311"/>
                <a:gd name="connsiteY45" fmla="*/ 223429 h 468520"/>
                <a:gd name="connsiteX46" fmla="*/ 215153 w 761311"/>
                <a:gd name="connsiteY46" fmla="*/ 211016 h 468520"/>
                <a:gd name="connsiteX47" fmla="*/ 239978 w 761311"/>
                <a:gd name="connsiteY47" fmla="*/ 194466 h 468520"/>
                <a:gd name="connsiteX48" fmla="*/ 264804 w 761311"/>
                <a:gd name="connsiteY48" fmla="*/ 186191 h 468520"/>
                <a:gd name="connsiteX49" fmla="*/ 273079 w 761311"/>
                <a:gd name="connsiteY49" fmla="*/ 177915 h 468520"/>
                <a:gd name="connsiteX50" fmla="*/ 277216 w 761311"/>
                <a:gd name="connsiteY50" fmla="*/ 165503 h 468520"/>
                <a:gd name="connsiteX51" fmla="*/ 268941 w 761311"/>
                <a:gd name="connsiteY51" fmla="*/ 140677 h 468520"/>
                <a:gd name="connsiteX52" fmla="*/ 264804 w 761311"/>
                <a:gd name="connsiteY52" fmla="*/ 128265 h 468520"/>
                <a:gd name="connsiteX53" fmla="*/ 268941 w 761311"/>
                <a:gd name="connsiteY53" fmla="*/ 111714 h 468520"/>
                <a:gd name="connsiteX54" fmla="*/ 277216 w 761311"/>
                <a:gd name="connsiteY54" fmla="*/ 136540 h 468520"/>
                <a:gd name="connsiteX55" fmla="*/ 281354 w 761311"/>
                <a:gd name="connsiteY55" fmla="*/ 148952 h 468520"/>
                <a:gd name="connsiteX56" fmla="*/ 285492 w 761311"/>
                <a:gd name="connsiteY56" fmla="*/ 161365 h 468520"/>
                <a:gd name="connsiteX57" fmla="*/ 297904 w 761311"/>
                <a:gd name="connsiteY57" fmla="*/ 169640 h 468520"/>
                <a:gd name="connsiteX58" fmla="*/ 306179 w 761311"/>
                <a:gd name="connsiteY58" fmla="*/ 182053 h 468520"/>
                <a:gd name="connsiteX59" fmla="*/ 331005 w 761311"/>
                <a:gd name="connsiteY59" fmla="*/ 194466 h 468520"/>
                <a:gd name="connsiteX60" fmla="*/ 343417 w 761311"/>
                <a:gd name="connsiteY60" fmla="*/ 202741 h 468520"/>
                <a:gd name="connsiteX61" fmla="*/ 380655 w 761311"/>
                <a:gd name="connsiteY61" fmla="*/ 215153 h 468520"/>
                <a:gd name="connsiteX62" fmla="*/ 405481 w 761311"/>
                <a:gd name="connsiteY62" fmla="*/ 227566 h 468520"/>
                <a:gd name="connsiteX63" fmla="*/ 430306 w 761311"/>
                <a:gd name="connsiteY63" fmla="*/ 235841 h 468520"/>
                <a:gd name="connsiteX64" fmla="*/ 442719 w 761311"/>
                <a:gd name="connsiteY64" fmla="*/ 239979 h 468520"/>
                <a:gd name="connsiteX65" fmla="*/ 463406 w 761311"/>
                <a:gd name="connsiteY65" fmla="*/ 244116 h 468520"/>
                <a:gd name="connsiteX66" fmla="*/ 488232 w 761311"/>
                <a:gd name="connsiteY66" fmla="*/ 248254 h 468520"/>
                <a:gd name="connsiteX67" fmla="*/ 504782 w 761311"/>
                <a:gd name="connsiteY67" fmla="*/ 252391 h 468520"/>
                <a:gd name="connsiteX68" fmla="*/ 529607 w 761311"/>
                <a:gd name="connsiteY68" fmla="*/ 256529 h 468520"/>
                <a:gd name="connsiteX69" fmla="*/ 554433 w 761311"/>
                <a:gd name="connsiteY69" fmla="*/ 264804 h 468520"/>
                <a:gd name="connsiteX70" fmla="*/ 575121 w 761311"/>
                <a:gd name="connsiteY70" fmla="*/ 268942 h 468520"/>
                <a:gd name="connsiteX71" fmla="*/ 608221 w 761311"/>
                <a:gd name="connsiteY71" fmla="*/ 277217 h 468520"/>
                <a:gd name="connsiteX72" fmla="*/ 628909 w 761311"/>
                <a:gd name="connsiteY72" fmla="*/ 281354 h 468520"/>
                <a:gd name="connsiteX73" fmla="*/ 653734 w 761311"/>
                <a:gd name="connsiteY73" fmla="*/ 289629 h 468520"/>
                <a:gd name="connsiteX74" fmla="*/ 666147 w 761311"/>
                <a:gd name="connsiteY74" fmla="*/ 297905 h 468520"/>
                <a:gd name="connsiteX75" fmla="*/ 678559 w 761311"/>
                <a:gd name="connsiteY75" fmla="*/ 302042 h 468520"/>
                <a:gd name="connsiteX76" fmla="*/ 686835 w 761311"/>
                <a:gd name="connsiteY76" fmla="*/ 310317 h 468520"/>
                <a:gd name="connsiteX77" fmla="*/ 699247 w 761311"/>
                <a:gd name="connsiteY77" fmla="*/ 314455 h 468520"/>
                <a:gd name="connsiteX78" fmla="*/ 736485 w 761311"/>
                <a:gd name="connsiteY78" fmla="*/ 343418 h 468520"/>
                <a:gd name="connsiteX79" fmla="*/ 732348 w 761311"/>
                <a:gd name="connsiteY79" fmla="*/ 331005 h 468520"/>
                <a:gd name="connsiteX80" fmla="*/ 715797 w 761311"/>
                <a:gd name="connsiteY80" fmla="*/ 310317 h 468520"/>
                <a:gd name="connsiteX81" fmla="*/ 703385 w 761311"/>
                <a:gd name="connsiteY81" fmla="*/ 289629 h 468520"/>
                <a:gd name="connsiteX82" fmla="*/ 682697 w 761311"/>
                <a:gd name="connsiteY82" fmla="*/ 264804 h 468520"/>
                <a:gd name="connsiteX83" fmla="*/ 657872 w 761311"/>
                <a:gd name="connsiteY83" fmla="*/ 248254 h 468520"/>
                <a:gd name="connsiteX84" fmla="*/ 628909 w 761311"/>
                <a:gd name="connsiteY84" fmla="*/ 231704 h 468520"/>
                <a:gd name="connsiteX85" fmla="*/ 641321 w 761311"/>
                <a:gd name="connsiteY85" fmla="*/ 227566 h 468520"/>
                <a:gd name="connsiteX86" fmla="*/ 670284 w 761311"/>
                <a:gd name="connsiteY86" fmla="*/ 235841 h 468520"/>
                <a:gd name="connsiteX87" fmla="*/ 736485 w 761311"/>
                <a:gd name="connsiteY87" fmla="*/ 252391 h 468520"/>
                <a:gd name="connsiteX88" fmla="*/ 748898 w 761311"/>
                <a:gd name="connsiteY88" fmla="*/ 256529 h 468520"/>
                <a:gd name="connsiteX89" fmla="*/ 761311 w 761311"/>
                <a:gd name="connsiteY89" fmla="*/ 264804 h 468520"/>
                <a:gd name="connsiteX90" fmla="*/ 744760 w 761311"/>
                <a:gd name="connsiteY90" fmla="*/ 239979 h 468520"/>
                <a:gd name="connsiteX91" fmla="*/ 719935 w 761311"/>
                <a:gd name="connsiteY91" fmla="*/ 227566 h 468520"/>
                <a:gd name="connsiteX92" fmla="*/ 699247 w 761311"/>
                <a:gd name="connsiteY92" fmla="*/ 206878 h 468520"/>
                <a:gd name="connsiteX93" fmla="*/ 686835 w 761311"/>
                <a:gd name="connsiteY93" fmla="*/ 194466 h 468520"/>
                <a:gd name="connsiteX94" fmla="*/ 662009 w 761311"/>
                <a:gd name="connsiteY94" fmla="*/ 177915 h 468520"/>
                <a:gd name="connsiteX95" fmla="*/ 649597 w 761311"/>
                <a:gd name="connsiteY95" fmla="*/ 169640 h 468520"/>
                <a:gd name="connsiteX96" fmla="*/ 637184 w 761311"/>
                <a:gd name="connsiteY96" fmla="*/ 165503 h 468520"/>
                <a:gd name="connsiteX97" fmla="*/ 612359 w 761311"/>
                <a:gd name="connsiteY97" fmla="*/ 148952 h 468520"/>
                <a:gd name="connsiteX98" fmla="*/ 587533 w 761311"/>
                <a:gd name="connsiteY98" fmla="*/ 140677 h 468520"/>
                <a:gd name="connsiteX99" fmla="*/ 616496 w 761311"/>
                <a:gd name="connsiteY99" fmla="*/ 128265 h 468520"/>
                <a:gd name="connsiteX100" fmla="*/ 649597 w 761311"/>
                <a:gd name="connsiteY100" fmla="*/ 119990 h 468520"/>
                <a:gd name="connsiteX101" fmla="*/ 670284 w 761311"/>
                <a:gd name="connsiteY101" fmla="*/ 124127 h 468520"/>
                <a:gd name="connsiteX102" fmla="*/ 657872 w 761311"/>
                <a:gd name="connsiteY102" fmla="*/ 119990 h 468520"/>
                <a:gd name="connsiteX103" fmla="*/ 641321 w 761311"/>
                <a:gd name="connsiteY103" fmla="*/ 115852 h 468520"/>
                <a:gd name="connsiteX104" fmla="*/ 599946 w 761311"/>
                <a:gd name="connsiteY104" fmla="*/ 103439 h 468520"/>
                <a:gd name="connsiteX105" fmla="*/ 579258 w 761311"/>
                <a:gd name="connsiteY105" fmla="*/ 99302 h 468520"/>
                <a:gd name="connsiteX106" fmla="*/ 554433 w 761311"/>
                <a:gd name="connsiteY106" fmla="*/ 95164 h 468520"/>
                <a:gd name="connsiteX107" fmla="*/ 542020 w 761311"/>
                <a:gd name="connsiteY107" fmla="*/ 91027 h 468520"/>
                <a:gd name="connsiteX108" fmla="*/ 496507 w 761311"/>
                <a:gd name="connsiteY108" fmla="*/ 82752 h 468520"/>
                <a:gd name="connsiteX109" fmla="*/ 459269 w 761311"/>
                <a:gd name="connsiteY109" fmla="*/ 70339 h 468520"/>
                <a:gd name="connsiteX110" fmla="*/ 430306 w 761311"/>
                <a:gd name="connsiteY110" fmla="*/ 62064 h 468520"/>
                <a:gd name="connsiteX111" fmla="*/ 331005 w 761311"/>
                <a:gd name="connsiteY111" fmla="*/ 53789 h 468520"/>
                <a:gd name="connsiteX112" fmla="*/ 293767 w 761311"/>
                <a:gd name="connsiteY112" fmla="*/ 49651 h 468520"/>
                <a:gd name="connsiteX113" fmla="*/ 223428 w 761311"/>
                <a:gd name="connsiteY113" fmla="*/ 57926 h 468520"/>
                <a:gd name="connsiteX114" fmla="*/ 223428 w 761311"/>
                <a:gd name="connsiteY114" fmla="*/ 70339 h 46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61311" h="468520">
                  <a:moveTo>
                    <a:pt x="223428" y="70339"/>
                  </a:moveTo>
                  <a:cubicBezTo>
                    <a:pt x="219980" y="71029"/>
                    <a:pt x="208291" y="66998"/>
                    <a:pt x="202740" y="62064"/>
                  </a:cubicBezTo>
                  <a:cubicBezTo>
                    <a:pt x="195307" y="55456"/>
                    <a:pt x="186190" y="37238"/>
                    <a:pt x="186190" y="37238"/>
                  </a:cubicBezTo>
                  <a:cubicBezTo>
                    <a:pt x="184811" y="33101"/>
                    <a:pt x="184003" y="28727"/>
                    <a:pt x="182053" y="24826"/>
                  </a:cubicBezTo>
                  <a:cubicBezTo>
                    <a:pt x="166010" y="-7262"/>
                    <a:pt x="180042" y="31204"/>
                    <a:pt x="169640" y="0"/>
                  </a:cubicBezTo>
                  <a:cubicBezTo>
                    <a:pt x="149083" y="6853"/>
                    <a:pt x="156866" y="-283"/>
                    <a:pt x="161365" y="28963"/>
                  </a:cubicBezTo>
                  <a:cubicBezTo>
                    <a:pt x="164101" y="46747"/>
                    <a:pt x="163918" y="68755"/>
                    <a:pt x="177915" y="82752"/>
                  </a:cubicBezTo>
                  <a:cubicBezTo>
                    <a:pt x="181431" y="86268"/>
                    <a:pt x="186190" y="88269"/>
                    <a:pt x="190328" y="91027"/>
                  </a:cubicBezTo>
                  <a:cubicBezTo>
                    <a:pt x="177915" y="92406"/>
                    <a:pt x="165337" y="92715"/>
                    <a:pt x="153090" y="95164"/>
                  </a:cubicBezTo>
                  <a:cubicBezTo>
                    <a:pt x="144536" y="96875"/>
                    <a:pt x="128264" y="103439"/>
                    <a:pt x="128264" y="103439"/>
                  </a:cubicBezTo>
                  <a:cubicBezTo>
                    <a:pt x="124127" y="106197"/>
                    <a:pt x="119735" y="108608"/>
                    <a:pt x="115852" y="111714"/>
                  </a:cubicBezTo>
                  <a:cubicBezTo>
                    <a:pt x="112806" y="114151"/>
                    <a:pt x="110922" y="117983"/>
                    <a:pt x="107577" y="119990"/>
                  </a:cubicBezTo>
                  <a:cubicBezTo>
                    <a:pt x="103837" y="122234"/>
                    <a:pt x="99302" y="122748"/>
                    <a:pt x="95164" y="124127"/>
                  </a:cubicBezTo>
                  <a:cubicBezTo>
                    <a:pt x="84763" y="155328"/>
                    <a:pt x="100003" y="118078"/>
                    <a:pt x="78614" y="144815"/>
                  </a:cubicBezTo>
                  <a:cubicBezTo>
                    <a:pt x="55775" y="173365"/>
                    <a:pt x="97633" y="141789"/>
                    <a:pt x="62064" y="165503"/>
                  </a:cubicBezTo>
                  <a:cubicBezTo>
                    <a:pt x="60685" y="169640"/>
                    <a:pt x="60170" y="174175"/>
                    <a:pt x="57926" y="177915"/>
                  </a:cubicBezTo>
                  <a:cubicBezTo>
                    <a:pt x="43194" y="202468"/>
                    <a:pt x="55564" y="166680"/>
                    <a:pt x="41376" y="198603"/>
                  </a:cubicBezTo>
                  <a:cubicBezTo>
                    <a:pt x="29895" y="224437"/>
                    <a:pt x="38871" y="218286"/>
                    <a:pt x="24826" y="235841"/>
                  </a:cubicBezTo>
                  <a:cubicBezTo>
                    <a:pt x="22389" y="238887"/>
                    <a:pt x="19309" y="241358"/>
                    <a:pt x="16550" y="244116"/>
                  </a:cubicBezTo>
                  <a:cubicBezTo>
                    <a:pt x="5191" y="278194"/>
                    <a:pt x="9508" y="260307"/>
                    <a:pt x="4138" y="297905"/>
                  </a:cubicBezTo>
                  <a:cubicBezTo>
                    <a:pt x="5517" y="313076"/>
                    <a:pt x="8275" y="328184"/>
                    <a:pt x="8275" y="343418"/>
                  </a:cubicBezTo>
                  <a:cubicBezTo>
                    <a:pt x="8275" y="390960"/>
                    <a:pt x="-1072" y="356751"/>
                    <a:pt x="8275" y="384793"/>
                  </a:cubicBezTo>
                  <a:cubicBezTo>
                    <a:pt x="2458" y="402248"/>
                    <a:pt x="0" y="406918"/>
                    <a:pt x="0" y="430306"/>
                  </a:cubicBezTo>
                  <a:cubicBezTo>
                    <a:pt x="0" y="434668"/>
                    <a:pt x="2759" y="438581"/>
                    <a:pt x="4138" y="442719"/>
                  </a:cubicBezTo>
                  <a:lnTo>
                    <a:pt x="12413" y="417894"/>
                  </a:lnTo>
                  <a:cubicBezTo>
                    <a:pt x="13792" y="413756"/>
                    <a:pt x="15695" y="409758"/>
                    <a:pt x="16550" y="405481"/>
                  </a:cubicBezTo>
                  <a:cubicBezTo>
                    <a:pt x="17929" y="398585"/>
                    <a:pt x="18219" y="391378"/>
                    <a:pt x="20688" y="384793"/>
                  </a:cubicBezTo>
                  <a:cubicBezTo>
                    <a:pt x="25181" y="372812"/>
                    <a:pt x="30112" y="373013"/>
                    <a:pt x="37238" y="364105"/>
                  </a:cubicBezTo>
                  <a:cubicBezTo>
                    <a:pt x="52998" y="344405"/>
                    <a:pt x="36649" y="357602"/>
                    <a:pt x="57926" y="343418"/>
                  </a:cubicBezTo>
                  <a:cubicBezTo>
                    <a:pt x="79993" y="310317"/>
                    <a:pt x="51030" y="350314"/>
                    <a:pt x="78614" y="322730"/>
                  </a:cubicBezTo>
                  <a:cubicBezTo>
                    <a:pt x="106198" y="295146"/>
                    <a:pt x="66201" y="324109"/>
                    <a:pt x="99302" y="302042"/>
                  </a:cubicBezTo>
                  <a:cubicBezTo>
                    <a:pt x="101252" y="307892"/>
                    <a:pt x="107577" y="325814"/>
                    <a:pt x="107577" y="331005"/>
                  </a:cubicBezTo>
                  <a:cubicBezTo>
                    <a:pt x="107577" y="335367"/>
                    <a:pt x="104818" y="339280"/>
                    <a:pt x="103439" y="343418"/>
                  </a:cubicBezTo>
                  <a:cubicBezTo>
                    <a:pt x="104818" y="347555"/>
                    <a:pt x="106631" y="351573"/>
                    <a:pt x="107577" y="355830"/>
                  </a:cubicBezTo>
                  <a:cubicBezTo>
                    <a:pt x="112771" y="379203"/>
                    <a:pt x="112270" y="392819"/>
                    <a:pt x="115852" y="417894"/>
                  </a:cubicBezTo>
                  <a:cubicBezTo>
                    <a:pt x="119458" y="443139"/>
                    <a:pt x="118625" y="431735"/>
                    <a:pt x="124127" y="450994"/>
                  </a:cubicBezTo>
                  <a:cubicBezTo>
                    <a:pt x="125689" y="456462"/>
                    <a:pt x="130807" y="472630"/>
                    <a:pt x="128264" y="467544"/>
                  </a:cubicBezTo>
                  <a:cubicBezTo>
                    <a:pt x="123227" y="457471"/>
                    <a:pt x="118821" y="438047"/>
                    <a:pt x="115852" y="426169"/>
                  </a:cubicBezTo>
                  <a:cubicBezTo>
                    <a:pt x="117231" y="420652"/>
                    <a:pt x="119146" y="415243"/>
                    <a:pt x="119989" y="409619"/>
                  </a:cubicBezTo>
                  <a:cubicBezTo>
                    <a:pt x="131091" y="335603"/>
                    <a:pt x="123934" y="365162"/>
                    <a:pt x="132402" y="318592"/>
                  </a:cubicBezTo>
                  <a:cubicBezTo>
                    <a:pt x="133838" y="310693"/>
                    <a:pt x="139790" y="278104"/>
                    <a:pt x="144815" y="273079"/>
                  </a:cubicBezTo>
                  <a:cubicBezTo>
                    <a:pt x="148952" y="268942"/>
                    <a:pt x="153481" y="265162"/>
                    <a:pt x="157227" y="260667"/>
                  </a:cubicBezTo>
                  <a:cubicBezTo>
                    <a:pt x="160410" y="256847"/>
                    <a:pt x="162395" y="252137"/>
                    <a:pt x="165502" y="248254"/>
                  </a:cubicBezTo>
                  <a:cubicBezTo>
                    <a:pt x="167939" y="245208"/>
                    <a:pt x="171341" y="243025"/>
                    <a:pt x="173778" y="239979"/>
                  </a:cubicBezTo>
                  <a:cubicBezTo>
                    <a:pt x="176885" y="236096"/>
                    <a:pt x="178170" y="230673"/>
                    <a:pt x="182053" y="227566"/>
                  </a:cubicBezTo>
                  <a:cubicBezTo>
                    <a:pt x="185458" y="224842"/>
                    <a:pt x="190328" y="224808"/>
                    <a:pt x="194465" y="223429"/>
                  </a:cubicBezTo>
                  <a:cubicBezTo>
                    <a:pt x="213029" y="204863"/>
                    <a:pt x="190983" y="224443"/>
                    <a:pt x="215153" y="211016"/>
                  </a:cubicBezTo>
                  <a:cubicBezTo>
                    <a:pt x="223847" y="206186"/>
                    <a:pt x="230543" y="197611"/>
                    <a:pt x="239978" y="194466"/>
                  </a:cubicBezTo>
                  <a:lnTo>
                    <a:pt x="264804" y="186191"/>
                  </a:lnTo>
                  <a:cubicBezTo>
                    <a:pt x="267562" y="183432"/>
                    <a:pt x="269734" y="179922"/>
                    <a:pt x="273079" y="177915"/>
                  </a:cubicBezTo>
                  <a:cubicBezTo>
                    <a:pt x="286506" y="169858"/>
                    <a:pt x="290979" y="179264"/>
                    <a:pt x="277216" y="165503"/>
                  </a:cubicBezTo>
                  <a:lnTo>
                    <a:pt x="268941" y="140677"/>
                  </a:lnTo>
                  <a:lnTo>
                    <a:pt x="264804" y="128265"/>
                  </a:lnTo>
                  <a:cubicBezTo>
                    <a:pt x="266183" y="122748"/>
                    <a:pt x="264209" y="108559"/>
                    <a:pt x="268941" y="111714"/>
                  </a:cubicBezTo>
                  <a:cubicBezTo>
                    <a:pt x="276199" y="116553"/>
                    <a:pt x="274457" y="128265"/>
                    <a:pt x="277216" y="136540"/>
                  </a:cubicBezTo>
                  <a:lnTo>
                    <a:pt x="281354" y="148952"/>
                  </a:lnTo>
                  <a:cubicBezTo>
                    <a:pt x="282733" y="153090"/>
                    <a:pt x="281863" y="158946"/>
                    <a:pt x="285492" y="161365"/>
                  </a:cubicBezTo>
                  <a:lnTo>
                    <a:pt x="297904" y="169640"/>
                  </a:lnTo>
                  <a:cubicBezTo>
                    <a:pt x="300662" y="173778"/>
                    <a:pt x="302663" y="178537"/>
                    <a:pt x="306179" y="182053"/>
                  </a:cubicBezTo>
                  <a:cubicBezTo>
                    <a:pt x="318036" y="193910"/>
                    <a:pt x="317545" y="187736"/>
                    <a:pt x="331005" y="194466"/>
                  </a:cubicBezTo>
                  <a:cubicBezTo>
                    <a:pt x="335453" y="196690"/>
                    <a:pt x="338873" y="200721"/>
                    <a:pt x="343417" y="202741"/>
                  </a:cubicBezTo>
                  <a:cubicBezTo>
                    <a:pt x="343424" y="202744"/>
                    <a:pt x="374445" y="213083"/>
                    <a:pt x="380655" y="215153"/>
                  </a:cubicBezTo>
                  <a:cubicBezTo>
                    <a:pt x="425920" y="230241"/>
                    <a:pt x="357361" y="206180"/>
                    <a:pt x="405481" y="227566"/>
                  </a:cubicBezTo>
                  <a:cubicBezTo>
                    <a:pt x="413452" y="231109"/>
                    <a:pt x="422031" y="233083"/>
                    <a:pt x="430306" y="235841"/>
                  </a:cubicBezTo>
                  <a:cubicBezTo>
                    <a:pt x="434444" y="237220"/>
                    <a:pt x="438442" y="239124"/>
                    <a:pt x="442719" y="239979"/>
                  </a:cubicBezTo>
                  <a:lnTo>
                    <a:pt x="463406" y="244116"/>
                  </a:lnTo>
                  <a:cubicBezTo>
                    <a:pt x="471660" y="245617"/>
                    <a:pt x="480005" y="246609"/>
                    <a:pt x="488232" y="248254"/>
                  </a:cubicBezTo>
                  <a:cubicBezTo>
                    <a:pt x="493808" y="249369"/>
                    <a:pt x="499206" y="251276"/>
                    <a:pt x="504782" y="252391"/>
                  </a:cubicBezTo>
                  <a:cubicBezTo>
                    <a:pt x="513008" y="254036"/>
                    <a:pt x="521468" y="254494"/>
                    <a:pt x="529607" y="256529"/>
                  </a:cubicBezTo>
                  <a:cubicBezTo>
                    <a:pt x="538069" y="258645"/>
                    <a:pt x="545879" y="263093"/>
                    <a:pt x="554433" y="264804"/>
                  </a:cubicBezTo>
                  <a:cubicBezTo>
                    <a:pt x="561329" y="266183"/>
                    <a:pt x="568269" y="267361"/>
                    <a:pt x="575121" y="268942"/>
                  </a:cubicBezTo>
                  <a:cubicBezTo>
                    <a:pt x="586203" y="271499"/>
                    <a:pt x="597069" y="274987"/>
                    <a:pt x="608221" y="277217"/>
                  </a:cubicBezTo>
                  <a:cubicBezTo>
                    <a:pt x="615117" y="278596"/>
                    <a:pt x="622124" y="279504"/>
                    <a:pt x="628909" y="281354"/>
                  </a:cubicBezTo>
                  <a:cubicBezTo>
                    <a:pt x="637324" y="283649"/>
                    <a:pt x="653734" y="289629"/>
                    <a:pt x="653734" y="289629"/>
                  </a:cubicBezTo>
                  <a:cubicBezTo>
                    <a:pt x="657872" y="292388"/>
                    <a:pt x="661699" y="295681"/>
                    <a:pt x="666147" y="297905"/>
                  </a:cubicBezTo>
                  <a:cubicBezTo>
                    <a:pt x="670048" y="299855"/>
                    <a:pt x="674819" y="299798"/>
                    <a:pt x="678559" y="302042"/>
                  </a:cubicBezTo>
                  <a:cubicBezTo>
                    <a:pt x="681904" y="304049"/>
                    <a:pt x="683490" y="308310"/>
                    <a:pt x="686835" y="310317"/>
                  </a:cubicBezTo>
                  <a:cubicBezTo>
                    <a:pt x="690575" y="312561"/>
                    <a:pt x="695435" y="312337"/>
                    <a:pt x="699247" y="314455"/>
                  </a:cubicBezTo>
                  <a:cubicBezTo>
                    <a:pt x="721521" y="326830"/>
                    <a:pt x="721406" y="328338"/>
                    <a:pt x="736485" y="343418"/>
                  </a:cubicBezTo>
                  <a:cubicBezTo>
                    <a:pt x="735106" y="339280"/>
                    <a:pt x="734298" y="334906"/>
                    <a:pt x="732348" y="331005"/>
                  </a:cubicBezTo>
                  <a:cubicBezTo>
                    <a:pt x="727128" y="320564"/>
                    <a:pt x="723495" y="318014"/>
                    <a:pt x="715797" y="310317"/>
                  </a:cubicBezTo>
                  <a:cubicBezTo>
                    <a:pt x="708613" y="288764"/>
                    <a:pt x="716365" y="305855"/>
                    <a:pt x="703385" y="289629"/>
                  </a:cubicBezTo>
                  <a:cubicBezTo>
                    <a:pt x="692137" y="275568"/>
                    <a:pt x="698305" y="276944"/>
                    <a:pt x="682697" y="264804"/>
                  </a:cubicBezTo>
                  <a:cubicBezTo>
                    <a:pt x="674847" y="258698"/>
                    <a:pt x="666147" y="253771"/>
                    <a:pt x="657872" y="248254"/>
                  </a:cubicBezTo>
                  <a:cubicBezTo>
                    <a:pt x="640329" y="236559"/>
                    <a:pt x="649904" y="242202"/>
                    <a:pt x="628909" y="231704"/>
                  </a:cubicBezTo>
                  <a:cubicBezTo>
                    <a:pt x="633046" y="230325"/>
                    <a:pt x="636960" y="227566"/>
                    <a:pt x="641321" y="227566"/>
                  </a:cubicBezTo>
                  <a:cubicBezTo>
                    <a:pt x="649906" y="227566"/>
                    <a:pt x="661831" y="233890"/>
                    <a:pt x="670284" y="235841"/>
                  </a:cubicBezTo>
                  <a:cubicBezTo>
                    <a:pt x="735180" y="250816"/>
                    <a:pt x="689035" y="236574"/>
                    <a:pt x="736485" y="252391"/>
                  </a:cubicBezTo>
                  <a:cubicBezTo>
                    <a:pt x="740623" y="253770"/>
                    <a:pt x="745269" y="254110"/>
                    <a:pt x="748898" y="256529"/>
                  </a:cubicBezTo>
                  <a:lnTo>
                    <a:pt x="761311" y="264804"/>
                  </a:lnTo>
                  <a:cubicBezTo>
                    <a:pt x="755794" y="256529"/>
                    <a:pt x="754195" y="243124"/>
                    <a:pt x="744760" y="239979"/>
                  </a:cubicBezTo>
                  <a:cubicBezTo>
                    <a:pt x="727630" y="234268"/>
                    <a:pt x="735977" y="238260"/>
                    <a:pt x="719935" y="227566"/>
                  </a:cubicBezTo>
                  <a:cubicBezTo>
                    <a:pt x="704764" y="204809"/>
                    <a:pt x="719935" y="224118"/>
                    <a:pt x="699247" y="206878"/>
                  </a:cubicBezTo>
                  <a:cubicBezTo>
                    <a:pt x="694752" y="203132"/>
                    <a:pt x="691454" y="198058"/>
                    <a:pt x="686835" y="194466"/>
                  </a:cubicBezTo>
                  <a:cubicBezTo>
                    <a:pt x="678984" y="188360"/>
                    <a:pt x="670284" y="183432"/>
                    <a:pt x="662009" y="177915"/>
                  </a:cubicBezTo>
                  <a:cubicBezTo>
                    <a:pt x="657872" y="175157"/>
                    <a:pt x="654314" y="171212"/>
                    <a:pt x="649597" y="169640"/>
                  </a:cubicBezTo>
                  <a:lnTo>
                    <a:pt x="637184" y="165503"/>
                  </a:lnTo>
                  <a:cubicBezTo>
                    <a:pt x="628909" y="159986"/>
                    <a:pt x="621794" y="152097"/>
                    <a:pt x="612359" y="148952"/>
                  </a:cubicBezTo>
                  <a:lnTo>
                    <a:pt x="587533" y="140677"/>
                  </a:lnTo>
                  <a:cubicBezTo>
                    <a:pt x="601101" y="133893"/>
                    <a:pt x="603099" y="131918"/>
                    <a:pt x="616496" y="128265"/>
                  </a:cubicBezTo>
                  <a:cubicBezTo>
                    <a:pt x="627469" y="125273"/>
                    <a:pt x="649597" y="119990"/>
                    <a:pt x="649597" y="119990"/>
                  </a:cubicBezTo>
                  <a:cubicBezTo>
                    <a:pt x="656493" y="121369"/>
                    <a:pt x="663252" y="124127"/>
                    <a:pt x="670284" y="124127"/>
                  </a:cubicBezTo>
                  <a:cubicBezTo>
                    <a:pt x="674645" y="124127"/>
                    <a:pt x="662065" y="121188"/>
                    <a:pt x="657872" y="119990"/>
                  </a:cubicBezTo>
                  <a:cubicBezTo>
                    <a:pt x="652404" y="118428"/>
                    <a:pt x="646768" y="117486"/>
                    <a:pt x="641321" y="115852"/>
                  </a:cubicBezTo>
                  <a:cubicBezTo>
                    <a:pt x="611871" y="107017"/>
                    <a:pt x="624457" y="108886"/>
                    <a:pt x="599946" y="103439"/>
                  </a:cubicBezTo>
                  <a:cubicBezTo>
                    <a:pt x="593081" y="101913"/>
                    <a:pt x="586177" y="100560"/>
                    <a:pt x="579258" y="99302"/>
                  </a:cubicBezTo>
                  <a:cubicBezTo>
                    <a:pt x="571004" y="97801"/>
                    <a:pt x="562622" y="96984"/>
                    <a:pt x="554433" y="95164"/>
                  </a:cubicBezTo>
                  <a:cubicBezTo>
                    <a:pt x="550175" y="94218"/>
                    <a:pt x="546297" y="91882"/>
                    <a:pt x="542020" y="91027"/>
                  </a:cubicBezTo>
                  <a:cubicBezTo>
                    <a:pt x="509991" y="84621"/>
                    <a:pt x="521024" y="90107"/>
                    <a:pt x="496507" y="82752"/>
                  </a:cubicBezTo>
                  <a:cubicBezTo>
                    <a:pt x="483975" y="78992"/>
                    <a:pt x="471682" y="74476"/>
                    <a:pt x="459269" y="70339"/>
                  </a:cubicBezTo>
                  <a:cubicBezTo>
                    <a:pt x="447430" y="66393"/>
                    <a:pt x="443305" y="64664"/>
                    <a:pt x="430306" y="62064"/>
                  </a:cubicBezTo>
                  <a:cubicBezTo>
                    <a:pt x="392337" y="54470"/>
                    <a:pt x="380126" y="56518"/>
                    <a:pt x="331005" y="53789"/>
                  </a:cubicBezTo>
                  <a:cubicBezTo>
                    <a:pt x="318592" y="52410"/>
                    <a:pt x="306256" y="49651"/>
                    <a:pt x="293767" y="49651"/>
                  </a:cubicBezTo>
                  <a:cubicBezTo>
                    <a:pt x="260722" y="49651"/>
                    <a:pt x="250402" y="52532"/>
                    <a:pt x="223428" y="57926"/>
                  </a:cubicBezTo>
                  <a:cubicBezTo>
                    <a:pt x="212989" y="73585"/>
                    <a:pt x="226876" y="69649"/>
                    <a:pt x="223428" y="703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135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osto feliz 23"/>
            <p:cNvSpPr/>
            <p:nvPr/>
          </p:nvSpPr>
          <p:spPr>
            <a:xfrm>
              <a:off x="1619672" y="4653136"/>
              <a:ext cx="576064" cy="636909"/>
            </a:xfrm>
            <a:prstGeom prst="smileyFac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flipH="1" flipV="1">
              <a:off x="525242" y="4653136"/>
              <a:ext cx="215377" cy="1589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740619" y="4653136"/>
              <a:ext cx="194242" cy="1382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6348263" y="4437112"/>
            <a:ext cx="2155096" cy="1379313"/>
            <a:chOff x="6348263" y="4437112"/>
            <a:chExt cx="2155096" cy="1379313"/>
          </a:xfrm>
        </p:grpSpPr>
        <p:sp>
          <p:nvSpPr>
            <p:cNvPr id="40" name="Retângulo de cantos arredondados 39"/>
            <p:cNvSpPr/>
            <p:nvPr/>
          </p:nvSpPr>
          <p:spPr>
            <a:xfrm>
              <a:off x="6530431" y="4736305"/>
              <a:ext cx="428884" cy="10801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6369102" y="4520281"/>
              <a:ext cx="720080" cy="720080"/>
              <a:chOff x="1605523" y="2420888"/>
              <a:chExt cx="720080" cy="720080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1605523" y="242088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965563" y="256490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037571" y="2636910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752704" y="256490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824712" y="2636912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59" y="4540991"/>
              <a:ext cx="1219200" cy="1219200"/>
            </a:xfrm>
            <a:prstGeom prst="rect">
              <a:avLst/>
            </a:prstGeom>
          </p:spPr>
        </p:pic>
        <p:sp>
          <p:nvSpPr>
            <p:cNvPr id="48" name="Forma livre 47"/>
            <p:cNvSpPr/>
            <p:nvPr/>
          </p:nvSpPr>
          <p:spPr>
            <a:xfrm>
              <a:off x="6348263" y="4437112"/>
              <a:ext cx="761311" cy="468520"/>
            </a:xfrm>
            <a:custGeom>
              <a:avLst/>
              <a:gdLst>
                <a:gd name="connsiteX0" fmla="*/ 223428 w 761311"/>
                <a:gd name="connsiteY0" fmla="*/ 70339 h 468520"/>
                <a:gd name="connsiteX1" fmla="*/ 202740 w 761311"/>
                <a:gd name="connsiteY1" fmla="*/ 62064 h 468520"/>
                <a:gd name="connsiteX2" fmla="*/ 186190 w 761311"/>
                <a:gd name="connsiteY2" fmla="*/ 37238 h 468520"/>
                <a:gd name="connsiteX3" fmla="*/ 182053 w 761311"/>
                <a:gd name="connsiteY3" fmla="*/ 24826 h 468520"/>
                <a:gd name="connsiteX4" fmla="*/ 169640 w 761311"/>
                <a:gd name="connsiteY4" fmla="*/ 0 h 468520"/>
                <a:gd name="connsiteX5" fmla="*/ 161365 w 761311"/>
                <a:gd name="connsiteY5" fmla="*/ 28963 h 468520"/>
                <a:gd name="connsiteX6" fmla="*/ 177915 w 761311"/>
                <a:gd name="connsiteY6" fmla="*/ 82752 h 468520"/>
                <a:gd name="connsiteX7" fmla="*/ 190328 w 761311"/>
                <a:gd name="connsiteY7" fmla="*/ 91027 h 468520"/>
                <a:gd name="connsiteX8" fmla="*/ 153090 w 761311"/>
                <a:gd name="connsiteY8" fmla="*/ 95164 h 468520"/>
                <a:gd name="connsiteX9" fmla="*/ 128264 w 761311"/>
                <a:gd name="connsiteY9" fmla="*/ 103439 h 468520"/>
                <a:gd name="connsiteX10" fmla="*/ 115852 w 761311"/>
                <a:gd name="connsiteY10" fmla="*/ 111714 h 468520"/>
                <a:gd name="connsiteX11" fmla="*/ 107577 w 761311"/>
                <a:gd name="connsiteY11" fmla="*/ 119990 h 468520"/>
                <a:gd name="connsiteX12" fmla="*/ 95164 w 761311"/>
                <a:gd name="connsiteY12" fmla="*/ 124127 h 468520"/>
                <a:gd name="connsiteX13" fmla="*/ 78614 w 761311"/>
                <a:gd name="connsiteY13" fmla="*/ 144815 h 468520"/>
                <a:gd name="connsiteX14" fmla="*/ 62064 w 761311"/>
                <a:gd name="connsiteY14" fmla="*/ 165503 h 468520"/>
                <a:gd name="connsiteX15" fmla="*/ 57926 w 761311"/>
                <a:gd name="connsiteY15" fmla="*/ 177915 h 468520"/>
                <a:gd name="connsiteX16" fmla="*/ 41376 w 761311"/>
                <a:gd name="connsiteY16" fmla="*/ 198603 h 468520"/>
                <a:gd name="connsiteX17" fmla="*/ 24826 w 761311"/>
                <a:gd name="connsiteY17" fmla="*/ 235841 h 468520"/>
                <a:gd name="connsiteX18" fmla="*/ 16550 w 761311"/>
                <a:gd name="connsiteY18" fmla="*/ 244116 h 468520"/>
                <a:gd name="connsiteX19" fmla="*/ 4138 w 761311"/>
                <a:gd name="connsiteY19" fmla="*/ 297905 h 468520"/>
                <a:gd name="connsiteX20" fmla="*/ 8275 w 761311"/>
                <a:gd name="connsiteY20" fmla="*/ 343418 h 468520"/>
                <a:gd name="connsiteX21" fmla="*/ 8275 w 761311"/>
                <a:gd name="connsiteY21" fmla="*/ 384793 h 468520"/>
                <a:gd name="connsiteX22" fmla="*/ 0 w 761311"/>
                <a:gd name="connsiteY22" fmla="*/ 430306 h 468520"/>
                <a:gd name="connsiteX23" fmla="*/ 4138 w 761311"/>
                <a:gd name="connsiteY23" fmla="*/ 442719 h 468520"/>
                <a:gd name="connsiteX24" fmla="*/ 12413 w 761311"/>
                <a:gd name="connsiteY24" fmla="*/ 417894 h 468520"/>
                <a:gd name="connsiteX25" fmla="*/ 16550 w 761311"/>
                <a:gd name="connsiteY25" fmla="*/ 405481 h 468520"/>
                <a:gd name="connsiteX26" fmla="*/ 20688 w 761311"/>
                <a:gd name="connsiteY26" fmla="*/ 384793 h 468520"/>
                <a:gd name="connsiteX27" fmla="*/ 37238 w 761311"/>
                <a:gd name="connsiteY27" fmla="*/ 364105 h 468520"/>
                <a:gd name="connsiteX28" fmla="*/ 57926 w 761311"/>
                <a:gd name="connsiteY28" fmla="*/ 343418 h 468520"/>
                <a:gd name="connsiteX29" fmla="*/ 78614 w 761311"/>
                <a:gd name="connsiteY29" fmla="*/ 322730 h 468520"/>
                <a:gd name="connsiteX30" fmla="*/ 99302 w 761311"/>
                <a:gd name="connsiteY30" fmla="*/ 302042 h 468520"/>
                <a:gd name="connsiteX31" fmla="*/ 107577 w 761311"/>
                <a:gd name="connsiteY31" fmla="*/ 331005 h 468520"/>
                <a:gd name="connsiteX32" fmla="*/ 103439 w 761311"/>
                <a:gd name="connsiteY32" fmla="*/ 343418 h 468520"/>
                <a:gd name="connsiteX33" fmla="*/ 107577 w 761311"/>
                <a:gd name="connsiteY33" fmla="*/ 355830 h 468520"/>
                <a:gd name="connsiteX34" fmla="*/ 115852 w 761311"/>
                <a:gd name="connsiteY34" fmla="*/ 417894 h 468520"/>
                <a:gd name="connsiteX35" fmla="*/ 124127 w 761311"/>
                <a:gd name="connsiteY35" fmla="*/ 450994 h 468520"/>
                <a:gd name="connsiteX36" fmla="*/ 128264 w 761311"/>
                <a:gd name="connsiteY36" fmla="*/ 467544 h 468520"/>
                <a:gd name="connsiteX37" fmla="*/ 115852 w 761311"/>
                <a:gd name="connsiteY37" fmla="*/ 426169 h 468520"/>
                <a:gd name="connsiteX38" fmla="*/ 119989 w 761311"/>
                <a:gd name="connsiteY38" fmla="*/ 409619 h 468520"/>
                <a:gd name="connsiteX39" fmla="*/ 132402 w 761311"/>
                <a:gd name="connsiteY39" fmla="*/ 318592 h 468520"/>
                <a:gd name="connsiteX40" fmla="*/ 144815 w 761311"/>
                <a:gd name="connsiteY40" fmla="*/ 273079 h 468520"/>
                <a:gd name="connsiteX41" fmla="*/ 157227 w 761311"/>
                <a:gd name="connsiteY41" fmla="*/ 260667 h 468520"/>
                <a:gd name="connsiteX42" fmla="*/ 165502 w 761311"/>
                <a:gd name="connsiteY42" fmla="*/ 248254 h 468520"/>
                <a:gd name="connsiteX43" fmla="*/ 173778 w 761311"/>
                <a:gd name="connsiteY43" fmla="*/ 239979 h 468520"/>
                <a:gd name="connsiteX44" fmla="*/ 182053 w 761311"/>
                <a:gd name="connsiteY44" fmla="*/ 227566 h 468520"/>
                <a:gd name="connsiteX45" fmla="*/ 194465 w 761311"/>
                <a:gd name="connsiteY45" fmla="*/ 223429 h 468520"/>
                <a:gd name="connsiteX46" fmla="*/ 215153 w 761311"/>
                <a:gd name="connsiteY46" fmla="*/ 211016 h 468520"/>
                <a:gd name="connsiteX47" fmla="*/ 239978 w 761311"/>
                <a:gd name="connsiteY47" fmla="*/ 194466 h 468520"/>
                <a:gd name="connsiteX48" fmla="*/ 264804 w 761311"/>
                <a:gd name="connsiteY48" fmla="*/ 186191 h 468520"/>
                <a:gd name="connsiteX49" fmla="*/ 273079 w 761311"/>
                <a:gd name="connsiteY49" fmla="*/ 177915 h 468520"/>
                <a:gd name="connsiteX50" fmla="*/ 277216 w 761311"/>
                <a:gd name="connsiteY50" fmla="*/ 165503 h 468520"/>
                <a:gd name="connsiteX51" fmla="*/ 268941 w 761311"/>
                <a:gd name="connsiteY51" fmla="*/ 140677 h 468520"/>
                <a:gd name="connsiteX52" fmla="*/ 264804 w 761311"/>
                <a:gd name="connsiteY52" fmla="*/ 128265 h 468520"/>
                <a:gd name="connsiteX53" fmla="*/ 268941 w 761311"/>
                <a:gd name="connsiteY53" fmla="*/ 111714 h 468520"/>
                <a:gd name="connsiteX54" fmla="*/ 277216 w 761311"/>
                <a:gd name="connsiteY54" fmla="*/ 136540 h 468520"/>
                <a:gd name="connsiteX55" fmla="*/ 281354 w 761311"/>
                <a:gd name="connsiteY55" fmla="*/ 148952 h 468520"/>
                <a:gd name="connsiteX56" fmla="*/ 285492 w 761311"/>
                <a:gd name="connsiteY56" fmla="*/ 161365 h 468520"/>
                <a:gd name="connsiteX57" fmla="*/ 297904 w 761311"/>
                <a:gd name="connsiteY57" fmla="*/ 169640 h 468520"/>
                <a:gd name="connsiteX58" fmla="*/ 306179 w 761311"/>
                <a:gd name="connsiteY58" fmla="*/ 182053 h 468520"/>
                <a:gd name="connsiteX59" fmla="*/ 331005 w 761311"/>
                <a:gd name="connsiteY59" fmla="*/ 194466 h 468520"/>
                <a:gd name="connsiteX60" fmla="*/ 343417 w 761311"/>
                <a:gd name="connsiteY60" fmla="*/ 202741 h 468520"/>
                <a:gd name="connsiteX61" fmla="*/ 380655 w 761311"/>
                <a:gd name="connsiteY61" fmla="*/ 215153 h 468520"/>
                <a:gd name="connsiteX62" fmla="*/ 405481 w 761311"/>
                <a:gd name="connsiteY62" fmla="*/ 227566 h 468520"/>
                <a:gd name="connsiteX63" fmla="*/ 430306 w 761311"/>
                <a:gd name="connsiteY63" fmla="*/ 235841 h 468520"/>
                <a:gd name="connsiteX64" fmla="*/ 442719 w 761311"/>
                <a:gd name="connsiteY64" fmla="*/ 239979 h 468520"/>
                <a:gd name="connsiteX65" fmla="*/ 463406 w 761311"/>
                <a:gd name="connsiteY65" fmla="*/ 244116 h 468520"/>
                <a:gd name="connsiteX66" fmla="*/ 488232 w 761311"/>
                <a:gd name="connsiteY66" fmla="*/ 248254 h 468520"/>
                <a:gd name="connsiteX67" fmla="*/ 504782 w 761311"/>
                <a:gd name="connsiteY67" fmla="*/ 252391 h 468520"/>
                <a:gd name="connsiteX68" fmla="*/ 529607 w 761311"/>
                <a:gd name="connsiteY68" fmla="*/ 256529 h 468520"/>
                <a:gd name="connsiteX69" fmla="*/ 554433 w 761311"/>
                <a:gd name="connsiteY69" fmla="*/ 264804 h 468520"/>
                <a:gd name="connsiteX70" fmla="*/ 575121 w 761311"/>
                <a:gd name="connsiteY70" fmla="*/ 268942 h 468520"/>
                <a:gd name="connsiteX71" fmla="*/ 608221 w 761311"/>
                <a:gd name="connsiteY71" fmla="*/ 277217 h 468520"/>
                <a:gd name="connsiteX72" fmla="*/ 628909 w 761311"/>
                <a:gd name="connsiteY72" fmla="*/ 281354 h 468520"/>
                <a:gd name="connsiteX73" fmla="*/ 653734 w 761311"/>
                <a:gd name="connsiteY73" fmla="*/ 289629 h 468520"/>
                <a:gd name="connsiteX74" fmla="*/ 666147 w 761311"/>
                <a:gd name="connsiteY74" fmla="*/ 297905 h 468520"/>
                <a:gd name="connsiteX75" fmla="*/ 678559 w 761311"/>
                <a:gd name="connsiteY75" fmla="*/ 302042 h 468520"/>
                <a:gd name="connsiteX76" fmla="*/ 686835 w 761311"/>
                <a:gd name="connsiteY76" fmla="*/ 310317 h 468520"/>
                <a:gd name="connsiteX77" fmla="*/ 699247 w 761311"/>
                <a:gd name="connsiteY77" fmla="*/ 314455 h 468520"/>
                <a:gd name="connsiteX78" fmla="*/ 736485 w 761311"/>
                <a:gd name="connsiteY78" fmla="*/ 343418 h 468520"/>
                <a:gd name="connsiteX79" fmla="*/ 732348 w 761311"/>
                <a:gd name="connsiteY79" fmla="*/ 331005 h 468520"/>
                <a:gd name="connsiteX80" fmla="*/ 715797 w 761311"/>
                <a:gd name="connsiteY80" fmla="*/ 310317 h 468520"/>
                <a:gd name="connsiteX81" fmla="*/ 703385 w 761311"/>
                <a:gd name="connsiteY81" fmla="*/ 289629 h 468520"/>
                <a:gd name="connsiteX82" fmla="*/ 682697 w 761311"/>
                <a:gd name="connsiteY82" fmla="*/ 264804 h 468520"/>
                <a:gd name="connsiteX83" fmla="*/ 657872 w 761311"/>
                <a:gd name="connsiteY83" fmla="*/ 248254 h 468520"/>
                <a:gd name="connsiteX84" fmla="*/ 628909 w 761311"/>
                <a:gd name="connsiteY84" fmla="*/ 231704 h 468520"/>
                <a:gd name="connsiteX85" fmla="*/ 641321 w 761311"/>
                <a:gd name="connsiteY85" fmla="*/ 227566 h 468520"/>
                <a:gd name="connsiteX86" fmla="*/ 670284 w 761311"/>
                <a:gd name="connsiteY86" fmla="*/ 235841 h 468520"/>
                <a:gd name="connsiteX87" fmla="*/ 736485 w 761311"/>
                <a:gd name="connsiteY87" fmla="*/ 252391 h 468520"/>
                <a:gd name="connsiteX88" fmla="*/ 748898 w 761311"/>
                <a:gd name="connsiteY88" fmla="*/ 256529 h 468520"/>
                <a:gd name="connsiteX89" fmla="*/ 761311 w 761311"/>
                <a:gd name="connsiteY89" fmla="*/ 264804 h 468520"/>
                <a:gd name="connsiteX90" fmla="*/ 744760 w 761311"/>
                <a:gd name="connsiteY90" fmla="*/ 239979 h 468520"/>
                <a:gd name="connsiteX91" fmla="*/ 719935 w 761311"/>
                <a:gd name="connsiteY91" fmla="*/ 227566 h 468520"/>
                <a:gd name="connsiteX92" fmla="*/ 699247 w 761311"/>
                <a:gd name="connsiteY92" fmla="*/ 206878 h 468520"/>
                <a:gd name="connsiteX93" fmla="*/ 686835 w 761311"/>
                <a:gd name="connsiteY93" fmla="*/ 194466 h 468520"/>
                <a:gd name="connsiteX94" fmla="*/ 662009 w 761311"/>
                <a:gd name="connsiteY94" fmla="*/ 177915 h 468520"/>
                <a:gd name="connsiteX95" fmla="*/ 649597 w 761311"/>
                <a:gd name="connsiteY95" fmla="*/ 169640 h 468520"/>
                <a:gd name="connsiteX96" fmla="*/ 637184 w 761311"/>
                <a:gd name="connsiteY96" fmla="*/ 165503 h 468520"/>
                <a:gd name="connsiteX97" fmla="*/ 612359 w 761311"/>
                <a:gd name="connsiteY97" fmla="*/ 148952 h 468520"/>
                <a:gd name="connsiteX98" fmla="*/ 587533 w 761311"/>
                <a:gd name="connsiteY98" fmla="*/ 140677 h 468520"/>
                <a:gd name="connsiteX99" fmla="*/ 616496 w 761311"/>
                <a:gd name="connsiteY99" fmla="*/ 128265 h 468520"/>
                <a:gd name="connsiteX100" fmla="*/ 649597 w 761311"/>
                <a:gd name="connsiteY100" fmla="*/ 119990 h 468520"/>
                <a:gd name="connsiteX101" fmla="*/ 670284 w 761311"/>
                <a:gd name="connsiteY101" fmla="*/ 124127 h 468520"/>
                <a:gd name="connsiteX102" fmla="*/ 657872 w 761311"/>
                <a:gd name="connsiteY102" fmla="*/ 119990 h 468520"/>
                <a:gd name="connsiteX103" fmla="*/ 641321 w 761311"/>
                <a:gd name="connsiteY103" fmla="*/ 115852 h 468520"/>
                <a:gd name="connsiteX104" fmla="*/ 599946 w 761311"/>
                <a:gd name="connsiteY104" fmla="*/ 103439 h 468520"/>
                <a:gd name="connsiteX105" fmla="*/ 579258 w 761311"/>
                <a:gd name="connsiteY105" fmla="*/ 99302 h 468520"/>
                <a:gd name="connsiteX106" fmla="*/ 554433 w 761311"/>
                <a:gd name="connsiteY106" fmla="*/ 95164 h 468520"/>
                <a:gd name="connsiteX107" fmla="*/ 542020 w 761311"/>
                <a:gd name="connsiteY107" fmla="*/ 91027 h 468520"/>
                <a:gd name="connsiteX108" fmla="*/ 496507 w 761311"/>
                <a:gd name="connsiteY108" fmla="*/ 82752 h 468520"/>
                <a:gd name="connsiteX109" fmla="*/ 459269 w 761311"/>
                <a:gd name="connsiteY109" fmla="*/ 70339 h 468520"/>
                <a:gd name="connsiteX110" fmla="*/ 430306 w 761311"/>
                <a:gd name="connsiteY110" fmla="*/ 62064 h 468520"/>
                <a:gd name="connsiteX111" fmla="*/ 331005 w 761311"/>
                <a:gd name="connsiteY111" fmla="*/ 53789 h 468520"/>
                <a:gd name="connsiteX112" fmla="*/ 293767 w 761311"/>
                <a:gd name="connsiteY112" fmla="*/ 49651 h 468520"/>
                <a:gd name="connsiteX113" fmla="*/ 223428 w 761311"/>
                <a:gd name="connsiteY113" fmla="*/ 57926 h 468520"/>
                <a:gd name="connsiteX114" fmla="*/ 223428 w 761311"/>
                <a:gd name="connsiteY114" fmla="*/ 70339 h 46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61311" h="468520">
                  <a:moveTo>
                    <a:pt x="223428" y="70339"/>
                  </a:moveTo>
                  <a:cubicBezTo>
                    <a:pt x="219980" y="71029"/>
                    <a:pt x="208291" y="66998"/>
                    <a:pt x="202740" y="62064"/>
                  </a:cubicBezTo>
                  <a:cubicBezTo>
                    <a:pt x="195307" y="55456"/>
                    <a:pt x="186190" y="37238"/>
                    <a:pt x="186190" y="37238"/>
                  </a:cubicBezTo>
                  <a:cubicBezTo>
                    <a:pt x="184811" y="33101"/>
                    <a:pt x="184003" y="28727"/>
                    <a:pt x="182053" y="24826"/>
                  </a:cubicBezTo>
                  <a:cubicBezTo>
                    <a:pt x="166010" y="-7262"/>
                    <a:pt x="180042" y="31204"/>
                    <a:pt x="169640" y="0"/>
                  </a:cubicBezTo>
                  <a:cubicBezTo>
                    <a:pt x="149083" y="6853"/>
                    <a:pt x="156866" y="-283"/>
                    <a:pt x="161365" y="28963"/>
                  </a:cubicBezTo>
                  <a:cubicBezTo>
                    <a:pt x="164101" y="46747"/>
                    <a:pt x="163918" y="68755"/>
                    <a:pt x="177915" y="82752"/>
                  </a:cubicBezTo>
                  <a:cubicBezTo>
                    <a:pt x="181431" y="86268"/>
                    <a:pt x="186190" y="88269"/>
                    <a:pt x="190328" y="91027"/>
                  </a:cubicBezTo>
                  <a:cubicBezTo>
                    <a:pt x="177915" y="92406"/>
                    <a:pt x="165337" y="92715"/>
                    <a:pt x="153090" y="95164"/>
                  </a:cubicBezTo>
                  <a:cubicBezTo>
                    <a:pt x="144536" y="96875"/>
                    <a:pt x="128264" y="103439"/>
                    <a:pt x="128264" y="103439"/>
                  </a:cubicBezTo>
                  <a:cubicBezTo>
                    <a:pt x="124127" y="106197"/>
                    <a:pt x="119735" y="108608"/>
                    <a:pt x="115852" y="111714"/>
                  </a:cubicBezTo>
                  <a:cubicBezTo>
                    <a:pt x="112806" y="114151"/>
                    <a:pt x="110922" y="117983"/>
                    <a:pt x="107577" y="119990"/>
                  </a:cubicBezTo>
                  <a:cubicBezTo>
                    <a:pt x="103837" y="122234"/>
                    <a:pt x="99302" y="122748"/>
                    <a:pt x="95164" y="124127"/>
                  </a:cubicBezTo>
                  <a:cubicBezTo>
                    <a:pt x="84763" y="155328"/>
                    <a:pt x="100003" y="118078"/>
                    <a:pt x="78614" y="144815"/>
                  </a:cubicBezTo>
                  <a:cubicBezTo>
                    <a:pt x="55775" y="173365"/>
                    <a:pt x="97633" y="141789"/>
                    <a:pt x="62064" y="165503"/>
                  </a:cubicBezTo>
                  <a:cubicBezTo>
                    <a:pt x="60685" y="169640"/>
                    <a:pt x="60170" y="174175"/>
                    <a:pt x="57926" y="177915"/>
                  </a:cubicBezTo>
                  <a:cubicBezTo>
                    <a:pt x="43194" y="202468"/>
                    <a:pt x="55564" y="166680"/>
                    <a:pt x="41376" y="198603"/>
                  </a:cubicBezTo>
                  <a:cubicBezTo>
                    <a:pt x="29895" y="224437"/>
                    <a:pt x="38871" y="218286"/>
                    <a:pt x="24826" y="235841"/>
                  </a:cubicBezTo>
                  <a:cubicBezTo>
                    <a:pt x="22389" y="238887"/>
                    <a:pt x="19309" y="241358"/>
                    <a:pt x="16550" y="244116"/>
                  </a:cubicBezTo>
                  <a:cubicBezTo>
                    <a:pt x="5191" y="278194"/>
                    <a:pt x="9508" y="260307"/>
                    <a:pt x="4138" y="297905"/>
                  </a:cubicBezTo>
                  <a:cubicBezTo>
                    <a:pt x="5517" y="313076"/>
                    <a:pt x="8275" y="328184"/>
                    <a:pt x="8275" y="343418"/>
                  </a:cubicBezTo>
                  <a:cubicBezTo>
                    <a:pt x="8275" y="390960"/>
                    <a:pt x="-1072" y="356751"/>
                    <a:pt x="8275" y="384793"/>
                  </a:cubicBezTo>
                  <a:cubicBezTo>
                    <a:pt x="2458" y="402248"/>
                    <a:pt x="0" y="406918"/>
                    <a:pt x="0" y="430306"/>
                  </a:cubicBezTo>
                  <a:cubicBezTo>
                    <a:pt x="0" y="434668"/>
                    <a:pt x="2759" y="438581"/>
                    <a:pt x="4138" y="442719"/>
                  </a:cubicBezTo>
                  <a:lnTo>
                    <a:pt x="12413" y="417894"/>
                  </a:lnTo>
                  <a:cubicBezTo>
                    <a:pt x="13792" y="413756"/>
                    <a:pt x="15695" y="409758"/>
                    <a:pt x="16550" y="405481"/>
                  </a:cubicBezTo>
                  <a:cubicBezTo>
                    <a:pt x="17929" y="398585"/>
                    <a:pt x="18219" y="391378"/>
                    <a:pt x="20688" y="384793"/>
                  </a:cubicBezTo>
                  <a:cubicBezTo>
                    <a:pt x="25181" y="372812"/>
                    <a:pt x="30112" y="373013"/>
                    <a:pt x="37238" y="364105"/>
                  </a:cubicBezTo>
                  <a:cubicBezTo>
                    <a:pt x="52998" y="344405"/>
                    <a:pt x="36649" y="357602"/>
                    <a:pt x="57926" y="343418"/>
                  </a:cubicBezTo>
                  <a:cubicBezTo>
                    <a:pt x="79993" y="310317"/>
                    <a:pt x="51030" y="350314"/>
                    <a:pt x="78614" y="322730"/>
                  </a:cubicBezTo>
                  <a:cubicBezTo>
                    <a:pt x="106198" y="295146"/>
                    <a:pt x="66201" y="324109"/>
                    <a:pt x="99302" y="302042"/>
                  </a:cubicBezTo>
                  <a:cubicBezTo>
                    <a:pt x="101252" y="307892"/>
                    <a:pt x="107577" y="325814"/>
                    <a:pt x="107577" y="331005"/>
                  </a:cubicBezTo>
                  <a:cubicBezTo>
                    <a:pt x="107577" y="335367"/>
                    <a:pt x="104818" y="339280"/>
                    <a:pt x="103439" y="343418"/>
                  </a:cubicBezTo>
                  <a:cubicBezTo>
                    <a:pt x="104818" y="347555"/>
                    <a:pt x="106631" y="351573"/>
                    <a:pt x="107577" y="355830"/>
                  </a:cubicBezTo>
                  <a:cubicBezTo>
                    <a:pt x="112771" y="379203"/>
                    <a:pt x="112270" y="392819"/>
                    <a:pt x="115852" y="417894"/>
                  </a:cubicBezTo>
                  <a:cubicBezTo>
                    <a:pt x="119458" y="443139"/>
                    <a:pt x="118625" y="431735"/>
                    <a:pt x="124127" y="450994"/>
                  </a:cubicBezTo>
                  <a:cubicBezTo>
                    <a:pt x="125689" y="456462"/>
                    <a:pt x="130807" y="472630"/>
                    <a:pt x="128264" y="467544"/>
                  </a:cubicBezTo>
                  <a:cubicBezTo>
                    <a:pt x="123227" y="457471"/>
                    <a:pt x="118821" y="438047"/>
                    <a:pt x="115852" y="426169"/>
                  </a:cubicBezTo>
                  <a:cubicBezTo>
                    <a:pt x="117231" y="420652"/>
                    <a:pt x="119146" y="415243"/>
                    <a:pt x="119989" y="409619"/>
                  </a:cubicBezTo>
                  <a:cubicBezTo>
                    <a:pt x="131091" y="335603"/>
                    <a:pt x="123934" y="365162"/>
                    <a:pt x="132402" y="318592"/>
                  </a:cubicBezTo>
                  <a:cubicBezTo>
                    <a:pt x="133838" y="310693"/>
                    <a:pt x="139790" y="278104"/>
                    <a:pt x="144815" y="273079"/>
                  </a:cubicBezTo>
                  <a:cubicBezTo>
                    <a:pt x="148952" y="268942"/>
                    <a:pt x="153481" y="265162"/>
                    <a:pt x="157227" y="260667"/>
                  </a:cubicBezTo>
                  <a:cubicBezTo>
                    <a:pt x="160410" y="256847"/>
                    <a:pt x="162395" y="252137"/>
                    <a:pt x="165502" y="248254"/>
                  </a:cubicBezTo>
                  <a:cubicBezTo>
                    <a:pt x="167939" y="245208"/>
                    <a:pt x="171341" y="243025"/>
                    <a:pt x="173778" y="239979"/>
                  </a:cubicBezTo>
                  <a:cubicBezTo>
                    <a:pt x="176885" y="236096"/>
                    <a:pt x="178170" y="230673"/>
                    <a:pt x="182053" y="227566"/>
                  </a:cubicBezTo>
                  <a:cubicBezTo>
                    <a:pt x="185458" y="224842"/>
                    <a:pt x="190328" y="224808"/>
                    <a:pt x="194465" y="223429"/>
                  </a:cubicBezTo>
                  <a:cubicBezTo>
                    <a:pt x="213029" y="204863"/>
                    <a:pt x="190983" y="224443"/>
                    <a:pt x="215153" y="211016"/>
                  </a:cubicBezTo>
                  <a:cubicBezTo>
                    <a:pt x="223847" y="206186"/>
                    <a:pt x="230543" y="197611"/>
                    <a:pt x="239978" y="194466"/>
                  </a:cubicBezTo>
                  <a:lnTo>
                    <a:pt x="264804" y="186191"/>
                  </a:lnTo>
                  <a:cubicBezTo>
                    <a:pt x="267562" y="183432"/>
                    <a:pt x="269734" y="179922"/>
                    <a:pt x="273079" y="177915"/>
                  </a:cubicBezTo>
                  <a:cubicBezTo>
                    <a:pt x="286506" y="169858"/>
                    <a:pt x="290979" y="179264"/>
                    <a:pt x="277216" y="165503"/>
                  </a:cubicBezTo>
                  <a:lnTo>
                    <a:pt x="268941" y="140677"/>
                  </a:lnTo>
                  <a:lnTo>
                    <a:pt x="264804" y="128265"/>
                  </a:lnTo>
                  <a:cubicBezTo>
                    <a:pt x="266183" y="122748"/>
                    <a:pt x="264209" y="108559"/>
                    <a:pt x="268941" y="111714"/>
                  </a:cubicBezTo>
                  <a:cubicBezTo>
                    <a:pt x="276199" y="116553"/>
                    <a:pt x="274457" y="128265"/>
                    <a:pt x="277216" y="136540"/>
                  </a:cubicBezTo>
                  <a:lnTo>
                    <a:pt x="281354" y="148952"/>
                  </a:lnTo>
                  <a:cubicBezTo>
                    <a:pt x="282733" y="153090"/>
                    <a:pt x="281863" y="158946"/>
                    <a:pt x="285492" y="161365"/>
                  </a:cubicBezTo>
                  <a:lnTo>
                    <a:pt x="297904" y="169640"/>
                  </a:lnTo>
                  <a:cubicBezTo>
                    <a:pt x="300662" y="173778"/>
                    <a:pt x="302663" y="178537"/>
                    <a:pt x="306179" y="182053"/>
                  </a:cubicBezTo>
                  <a:cubicBezTo>
                    <a:pt x="318036" y="193910"/>
                    <a:pt x="317545" y="187736"/>
                    <a:pt x="331005" y="194466"/>
                  </a:cubicBezTo>
                  <a:cubicBezTo>
                    <a:pt x="335453" y="196690"/>
                    <a:pt x="338873" y="200721"/>
                    <a:pt x="343417" y="202741"/>
                  </a:cubicBezTo>
                  <a:cubicBezTo>
                    <a:pt x="343424" y="202744"/>
                    <a:pt x="374445" y="213083"/>
                    <a:pt x="380655" y="215153"/>
                  </a:cubicBezTo>
                  <a:cubicBezTo>
                    <a:pt x="425920" y="230241"/>
                    <a:pt x="357361" y="206180"/>
                    <a:pt x="405481" y="227566"/>
                  </a:cubicBezTo>
                  <a:cubicBezTo>
                    <a:pt x="413452" y="231109"/>
                    <a:pt x="422031" y="233083"/>
                    <a:pt x="430306" y="235841"/>
                  </a:cubicBezTo>
                  <a:cubicBezTo>
                    <a:pt x="434444" y="237220"/>
                    <a:pt x="438442" y="239124"/>
                    <a:pt x="442719" y="239979"/>
                  </a:cubicBezTo>
                  <a:lnTo>
                    <a:pt x="463406" y="244116"/>
                  </a:lnTo>
                  <a:cubicBezTo>
                    <a:pt x="471660" y="245617"/>
                    <a:pt x="480005" y="246609"/>
                    <a:pt x="488232" y="248254"/>
                  </a:cubicBezTo>
                  <a:cubicBezTo>
                    <a:pt x="493808" y="249369"/>
                    <a:pt x="499206" y="251276"/>
                    <a:pt x="504782" y="252391"/>
                  </a:cubicBezTo>
                  <a:cubicBezTo>
                    <a:pt x="513008" y="254036"/>
                    <a:pt x="521468" y="254494"/>
                    <a:pt x="529607" y="256529"/>
                  </a:cubicBezTo>
                  <a:cubicBezTo>
                    <a:pt x="538069" y="258645"/>
                    <a:pt x="545879" y="263093"/>
                    <a:pt x="554433" y="264804"/>
                  </a:cubicBezTo>
                  <a:cubicBezTo>
                    <a:pt x="561329" y="266183"/>
                    <a:pt x="568269" y="267361"/>
                    <a:pt x="575121" y="268942"/>
                  </a:cubicBezTo>
                  <a:cubicBezTo>
                    <a:pt x="586203" y="271499"/>
                    <a:pt x="597069" y="274987"/>
                    <a:pt x="608221" y="277217"/>
                  </a:cubicBezTo>
                  <a:cubicBezTo>
                    <a:pt x="615117" y="278596"/>
                    <a:pt x="622124" y="279504"/>
                    <a:pt x="628909" y="281354"/>
                  </a:cubicBezTo>
                  <a:cubicBezTo>
                    <a:pt x="637324" y="283649"/>
                    <a:pt x="653734" y="289629"/>
                    <a:pt x="653734" y="289629"/>
                  </a:cubicBezTo>
                  <a:cubicBezTo>
                    <a:pt x="657872" y="292388"/>
                    <a:pt x="661699" y="295681"/>
                    <a:pt x="666147" y="297905"/>
                  </a:cubicBezTo>
                  <a:cubicBezTo>
                    <a:pt x="670048" y="299855"/>
                    <a:pt x="674819" y="299798"/>
                    <a:pt x="678559" y="302042"/>
                  </a:cubicBezTo>
                  <a:cubicBezTo>
                    <a:pt x="681904" y="304049"/>
                    <a:pt x="683490" y="308310"/>
                    <a:pt x="686835" y="310317"/>
                  </a:cubicBezTo>
                  <a:cubicBezTo>
                    <a:pt x="690575" y="312561"/>
                    <a:pt x="695435" y="312337"/>
                    <a:pt x="699247" y="314455"/>
                  </a:cubicBezTo>
                  <a:cubicBezTo>
                    <a:pt x="721521" y="326830"/>
                    <a:pt x="721406" y="328338"/>
                    <a:pt x="736485" y="343418"/>
                  </a:cubicBezTo>
                  <a:cubicBezTo>
                    <a:pt x="735106" y="339280"/>
                    <a:pt x="734298" y="334906"/>
                    <a:pt x="732348" y="331005"/>
                  </a:cubicBezTo>
                  <a:cubicBezTo>
                    <a:pt x="727128" y="320564"/>
                    <a:pt x="723495" y="318014"/>
                    <a:pt x="715797" y="310317"/>
                  </a:cubicBezTo>
                  <a:cubicBezTo>
                    <a:pt x="708613" y="288764"/>
                    <a:pt x="716365" y="305855"/>
                    <a:pt x="703385" y="289629"/>
                  </a:cubicBezTo>
                  <a:cubicBezTo>
                    <a:pt x="692137" y="275568"/>
                    <a:pt x="698305" y="276944"/>
                    <a:pt x="682697" y="264804"/>
                  </a:cubicBezTo>
                  <a:cubicBezTo>
                    <a:pt x="674847" y="258698"/>
                    <a:pt x="666147" y="253771"/>
                    <a:pt x="657872" y="248254"/>
                  </a:cubicBezTo>
                  <a:cubicBezTo>
                    <a:pt x="640329" y="236559"/>
                    <a:pt x="649904" y="242202"/>
                    <a:pt x="628909" y="231704"/>
                  </a:cubicBezTo>
                  <a:cubicBezTo>
                    <a:pt x="633046" y="230325"/>
                    <a:pt x="636960" y="227566"/>
                    <a:pt x="641321" y="227566"/>
                  </a:cubicBezTo>
                  <a:cubicBezTo>
                    <a:pt x="649906" y="227566"/>
                    <a:pt x="661831" y="233890"/>
                    <a:pt x="670284" y="235841"/>
                  </a:cubicBezTo>
                  <a:cubicBezTo>
                    <a:pt x="735180" y="250816"/>
                    <a:pt x="689035" y="236574"/>
                    <a:pt x="736485" y="252391"/>
                  </a:cubicBezTo>
                  <a:cubicBezTo>
                    <a:pt x="740623" y="253770"/>
                    <a:pt x="745269" y="254110"/>
                    <a:pt x="748898" y="256529"/>
                  </a:cubicBezTo>
                  <a:lnTo>
                    <a:pt x="761311" y="264804"/>
                  </a:lnTo>
                  <a:cubicBezTo>
                    <a:pt x="755794" y="256529"/>
                    <a:pt x="754195" y="243124"/>
                    <a:pt x="744760" y="239979"/>
                  </a:cubicBezTo>
                  <a:cubicBezTo>
                    <a:pt x="727630" y="234268"/>
                    <a:pt x="735977" y="238260"/>
                    <a:pt x="719935" y="227566"/>
                  </a:cubicBezTo>
                  <a:cubicBezTo>
                    <a:pt x="704764" y="204809"/>
                    <a:pt x="719935" y="224118"/>
                    <a:pt x="699247" y="206878"/>
                  </a:cubicBezTo>
                  <a:cubicBezTo>
                    <a:pt x="694752" y="203132"/>
                    <a:pt x="691454" y="198058"/>
                    <a:pt x="686835" y="194466"/>
                  </a:cubicBezTo>
                  <a:cubicBezTo>
                    <a:pt x="678984" y="188360"/>
                    <a:pt x="670284" y="183432"/>
                    <a:pt x="662009" y="177915"/>
                  </a:cubicBezTo>
                  <a:cubicBezTo>
                    <a:pt x="657872" y="175157"/>
                    <a:pt x="654314" y="171212"/>
                    <a:pt x="649597" y="169640"/>
                  </a:cubicBezTo>
                  <a:lnTo>
                    <a:pt x="637184" y="165503"/>
                  </a:lnTo>
                  <a:cubicBezTo>
                    <a:pt x="628909" y="159986"/>
                    <a:pt x="621794" y="152097"/>
                    <a:pt x="612359" y="148952"/>
                  </a:cubicBezTo>
                  <a:lnTo>
                    <a:pt x="587533" y="140677"/>
                  </a:lnTo>
                  <a:cubicBezTo>
                    <a:pt x="601101" y="133893"/>
                    <a:pt x="603099" y="131918"/>
                    <a:pt x="616496" y="128265"/>
                  </a:cubicBezTo>
                  <a:cubicBezTo>
                    <a:pt x="627469" y="125273"/>
                    <a:pt x="649597" y="119990"/>
                    <a:pt x="649597" y="119990"/>
                  </a:cubicBezTo>
                  <a:cubicBezTo>
                    <a:pt x="656493" y="121369"/>
                    <a:pt x="663252" y="124127"/>
                    <a:pt x="670284" y="124127"/>
                  </a:cubicBezTo>
                  <a:cubicBezTo>
                    <a:pt x="674645" y="124127"/>
                    <a:pt x="662065" y="121188"/>
                    <a:pt x="657872" y="119990"/>
                  </a:cubicBezTo>
                  <a:cubicBezTo>
                    <a:pt x="652404" y="118428"/>
                    <a:pt x="646768" y="117486"/>
                    <a:pt x="641321" y="115852"/>
                  </a:cubicBezTo>
                  <a:cubicBezTo>
                    <a:pt x="611871" y="107017"/>
                    <a:pt x="624457" y="108886"/>
                    <a:pt x="599946" y="103439"/>
                  </a:cubicBezTo>
                  <a:cubicBezTo>
                    <a:pt x="593081" y="101913"/>
                    <a:pt x="586177" y="100560"/>
                    <a:pt x="579258" y="99302"/>
                  </a:cubicBezTo>
                  <a:cubicBezTo>
                    <a:pt x="571004" y="97801"/>
                    <a:pt x="562622" y="96984"/>
                    <a:pt x="554433" y="95164"/>
                  </a:cubicBezTo>
                  <a:cubicBezTo>
                    <a:pt x="550175" y="94218"/>
                    <a:pt x="546297" y="91882"/>
                    <a:pt x="542020" y="91027"/>
                  </a:cubicBezTo>
                  <a:cubicBezTo>
                    <a:pt x="509991" y="84621"/>
                    <a:pt x="521024" y="90107"/>
                    <a:pt x="496507" y="82752"/>
                  </a:cubicBezTo>
                  <a:cubicBezTo>
                    <a:pt x="483975" y="78992"/>
                    <a:pt x="471682" y="74476"/>
                    <a:pt x="459269" y="70339"/>
                  </a:cubicBezTo>
                  <a:cubicBezTo>
                    <a:pt x="447430" y="66393"/>
                    <a:pt x="443305" y="64664"/>
                    <a:pt x="430306" y="62064"/>
                  </a:cubicBezTo>
                  <a:cubicBezTo>
                    <a:pt x="392337" y="54470"/>
                    <a:pt x="380126" y="56518"/>
                    <a:pt x="331005" y="53789"/>
                  </a:cubicBezTo>
                  <a:cubicBezTo>
                    <a:pt x="318592" y="52410"/>
                    <a:pt x="306256" y="49651"/>
                    <a:pt x="293767" y="49651"/>
                  </a:cubicBezTo>
                  <a:cubicBezTo>
                    <a:pt x="260722" y="49651"/>
                    <a:pt x="250402" y="52532"/>
                    <a:pt x="223428" y="57926"/>
                  </a:cubicBezTo>
                  <a:cubicBezTo>
                    <a:pt x="212989" y="73585"/>
                    <a:pt x="226876" y="69649"/>
                    <a:pt x="223428" y="703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135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osto feliz 48"/>
            <p:cNvSpPr/>
            <p:nvPr/>
          </p:nvSpPr>
          <p:spPr>
            <a:xfrm>
              <a:off x="7608195" y="4653136"/>
              <a:ext cx="576064" cy="636909"/>
            </a:xfrm>
            <a:prstGeom prst="smileyFace">
              <a:avLst>
                <a:gd name="adj" fmla="val -4653"/>
              </a:avLst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 flipH="1" flipV="1">
              <a:off x="7680850" y="4736404"/>
              <a:ext cx="215377" cy="1589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flipH="1">
              <a:off x="7896227" y="4736404"/>
              <a:ext cx="194242" cy="1382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rot="7681285">
              <a:off x="6532131" y="4728534"/>
              <a:ext cx="343200" cy="38052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7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9" grpId="0"/>
      <p:bldP spid="10" grpId="0" animBg="1"/>
      <p:bldP spid="11" grpId="0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004048" y="328278"/>
            <a:ext cx="3672408" cy="640080"/>
          </a:xfrm>
        </p:spPr>
        <p:txBody>
          <a:bodyPr/>
          <a:lstStyle/>
          <a:p>
            <a:pPr algn="ctr"/>
            <a:r>
              <a:rPr lang="pt-BR" dirty="0" smtClean="0"/>
              <a:t>Estruturada </a:t>
            </a:r>
            <a:endParaRPr lang="pt-BR" dirty="0"/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"/>
          <p:cNvSpPr txBox="1">
            <a:spLocks/>
          </p:cNvSpPr>
          <p:nvPr/>
        </p:nvSpPr>
        <p:spPr>
          <a:xfrm>
            <a:off x="755576" y="332656"/>
            <a:ext cx="3240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>
            <a:lvl1pPr marL="64008" indent="0" algn="l" rtl="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dirty="0"/>
              <a:t>Linear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3569" y="1196752"/>
            <a:ext cx="338437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Sequência de passos executados consecutivamente com inicio e fim específicos. Um bom exemplo é a linguagem BASIC, com linhas numeradas e uso de desvios “GOTO”. </a:t>
            </a:r>
          </a:p>
          <a:p>
            <a:r>
              <a:rPr lang="pt-BR" sz="1200" dirty="0"/>
              <a:t>A linguagem linear é muito complexa.</a:t>
            </a:r>
          </a:p>
          <a:p>
            <a:r>
              <a:rPr lang="pt-BR" sz="1200" dirty="0"/>
              <a:t>Os programas extensos tornam – se difíceis de entender e desenvolver.</a:t>
            </a:r>
            <a:endParaRPr lang="pt-BR" sz="1200" dirty="0">
              <a:latin typeface="Calibri" pitchFamily="34" charset="0"/>
              <a:ea typeface="MS Mincho" pitchFamily="49" charset="-128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076056" y="1052736"/>
            <a:ext cx="338272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Leia (A, B, C)</a:t>
            </a:r>
          </a:p>
          <a:p>
            <a:r>
              <a:rPr lang="pt-BR" sz="1200" dirty="0"/>
              <a:t>Se (A = 0) </a:t>
            </a:r>
            <a:r>
              <a:rPr lang="pt-BR" sz="1200" dirty="0" err="1"/>
              <a:t>Entao</a:t>
            </a:r>
            <a:endParaRPr lang="pt-BR" sz="1200" dirty="0"/>
          </a:p>
          <a:p>
            <a:r>
              <a:rPr lang="pt-BR" sz="1200" dirty="0"/>
              <a:t>  Escreva("A deve ser diferente de 0")</a:t>
            </a:r>
          </a:p>
          <a:p>
            <a:r>
              <a:rPr lang="pt-BR" sz="1200" dirty="0"/>
              <a:t> </a:t>
            </a:r>
            <a:r>
              <a:rPr lang="pt-BR" sz="1200" dirty="0" err="1"/>
              <a:t>Senao</a:t>
            </a:r>
            <a:endParaRPr lang="pt-BR" sz="1200" dirty="0"/>
          </a:p>
          <a:p>
            <a:r>
              <a:rPr lang="pt-BR" sz="1200" dirty="0"/>
              <a:t>  D&lt;-B*B-4*A*C</a:t>
            </a:r>
          </a:p>
          <a:p>
            <a:r>
              <a:rPr lang="pt-BR" sz="1200" dirty="0"/>
              <a:t>  Se (D=0) </a:t>
            </a:r>
            <a:r>
              <a:rPr lang="pt-BR" sz="1200" dirty="0" err="1"/>
              <a:t>Entao</a:t>
            </a:r>
            <a:endParaRPr lang="pt-BR" sz="1200" dirty="0"/>
          </a:p>
          <a:p>
            <a:r>
              <a:rPr lang="pt-BR" sz="1200" dirty="0"/>
              <a:t>   Escreva("Solução única: ", -B/(2*A))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Senao</a:t>
            </a:r>
            <a:endParaRPr lang="pt-BR" sz="1200" dirty="0"/>
          </a:p>
          <a:p>
            <a:r>
              <a:rPr lang="pt-BR" sz="1200" dirty="0"/>
              <a:t>   Escreva("Primeira Solução: ",(-</a:t>
            </a:r>
            <a:r>
              <a:rPr lang="pt-BR" sz="1200" dirty="0" err="1"/>
              <a:t>B+RaizQ</a:t>
            </a:r>
            <a:r>
              <a:rPr lang="pt-BR" sz="1200" dirty="0"/>
              <a:t>(D))/(2*A) </a:t>
            </a:r>
          </a:p>
          <a:p>
            <a:r>
              <a:rPr lang="pt-BR" sz="1200" dirty="0"/>
              <a:t>   Escreva("Segunda Solução: ", (-B-</a:t>
            </a:r>
            <a:r>
              <a:rPr lang="pt-BR" sz="1200" dirty="0" err="1"/>
              <a:t>RaizQ</a:t>
            </a:r>
            <a:r>
              <a:rPr lang="pt-BR" sz="1200" dirty="0"/>
              <a:t>(D))/(2*A)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FimSe</a:t>
            </a:r>
            <a:endParaRPr lang="pt-BR" sz="1200" dirty="0"/>
          </a:p>
          <a:p>
            <a:r>
              <a:rPr lang="pt-BR" sz="1200" dirty="0" err="1"/>
              <a:t>FimSe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699061" y="2713851"/>
            <a:ext cx="3512899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10 REM RESOLVE EQUACAO DO SEGUNDO GRAU</a:t>
            </a:r>
          </a:p>
          <a:p>
            <a:r>
              <a:rPr lang="en-US" sz="1200" dirty="0"/>
              <a:t>20 READ A,B,C</a:t>
            </a:r>
            <a:endParaRPr lang="pt-BR" sz="1200" dirty="0"/>
          </a:p>
          <a:p>
            <a:r>
              <a:rPr lang="en-US" sz="1200" dirty="0"/>
              <a:t>25 IF A=0 THEN GOTO 410</a:t>
            </a:r>
            <a:endParaRPr lang="pt-BR" sz="1200" dirty="0"/>
          </a:p>
          <a:p>
            <a:r>
              <a:rPr lang="en-US" sz="1200" dirty="0"/>
              <a:t>30 LET D=B*B-4*A*C</a:t>
            </a:r>
            <a:endParaRPr lang="pt-BR" sz="1200" dirty="0"/>
          </a:p>
          <a:p>
            <a:r>
              <a:rPr lang="en-US" sz="1200" dirty="0"/>
              <a:t>40 IF D&lt;0 THEN GOTO 430</a:t>
            </a:r>
            <a:endParaRPr lang="pt-BR" sz="1200" dirty="0"/>
          </a:p>
          <a:p>
            <a:r>
              <a:rPr lang="en-US" sz="1200" dirty="0"/>
              <a:t>50 PRINT "SOLUCAO"</a:t>
            </a:r>
            <a:endParaRPr lang="pt-BR" sz="1200" dirty="0"/>
          </a:p>
          <a:p>
            <a:r>
              <a:rPr lang="en-US" sz="1200" dirty="0"/>
              <a:t>60 IF D=0 THEN GOTO 100</a:t>
            </a:r>
            <a:endParaRPr lang="pt-BR" sz="1200" dirty="0"/>
          </a:p>
          <a:p>
            <a:r>
              <a:rPr lang="pt-BR" sz="1200" dirty="0"/>
              <a:t>70 PRINT "PRIMEIRA SOLUCAO",(-B+SQR(D))/(2*A)</a:t>
            </a:r>
          </a:p>
          <a:p>
            <a:r>
              <a:rPr lang="pt-BR" sz="1200" dirty="0"/>
              <a:t>80 PRINT "SEGUNDA SOLUCAO",(-B-SQR(D))/(2*A)</a:t>
            </a:r>
          </a:p>
          <a:p>
            <a:r>
              <a:rPr lang="pt-BR" sz="1200" dirty="0"/>
              <a:t>85 GOTO 500</a:t>
            </a:r>
          </a:p>
          <a:p>
            <a:r>
              <a:rPr lang="pt-BR" sz="1200" dirty="0"/>
              <a:t>90 GOTO 20</a:t>
            </a:r>
          </a:p>
          <a:p>
            <a:r>
              <a:rPr lang="pt-BR" sz="1200" dirty="0"/>
              <a:t>100 PRINT "SOLUCAO UNICA",(-B)/(2*A)</a:t>
            </a:r>
          </a:p>
          <a:p>
            <a:r>
              <a:rPr lang="pt-BR" sz="1200" dirty="0"/>
              <a:t>150 GOTO 500</a:t>
            </a:r>
          </a:p>
          <a:p>
            <a:r>
              <a:rPr lang="pt-BR" sz="1200" dirty="0"/>
              <a:t>200 GOTO 20</a:t>
            </a:r>
          </a:p>
          <a:p>
            <a:r>
              <a:rPr lang="pt-BR" sz="1200" dirty="0"/>
              <a:t>410 PRINT "A DEVE SER DIFERENTE DE ZERO"</a:t>
            </a:r>
          </a:p>
          <a:p>
            <a:r>
              <a:rPr lang="pt-BR" sz="1200" dirty="0"/>
              <a:t>420 GOTO 20</a:t>
            </a:r>
          </a:p>
          <a:p>
            <a:r>
              <a:rPr lang="pt-BR" sz="1200" dirty="0"/>
              <a:t>430 PRINT "NAO HA SOLUCOES REAIS"</a:t>
            </a:r>
          </a:p>
          <a:p>
            <a:r>
              <a:rPr lang="pt-BR" sz="1200" dirty="0"/>
              <a:t>440 GOTO 20</a:t>
            </a:r>
          </a:p>
          <a:p>
            <a:r>
              <a:rPr lang="pt-BR" sz="1200" dirty="0"/>
              <a:t>490 DATA 10,20,1241,123,22,-1</a:t>
            </a:r>
          </a:p>
          <a:p>
            <a:r>
              <a:rPr lang="pt-BR" sz="1200" dirty="0"/>
              <a:t>500 END</a:t>
            </a:r>
            <a:endParaRPr lang="pt-BR" sz="1200" dirty="0">
              <a:latin typeface="Calibri" pitchFamily="34" charset="0"/>
              <a:ea typeface="MS Mincho" pitchFamily="49" charset="-128"/>
              <a:cs typeface="Calibri" pitchFamily="34" charset="0"/>
            </a:endParaRPr>
          </a:p>
        </p:txBody>
      </p:sp>
      <p:sp>
        <p:nvSpPr>
          <p:cNvPr id="57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076056" y="3429000"/>
            <a:ext cx="3672408" cy="640080"/>
          </a:xfrm>
        </p:spPr>
        <p:txBody>
          <a:bodyPr/>
          <a:lstStyle/>
          <a:p>
            <a:pPr algn="ctr"/>
            <a:r>
              <a:rPr lang="pt-BR" dirty="0" smtClean="0"/>
              <a:t>Modular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76056" y="4151923"/>
            <a:ext cx="37444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Modularização: “Dividir para conquistar”.</a:t>
            </a:r>
          </a:p>
          <a:p>
            <a:r>
              <a:rPr lang="pt-BR" sz="1400" dirty="0"/>
              <a:t>O módulo deve executar tarefas específicas e de forma independente.</a:t>
            </a:r>
          </a:p>
          <a:p>
            <a:r>
              <a:rPr lang="pt-BR" sz="1400" dirty="0"/>
              <a:t>Procedimento e função: bloco para executar tarefa específica, podendo ambos receber valores, mas apenas a função retorna.</a:t>
            </a:r>
          </a:p>
          <a:p>
            <a:r>
              <a:rPr lang="pt-BR" sz="1400" dirty="0"/>
              <a:t>Problema: Como dividir e gerenciar a tarefa do desenvolvimento? </a:t>
            </a:r>
          </a:p>
        </p:txBody>
      </p:sp>
    </p:spTree>
    <p:extLst>
      <p:ext uri="{BB962C8B-B14F-4D97-AF65-F5344CB8AC3E}">
        <p14:creationId xmlns:p14="http://schemas.microsoft.com/office/powerpoint/2010/main" val="14539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0" grpId="0" animBg="1"/>
      <p:bldP spid="11" grpId="0"/>
      <p:bldP spid="12" grpId="0"/>
      <p:bldP spid="56" grpId="0"/>
      <p:bldP spid="57" grpId="0" build="p" animBg="1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"/>
          <p:cNvSpPr txBox="1">
            <a:spLocks/>
          </p:cNvSpPr>
          <p:nvPr/>
        </p:nvSpPr>
        <p:spPr>
          <a:xfrm>
            <a:off x="2915816" y="412656"/>
            <a:ext cx="3240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>
            <a:lvl1pPr marL="64008" indent="0" algn="l" rtl="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dirty="0" smtClean="0"/>
              <a:t>Orientada a Objetos</a:t>
            </a:r>
            <a:endParaRPr lang="pt-BR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259632" y="1495021"/>
            <a:ext cx="691276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Modelo Orientado a Objeto: O mundo é um conjunto de objetos que interagem e apresentam características e comportamentos próprios representados por seus atributos (dados) e suas operações (processo que o objeto executa).</a:t>
            </a:r>
            <a:endParaRPr lang="pt-BR" sz="1600" dirty="0">
              <a:latin typeface="Calibri" pitchFamily="34" charset="0"/>
              <a:ea typeface="MS Mincho" pitchFamily="49" charset="-128"/>
              <a:cs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99792" y="270892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OBJETO</a:t>
            </a:r>
          </a:p>
          <a:p>
            <a:r>
              <a:rPr lang="pt-BR" b="1" dirty="0" smtClean="0"/>
              <a:t>CLASSE</a:t>
            </a:r>
          </a:p>
          <a:p>
            <a:r>
              <a:rPr lang="pt-BR" b="1" dirty="0" smtClean="0"/>
              <a:t>GENERALIZAÇÃO</a:t>
            </a:r>
          </a:p>
          <a:p>
            <a:r>
              <a:rPr lang="pt-BR" b="1" dirty="0" smtClean="0"/>
              <a:t>ESPECIALIZAÇÃO</a:t>
            </a:r>
          </a:p>
          <a:p>
            <a:r>
              <a:rPr lang="pt-BR" b="1" dirty="0" smtClean="0"/>
              <a:t>HERANÇA</a:t>
            </a:r>
          </a:p>
          <a:p>
            <a:r>
              <a:rPr lang="pt-BR" b="1" dirty="0" smtClean="0"/>
              <a:t>POLIMORFISMO </a:t>
            </a:r>
          </a:p>
          <a:p>
            <a:r>
              <a:rPr lang="pt-BR" b="1" dirty="0" smtClean="0"/>
              <a:t>SOBRECARGA</a:t>
            </a:r>
          </a:p>
          <a:p>
            <a:r>
              <a:rPr lang="pt-BR" b="1" dirty="0" smtClean="0"/>
              <a:t>SOBRESCRITA </a:t>
            </a:r>
            <a:r>
              <a:rPr lang="pt-BR" b="1" dirty="0"/>
              <a:t>DE </a:t>
            </a:r>
            <a:r>
              <a:rPr lang="pt-BR" b="1" dirty="0" smtClean="0"/>
              <a:t>MÉTODO </a:t>
            </a:r>
            <a:endParaRPr lang="pt-BR" dirty="0"/>
          </a:p>
          <a:p>
            <a:r>
              <a:rPr lang="pt-BR" b="1" dirty="0" smtClean="0"/>
              <a:t>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8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tângulo 1"/>
          <p:cNvSpPr/>
          <p:nvPr/>
        </p:nvSpPr>
        <p:spPr>
          <a:xfrm>
            <a:off x="2555776" y="1124744"/>
            <a:ext cx="1191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radutores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55576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Os códigos escritos em linguagem de alto nível, não são compreendidos pela máquina e precisam passar por uma tradução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576" y="27089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A </a:t>
            </a:r>
            <a:r>
              <a:rPr lang="pt-BR" b="1" dirty="0" smtClean="0"/>
              <a:t>Compilação </a:t>
            </a:r>
            <a:r>
              <a:rPr lang="pt-BR" dirty="0" smtClean="0"/>
              <a:t>O </a:t>
            </a:r>
            <a:r>
              <a:rPr lang="pt-BR" dirty="0"/>
              <a:t>programa é traduzido para a máquina e o sistema do computador onde ele é </a:t>
            </a:r>
            <a:r>
              <a:rPr lang="pt-BR" dirty="0" smtClean="0"/>
              <a:t>compilado</a:t>
            </a:r>
          </a:p>
          <a:p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Interpretação</a:t>
            </a:r>
            <a:r>
              <a:rPr lang="pt-BR" dirty="0"/>
              <a:t> </a:t>
            </a:r>
            <a:r>
              <a:rPr lang="pt-BR" dirty="0" smtClean="0"/>
              <a:t>O </a:t>
            </a:r>
            <a:r>
              <a:rPr lang="pt-BR" dirty="0"/>
              <a:t>código escrito em linguagem de programação de alto nível, é lido linha a linha e interpretado em linguagem de máquina, durante a execução do programa. </a:t>
            </a:r>
          </a:p>
        </p:txBody>
      </p:sp>
    </p:spTree>
    <p:extLst>
      <p:ext uri="{BB962C8B-B14F-4D97-AF65-F5344CB8AC3E}">
        <p14:creationId xmlns:p14="http://schemas.microsoft.com/office/powerpoint/2010/main" val="2569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1691680" y="1078004"/>
            <a:ext cx="307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Antes de começar a programar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5576" y="144733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1º Tenha uma ideia clara do que pretende fazer.</a:t>
            </a:r>
          </a:p>
          <a:p>
            <a:r>
              <a:rPr lang="pt-BR" sz="1600" dirty="0"/>
              <a:t>2º Escreva a ideia de modo narrativo para corrigir possíveis imperfeições.</a:t>
            </a:r>
          </a:p>
          <a:p>
            <a:r>
              <a:rPr lang="pt-BR" sz="1600" dirty="0"/>
              <a:t>3º Reescreva e altere enquanto for necessário. </a:t>
            </a:r>
          </a:p>
          <a:p>
            <a:r>
              <a:rPr lang="pt-BR" sz="1600" dirty="0"/>
              <a:t>4º Divida o problema em partes menores. </a:t>
            </a:r>
          </a:p>
          <a:p>
            <a:r>
              <a:rPr lang="pt-BR" sz="1600" dirty="0"/>
              <a:t>5º Elabore soluções para cada uma das partes menores.</a:t>
            </a:r>
          </a:p>
          <a:p>
            <a:r>
              <a:rPr lang="pt-BR" sz="1600" dirty="0"/>
              <a:t>6º Construa fluxogramas para as soluções elaboradas.</a:t>
            </a:r>
          </a:p>
          <a:p>
            <a:r>
              <a:rPr lang="pt-BR" sz="1600" dirty="0"/>
              <a:t>7º Verifique se as soluções são válidas e corrija imperfeições. </a:t>
            </a:r>
          </a:p>
          <a:p>
            <a:r>
              <a:rPr lang="pt-BR" sz="1600" dirty="0"/>
              <a:t>8º Transcreva os fluxos em Pseudocódigos.</a:t>
            </a:r>
          </a:p>
          <a:p>
            <a:r>
              <a:rPr lang="pt-BR" sz="1600" dirty="0"/>
              <a:t>9º Verifique novamente se é necessária, alguma alteração.</a:t>
            </a:r>
          </a:p>
          <a:p>
            <a:r>
              <a:rPr lang="pt-BR" sz="1600" dirty="0"/>
              <a:t>10º Reescreva o que for necessário.</a:t>
            </a:r>
          </a:p>
        </p:txBody>
      </p:sp>
    </p:spTree>
    <p:extLst>
      <p:ext uri="{BB962C8B-B14F-4D97-AF65-F5344CB8AC3E}">
        <p14:creationId xmlns:p14="http://schemas.microsoft.com/office/powerpoint/2010/main" val="1539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93759" y="5949280"/>
            <a:ext cx="926712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o 47"/>
          <p:cNvGrpSpPr/>
          <p:nvPr/>
        </p:nvGrpSpPr>
        <p:grpSpPr>
          <a:xfrm>
            <a:off x="5593889" y="1262670"/>
            <a:ext cx="1944216" cy="3313830"/>
            <a:chOff x="5593889" y="1262670"/>
            <a:chExt cx="1944216" cy="3313830"/>
          </a:xfrm>
        </p:grpSpPr>
        <p:sp>
          <p:nvSpPr>
            <p:cNvPr id="35" name="CaixaDeTexto 34"/>
            <p:cNvSpPr txBox="1"/>
            <p:nvPr/>
          </p:nvSpPr>
          <p:spPr>
            <a:xfrm flipH="1">
              <a:off x="5593889" y="1262670"/>
              <a:ext cx="375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pt-BR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pt-BR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flipH="1">
              <a:off x="5639382" y="1408148"/>
              <a:ext cx="1898723" cy="3168352"/>
              <a:chOff x="3370982" y="2242032"/>
              <a:chExt cx="966137" cy="1519390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3711069" y="2681302"/>
                <a:ext cx="428884" cy="1080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63888" y="2465278"/>
                <a:ext cx="720080" cy="720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923928" y="2609294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969480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711069" y="2609296"/>
                <a:ext cx="21602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744048" y="2743329"/>
                <a:ext cx="72008" cy="144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370982" y="2242032"/>
                <a:ext cx="966137" cy="712203"/>
              </a:xfrm>
              <a:custGeom>
                <a:avLst/>
                <a:gdLst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66575 w 966137"/>
                  <a:gd name="connsiteY64" fmla="*/ 298428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12786 w 966137"/>
                  <a:gd name="connsiteY62" fmla="*/ 281878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54162 w 966137"/>
                  <a:gd name="connsiteY63" fmla="*/ 294290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795537 w 966137"/>
                  <a:gd name="connsiteY65" fmla="*/ 302565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709230 w 966137"/>
                  <a:gd name="connsiteY62" fmla="*/ 255186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704511 w 966137"/>
                  <a:gd name="connsiteY61" fmla="*/ 273602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79686 w 966137"/>
                  <a:gd name="connsiteY60" fmla="*/ 25705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36382 w 966137"/>
                  <a:gd name="connsiteY63" fmla="*/ 259972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  <a:gd name="connsiteX0" fmla="*/ 294893 w 966137"/>
                  <a:gd name="connsiteY0" fmla="*/ 298428 h 712203"/>
                  <a:gd name="connsiteX1" fmla="*/ 274205 w 966137"/>
                  <a:gd name="connsiteY1" fmla="*/ 281878 h 712203"/>
                  <a:gd name="connsiteX2" fmla="*/ 270068 w 966137"/>
                  <a:gd name="connsiteY2" fmla="*/ 269465 h 712203"/>
                  <a:gd name="connsiteX3" fmla="*/ 261793 w 966137"/>
                  <a:gd name="connsiteY3" fmla="*/ 257052 h 712203"/>
                  <a:gd name="connsiteX4" fmla="*/ 257655 w 966137"/>
                  <a:gd name="connsiteY4" fmla="*/ 244639 h 712203"/>
                  <a:gd name="connsiteX5" fmla="*/ 228692 w 966137"/>
                  <a:gd name="connsiteY5" fmla="*/ 207401 h 712203"/>
                  <a:gd name="connsiteX6" fmla="*/ 216280 w 966137"/>
                  <a:gd name="connsiteY6" fmla="*/ 182576 h 712203"/>
                  <a:gd name="connsiteX7" fmla="*/ 208004 w 966137"/>
                  <a:gd name="connsiteY7" fmla="*/ 157751 h 712203"/>
                  <a:gd name="connsiteX8" fmla="*/ 203867 w 966137"/>
                  <a:gd name="connsiteY8" fmla="*/ 145338 h 712203"/>
                  <a:gd name="connsiteX9" fmla="*/ 199729 w 966137"/>
                  <a:gd name="connsiteY9" fmla="*/ 132925 h 712203"/>
                  <a:gd name="connsiteX10" fmla="*/ 191454 w 966137"/>
                  <a:gd name="connsiteY10" fmla="*/ 99825 h 712203"/>
                  <a:gd name="connsiteX11" fmla="*/ 195592 w 966137"/>
                  <a:gd name="connsiteY11" fmla="*/ 33624 h 712203"/>
                  <a:gd name="connsiteX12" fmla="*/ 203867 w 966137"/>
                  <a:gd name="connsiteY12" fmla="*/ 46037 h 712203"/>
                  <a:gd name="connsiteX13" fmla="*/ 228692 w 966137"/>
                  <a:gd name="connsiteY13" fmla="*/ 62587 h 712203"/>
                  <a:gd name="connsiteX14" fmla="*/ 253518 w 966137"/>
                  <a:gd name="connsiteY14" fmla="*/ 79137 h 712203"/>
                  <a:gd name="connsiteX15" fmla="*/ 265930 w 966137"/>
                  <a:gd name="connsiteY15" fmla="*/ 87412 h 712203"/>
                  <a:gd name="connsiteX16" fmla="*/ 303168 w 966137"/>
                  <a:gd name="connsiteY16" fmla="*/ 108100 h 712203"/>
                  <a:gd name="connsiteX17" fmla="*/ 315581 w 966137"/>
                  <a:gd name="connsiteY17" fmla="*/ 116375 h 712203"/>
                  <a:gd name="connsiteX18" fmla="*/ 327994 w 966137"/>
                  <a:gd name="connsiteY18" fmla="*/ 124650 h 712203"/>
                  <a:gd name="connsiteX19" fmla="*/ 336269 w 966137"/>
                  <a:gd name="connsiteY19" fmla="*/ 137063 h 712203"/>
                  <a:gd name="connsiteX20" fmla="*/ 348681 w 966137"/>
                  <a:gd name="connsiteY20" fmla="*/ 141201 h 712203"/>
                  <a:gd name="connsiteX21" fmla="*/ 361094 w 966137"/>
                  <a:gd name="connsiteY21" fmla="*/ 149476 h 712203"/>
                  <a:gd name="connsiteX22" fmla="*/ 373507 w 966137"/>
                  <a:gd name="connsiteY22" fmla="*/ 161888 h 712203"/>
                  <a:gd name="connsiteX23" fmla="*/ 385919 w 966137"/>
                  <a:gd name="connsiteY23" fmla="*/ 166026 h 712203"/>
                  <a:gd name="connsiteX24" fmla="*/ 410745 w 966137"/>
                  <a:gd name="connsiteY24" fmla="*/ 182576 h 712203"/>
                  <a:gd name="connsiteX25" fmla="*/ 435570 w 966137"/>
                  <a:gd name="connsiteY25" fmla="*/ 199126 h 712203"/>
                  <a:gd name="connsiteX26" fmla="*/ 447983 w 966137"/>
                  <a:gd name="connsiteY26" fmla="*/ 203264 h 712203"/>
                  <a:gd name="connsiteX27" fmla="*/ 460395 w 966137"/>
                  <a:gd name="connsiteY27" fmla="*/ 211539 h 712203"/>
                  <a:gd name="connsiteX28" fmla="*/ 435570 w 966137"/>
                  <a:gd name="connsiteY28" fmla="*/ 186714 h 712203"/>
                  <a:gd name="connsiteX29" fmla="*/ 423157 w 966137"/>
                  <a:gd name="connsiteY29" fmla="*/ 174301 h 712203"/>
                  <a:gd name="connsiteX30" fmla="*/ 419020 w 966137"/>
                  <a:gd name="connsiteY30" fmla="*/ 161888 h 712203"/>
                  <a:gd name="connsiteX31" fmla="*/ 402470 w 966137"/>
                  <a:gd name="connsiteY31" fmla="*/ 132925 h 712203"/>
                  <a:gd name="connsiteX32" fmla="*/ 394194 w 966137"/>
                  <a:gd name="connsiteY32" fmla="*/ 108100 h 712203"/>
                  <a:gd name="connsiteX33" fmla="*/ 398332 w 966137"/>
                  <a:gd name="connsiteY33" fmla="*/ 95687 h 712203"/>
                  <a:gd name="connsiteX34" fmla="*/ 406607 w 966137"/>
                  <a:gd name="connsiteY34" fmla="*/ 58449 h 712203"/>
                  <a:gd name="connsiteX35" fmla="*/ 423157 w 966137"/>
                  <a:gd name="connsiteY35" fmla="*/ 33624 h 712203"/>
                  <a:gd name="connsiteX36" fmla="*/ 439708 w 966137"/>
                  <a:gd name="connsiteY36" fmla="*/ 12936 h 712203"/>
                  <a:gd name="connsiteX37" fmla="*/ 443845 w 966137"/>
                  <a:gd name="connsiteY37" fmla="*/ 524 h 712203"/>
                  <a:gd name="connsiteX38" fmla="*/ 452120 w 966137"/>
                  <a:gd name="connsiteY38" fmla="*/ 25349 h 712203"/>
                  <a:gd name="connsiteX39" fmla="*/ 464533 w 966137"/>
                  <a:gd name="connsiteY39" fmla="*/ 50174 h 712203"/>
                  <a:gd name="connsiteX40" fmla="*/ 468670 w 966137"/>
                  <a:gd name="connsiteY40" fmla="*/ 62587 h 712203"/>
                  <a:gd name="connsiteX41" fmla="*/ 476946 w 966137"/>
                  <a:gd name="connsiteY41" fmla="*/ 70862 h 712203"/>
                  <a:gd name="connsiteX42" fmla="*/ 485221 w 966137"/>
                  <a:gd name="connsiteY42" fmla="*/ 83275 h 712203"/>
                  <a:gd name="connsiteX43" fmla="*/ 497633 w 966137"/>
                  <a:gd name="connsiteY43" fmla="*/ 103963 h 712203"/>
                  <a:gd name="connsiteX44" fmla="*/ 514184 w 966137"/>
                  <a:gd name="connsiteY44" fmla="*/ 128788 h 712203"/>
                  <a:gd name="connsiteX45" fmla="*/ 522459 w 966137"/>
                  <a:gd name="connsiteY45" fmla="*/ 141201 h 712203"/>
                  <a:gd name="connsiteX46" fmla="*/ 543147 w 966137"/>
                  <a:gd name="connsiteY46" fmla="*/ 161888 h 712203"/>
                  <a:gd name="connsiteX47" fmla="*/ 567972 w 966137"/>
                  <a:gd name="connsiteY47" fmla="*/ 182576 h 712203"/>
                  <a:gd name="connsiteX48" fmla="*/ 580385 w 966137"/>
                  <a:gd name="connsiteY48" fmla="*/ 186714 h 712203"/>
                  <a:gd name="connsiteX49" fmla="*/ 592797 w 966137"/>
                  <a:gd name="connsiteY49" fmla="*/ 194989 h 712203"/>
                  <a:gd name="connsiteX50" fmla="*/ 580385 w 966137"/>
                  <a:gd name="connsiteY50" fmla="*/ 182576 h 712203"/>
                  <a:gd name="connsiteX51" fmla="*/ 588660 w 966137"/>
                  <a:gd name="connsiteY51" fmla="*/ 120513 h 712203"/>
                  <a:gd name="connsiteX52" fmla="*/ 596935 w 966137"/>
                  <a:gd name="connsiteY52" fmla="*/ 108100 h 712203"/>
                  <a:gd name="connsiteX53" fmla="*/ 621760 w 966137"/>
                  <a:gd name="connsiteY53" fmla="*/ 91550 h 712203"/>
                  <a:gd name="connsiteX54" fmla="*/ 634173 w 966137"/>
                  <a:gd name="connsiteY54" fmla="*/ 128788 h 712203"/>
                  <a:gd name="connsiteX55" fmla="*/ 638310 w 966137"/>
                  <a:gd name="connsiteY55" fmla="*/ 141201 h 712203"/>
                  <a:gd name="connsiteX56" fmla="*/ 642448 w 966137"/>
                  <a:gd name="connsiteY56" fmla="*/ 174301 h 712203"/>
                  <a:gd name="connsiteX57" fmla="*/ 646585 w 966137"/>
                  <a:gd name="connsiteY57" fmla="*/ 186714 h 712203"/>
                  <a:gd name="connsiteX58" fmla="*/ 658998 w 966137"/>
                  <a:gd name="connsiteY58" fmla="*/ 228089 h 712203"/>
                  <a:gd name="connsiteX59" fmla="*/ 663136 w 966137"/>
                  <a:gd name="connsiteY59" fmla="*/ 240502 h 712203"/>
                  <a:gd name="connsiteX60" fmla="*/ 637012 w 966137"/>
                  <a:gd name="connsiteY60" fmla="*/ 207482 h 712203"/>
                  <a:gd name="connsiteX61" fmla="*/ 672506 w 966137"/>
                  <a:gd name="connsiteY61" fmla="*/ 212593 h 712203"/>
                  <a:gd name="connsiteX62" fmla="*/ 698562 w 966137"/>
                  <a:gd name="connsiteY62" fmla="*/ 220869 h 712203"/>
                  <a:gd name="connsiteX63" fmla="*/ 757718 w 966137"/>
                  <a:gd name="connsiteY63" fmla="*/ 248533 h 712203"/>
                  <a:gd name="connsiteX64" fmla="*/ 770131 w 966137"/>
                  <a:gd name="connsiteY64" fmla="*/ 271737 h 712203"/>
                  <a:gd name="connsiteX65" fmla="*/ 809762 w 966137"/>
                  <a:gd name="connsiteY65" fmla="*/ 294938 h 712203"/>
                  <a:gd name="connsiteX66" fmla="*/ 836913 w 966137"/>
                  <a:gd name="connsiteY66" fmla="*/ 314978 h 712203"/>
                  <a:gd name="connsiteX67" fmla="*/ 849326 w 966137"/>
                  <a:gd name="connsiteY67" fmla="*/ 319116 h 712203"/>
                  <a:gd name="connsiteX68" fmla="*/ 874151 w 966137"/>
                  <a:gd name="connsiteY68" fmla="*/ 335666 h 712203"/>
                  <a:gd name="connsiteX69" fmla="*/ 886564 w 966137"/>
                  <a:gd name="connsiteY69" fmla="*/ 343941 h 712203"/>
                  <a:gd name="connsiteX70" fmla="*/ 894839 w 966137"/>
                  <a:gd name="connsiteY70" fmla="*/ 356354 h 712203"/>
                  <a:gd name="connsiteX71" fmla="*/ 907251 w 966137"/>
                  <a:gd name="connsiteY71" fmla="*/ 364629 h 712203"/>
                  <a:gd name="connsiteX72" fmla="*/ 923802 w 966137"/>
                  <a:gd name="connsiteY72" fmla="*/ 389454 h 712203"/>
                  <a:gd name="connsiteX73" fmla="*/ 927939 w 966137"/>
                  <a:gd name="connsiteY73" fmla="*/ 401867 h 712203"/>
                  <a:gd name="connsiteX74" fmla="*/ 936214 w 966137"/>
                  <a:gd name="connsiteY74" fmla="*/ 414279 h 712203"/>
                  <a:gd name="connsiteX75" fmla="*/ 940352 w 966137"/>
                  <a:gd name="connsiteY75" fmla="*/ 430830 h 712203"/>
                  <a:gd name="connsiteX76" fmla="*/ 944489 w 966137"/>
                  <a:gd name="connsiteY76" fmla="*/ 443242 h 712203"/>
                  <a:gd name="connsiteX77" fmla="*/ 940352 w 966137"/>
                  <a:gd name="connsiteY77" fmla="*/ 505306 h 712203"/>
                  <a:gd name="connsiteX78" fmla="*/ 936214 w 966137"/>
                  <a:gd name="connsiteY78" fmla="*/ 542544 h 712203"/>
                  <a:gd name="connsiteX79" fmla="*/ 940352 w 966137"/>
                  <a:gd name="connsiteY79" fmla="*/ 658395 h 712203"/>
                  <a:gd name="connsiteX80" fmla="*/ 948627 w 966137"/>
                  <a:gd name="connsiteY80" fmla="*/ 691496 h 712203"/>
                  <a:gd name="connsiteX81" fmla="*/ 952765 w 966137"/>
                  <a:gd name="connsiteY81" fmla="*/ 703908 h 712203"/>
                  <a:gd name="connsiteX82" fmla="*/ 965177 w 966137"/>
                  <a:gd name="connsiteY82" fmla="*/ 712183 h 712203"/>
                  <a:gd name="connsiteX83" fmla="*/ 919664 w 966137"/>
                  <a:gd name="connsiteY83" fmla="*/ 703908 h 712203"/>
                  <a:gd name="connsiteX84" fmla="*/ 894839 w 966137"/>
                  <a:gd name="connsiteY84" fmla="*/ 695633 h 712203"/>
                  <a:gd name="connsiteX85" fmla="*/ 865876 w 966137"/>
                  <a:gd name="connsiteY85" fmla="*/ 658395 h 712203"/>
                  <a:gd name="connsiteX86" fmla="*/ 853463 w 966137"/>
                  <a:gd name="connsiteY86" fmla="*/ 633570 h 712203"/>
                  <a:gd name="connsiteX87" fmla="*/ 849326 w 966137"/>
                  <a:gd name="connsiteY87" fmla="*/ 612882 h 712203"/>
                  <a:gd name="connsiteX88" fmla="*/ 845188 w 966137"/>
                  <a:gd name="connsiteY88" fmla="*/ 596332 h 712203"/>
                  <a:gd name="connsiteX89" fmla="*/ 820363 w 966137"/>
                  <a:gd name="connsiteY89" fmla="*/ 617020 h 712203"/>
                  <a:gd name="connsiteX90" fmla="*/ 816225 w 966137"/>
                  <a:gd name="connsiteY90" fmla="*/ 629432 h 712203"/>
                  <a:gd name="connsiteX91" fmla="*/ 812088 w 966137"/>
                  <a:gd name="connsiteY91" fmla="*/ 645982 h 712203"/>
                  <a:gd name="connsiteX92" fmla="*/ 803813 w 966137"/>
                  <a:gd name="connsiteY92" fmla="*/ 633570 h 712203"/>
                  <a:gd name="connsiteX93" fmla="*/ 795537 w 966137"/>
                  <a:gd name="connsiteY93" fmla="*/ 608744 h 712203"/>
                  <a:gd name="connsiteX94" fmla="*/ 791400 w 966137"/>
                  <a:gd name="connsiteY94" fmla="*/ 592194 h 712203"/>
                  <a:gd name="connsiteX95" fmla="*/ 787262 w 966137"/>
                  <a:gd name="connsiteY95" fmla="*/ 579782 h 712203"/>
                  <a:gd name="connsiteX96" fmla="*/ 783125 w 966137"/>
                  <a:gd name="connsiteY96" fmla="*/ 559094 h 712203"/>
                  <a:gd name="connsiteX97" fmla="*/ 774850 w 966137"/>
                  <a:gd name="connsiteY97" fmla="*/ 534268 h 712203"/>
                  <a:gd name="connsiteX98" fmla="*/ 783125 w 966137"/>
                  <a:gd name="connsiteY98" fmla="*/ 463930 h 712203"/>
                  <a:gd name="connsiteX99" fmla="*/ 791400 w 966137"/>
                  <a:gd name="connsiteY99" fmla="*/ 439105 h 712203"/>
                  <a:gd name="connsiteX100" fmla="*/ 795537 w 966137"/>
                  <a:gd name="connsiteY100" fmla="*/ 426692 h 712203"/>
                  <a:gd name="connsiteX101" fmla="*/ 783125 w 966137"/>
                  <a:gd name="connsiteY101" fmla="*/ 430830 h 712203"/>
                  <a:gd name="connsiteX102" fmla="*/ 754162 w 966137"/>
                  <a:gd name="connsiteY102" fmla="*/ 439105 h 712203"/>
                  <a:gd name="connsiteX103" fmla="*/ 741749 w 966137"/>
                  <a:gd name="connsiteY103" fmla="*/ 447380 h 712203"/>
                  <a:gd name="connsiteX104" fmla="*/ 683823 w 966137"/>
                  <a:gd name="connsiteY104" fmla="*/ 480480 h 712203"/>
                  <a:gd name="connsiteX105" fmla="*/ 671411 w 966137"/>
                  <a:gd name="connsiteY105" fmla="*/ 492893 h 712203"/>
                  <a:gd name="connsiteX106" fmla="*/ 658998 w 966137"/>
                  <a:gd name="connsiteY106" fmla="*/ 463930 h 712203"/>
                  <a:gd name="connsiteX107" fmla="*/ 650723 w 966137"/>
                  <a:gd name="connsiteY107" fmla="*/ 439105 h 712203"/>
                  <a:gd name="connsiteX108" fmla="*/ 654861 w 966137"/>
                  <a:gd name="connsiteY108" fmla="*/ 385316 h 712203"/>
                  <a:gd name="connsiteX109" fmla="*/ 658998 w 966137"/>
                  <a:gd name="connsiteY109" fmla="*/ 356354 h 712203"/>
                  <a:gd name="connsiteX110" fmla="*/ 621760 w 966137"/>
                  <a:gd name="connsiteY110" fmla="*/ 372904 h 712203"/>
                  <a:gd name="connsiteX111" fmla="*/ 609347 w 966137"/>
                  <a:gd name="connsiteY111" fmla="*/ 377041 h 712203"/>
                  <a:gd name="connsiteX112" fmla="*/ 588660 w 966137"/>
                  <a:gd name="connsiteY112" fmla="*/ 393592 h 712203"/>
                  <a:gd name="connsiteX113" fmla="*/ 563834 w 966137"/>
                  <a:gd name="connsiteY113" fmla="*/ 414279 h 712203"/>
                  <a:gd name="connsiteX114" fmla="*/ 547284 w 966137"/>
                  <a:gd name="connsiteY114" fmla="*/ 443242 h 712203"/>
                  <a:gd name="connsiteX115" fmla="*/ 539009 w 966137"/>
                  <a:gd name="connsiteY115" fmla="*/ 455655 h 712203"/>
                  <a:gd name="connsiteX116" fmla="*/ 526596 w 966137"/>
                  <a:gd name="connsiteY116" fmla="*/ 459792 h 712203"/>
                  <a:gd name="connsiteX117" fmla="*/ 514184 w 966137"/>
                  <a:gd name="connsiteY117" fmla="*/ 430830 h 712203"/>
                  <a:gd name="connsiteX118" fmla="*/ 518321 w 966137"/>
                  <a:gd name="connsiteY118" fmla="*/ 385316 h 712203"/>
                  <a:gd name="connsiteX119" fmla="*/ 522459 w 966137"/>
                  <a:gd name="connsiteY119" fmla="*/ 356354 h 712203"/>
                  <a:gd name="connsiteX120" fmla="*/ 530734 w 966137"/>
                  <a:gd name="connsiteY120" fmla="*/ 348078 h 712203"/>
                  <a:gd name="connsiteX121" fmla="*/ 539009 w 966137"/>
                  <a:gd name="connsiteY121" fmla="*/ 335666 h 712203"/>
                  <a:gd name="connsiteX122" fmla="*/ 526596 w 966137"/>
                  <a:gd name="connsiteY122" fmla="*/ 331528 h 712203"/>
                  <a:gd name="connsiteX123" fmla="*/ 501771 w 966137"/>
                  <a:gd name="connsiteY123" fmla="*/ 339803 h 712203"/>
                  <a:gd name="connsiteX124" fmla="*/ 485221 w 966137"/>
                  <a:gd name="connsiteY124" fmla="*/ 343941 h 712203"/>
                  <a:gd name="connsiteX125" fmla="*/ 472808 w 966137"/>
                  <a:gd name="connsiteY125" fmla="*/ 348078 h 712203"/>
                  <a:gd name="connsiteX126" fmla="*/ 452120 w 966137"/>
                  <a:gd name="connsiteY126" fmla="*/ 352216 h 712203"/>
                  <a:gd name="connsiteX127" fmla="*/ 427295 w 966137"/>
                  <a:gd name="connsiteY127" fmla="*/ 360491 h 712203"/>
                  <a:gd name="connsiteX128" fmla="*/ 410745 w 966137"/>
                  <a:gd name="connsiteY128" fmla="*/ 372904 h 712203"/>
                  <a:gd name="connsiteX129" fmla="*/ 381782 w 966137"/>
                  <a:gd name="connsiteY129" fmla="*/ 393592 h 712203"/>
                  <a:gd name="connsiteX130" fmla="*/ 361094 w 966137"/>
                  <a:gd name="connsiteY130" fmla="*/ 414279 h 712203"/>
                  <a:gd name="connsiteX131" fmla="*/ 336269 w 966137"/>
                  <a:gd name="connsiteY131" fmla="*/ 455655 h 712203"/>
                  <a:gd name="connsiteX132" fmla="*/ 327994 w 966137"/>
                  <a:gd name="connsiteY132" fmla="*/ 468068 h 712203"/>
                  <a:gd name="connsiteX133" fmla="*/ 319718 w 966137"/>
                  <a:gd name="connsiteY133" fmla="*/ 459792 h 712203"/>
                  <a:gd name="connsiteX134" fmla="*/ 319718 w 966137"/>
                  <a:gd name="connsiteY134" fmla="*/ 406004 h 712203"/>
                  <a:gd name="connsiteX135" fmla="*/ 323856 w 966137"/>
                  <a:gd name="connsiteY135" fmla="*/ 389454 h 712203"/>
                  <a:gd name="connsiteX136" fmla="*/ 327994 w 966137"/>
                  <a:gd name="connsiteY136" fmla="*/ 377041 h 712203"/>
                  <a:gd name="connsiteX137" fmla="*/ 315581 w 966137"/>
                  <a:gd name="connsiteY137" fmla="*/ 381179 h 712203"/>
                  <a:gd name="connsiteX138" fmla="*/ 286618 w 966137"/>
                  <a:gd name="connsiteY138" fmla="*/ 401867 h 712203"/>
                  <a:gd name="connsiteX139" fmla="*/ 274205 w 966137"/>
                  <a:gd name="connsiteY139" fmla="*/ 414279 h 712203"/>
                  <a:gd name="connsiteX140" fmla="*/ 257655 w 966137"/>
                  <a:gd name="connsiteY140" fmla="*/ 426692 h 712203"/>
                  <a:gd name="connsiteX141" fmla="*/ 232830 w 966137"/>
                  <a:gd name="connsiteY141" fmla="*/ 459792 h 712203"/>
                  <a:gd name="connsiteX142" fmla="*/ 220417 w 966137"/>
                  <a:gd name="connsiteY142" fmla="*/ 472205 h 712203"/>
                  <a:gd name="connsiteX143" fmla="*/ 212142 w 966137"/>
                  <a:gd name="connsiteY143" fmla="*/ 484618 h 712203"/>
                  <a:gd name="connsiteX144" fmla="*/ 199729 w 966137"/>
                  <a:gd name="connsiteY144" fmla="*/ 497030 h 712203"/>
                  <a:gd name="connsiteX145" fmla="*/ 191454 w 966137"/>
                  <a:gd name="connsiteY145" fmla="*/ 509443 h 712203"/>
                  <a:gd name="connsiteX146" fmla="*/ 179042 w 966137"/>
                  <a:gd name="connsiteY146" fmla="*/ 525993 h 712203"/>
                  <a:gd name="connsiteX147" fmla="*/ 162491 w 966137"/>
                  <a:gd name="connsiteY147" fmla="*/ 567369 h 712203"/>
                  <a:gd name="connsiteX148" fmla="*/ 158354 w 966137"/>
                  <a:gd name="connsiteY148" fmla="*/ 579782 h 712203"/>
                  <a:gd name="connsiteX149" fmla="*/ 145941 w 966137"/>
                  <a:gd name="connsiteY149" fmla="*/ 583919 h 712203"/>
                  <a:gd name="connsiteX150" fmla="*/ 137666 w 966137"/>
                  <a:gd name="connsiteY150" fmla="*/ 546681 h 712203"/>
                  <a:gd name="connsiteX151" fmla="*/ 150079 w 966137"/>
                  <a:gd name="connsiteY151" fmla="*/ 505306 h 712203"/>
                  <a:gd name="connsiteX152" fmla="*/ 154216 w 966137"/>
                  <a:gd name="connsiteY152" fmla="*/ 488755 h 712203"/>
                  <a:gd name="connsiteX153" fmla="*/ 170766 w 966137"/>
                  <a:gd name="connsiteY153" fmla="*/ 463930 h 712203"/>
                  <a:gd name="connsiteX154" fmla="*/ 179042 w 966137"/>
                  <a:gd name="connsiteY154" fmla="*/ 447380 h 712203"/>
                  <a:gd name="connsiteX155" fmla="*/ 183179 w 966137"/>
                  <a:gd name="connsiteY155" fmla="*/ 434967 h 712203"/>
                  <a:gd name="connsiteX156" fmla="*/ 195592 w 966137"/>
                  <a:gd name="connsiteY156" fmla="*/ 426692 h 712203"/>
                  <a:gd name="connsiteX157" fmla="*/ 183179 w 966137"/>
                  <a:gd name="connsiteY157" fmla="*/ 422554 h 712203"/>
                  <a:gd name="connsiteX158" fmla="*/ 121116 w 966137"/>
                  <a:gd name="connsiteY158" fmla="*/ 414279 h 712203"/>
                  <a:gd name="connsiteX159" fmla="*/ 96290 w 966137"/>
                  <a:gd name="connsiteY159" fmla="*/ 406004 h 712203"/>
                  <a:gd name="connsiteX160" fmla="*/ 83878 w 966137"/>
                  <a:gd name="connsiteY160" fmla="*/ 401867 h 712203"/>
                  <a:gd name="connsiteX161" fmla="*/ 59052 w 966137"/>
                  <a:gd name="connsiteY161" fmla="*/ 385316 h 712203"/>
                  <a:gd name="connsiteX162" fmla="*/ 34227 w 966137"/>
                  <a:gd name="connsiteY162" fmla="*/ 364629 h 712203"/>
                  <a:gd name="connsiteX163" fmla="*/ 9402 w 966137"/>
                  <a:gd name="connsiteY163" fmla="*/ 343941 h 712203"/>
                  <a:gd name="connsiteX164" fmla="*/ 1127 w 966137"/>
                  <a:gd name="connsiteY164" fmla="*/ 331528 h 712203"/>
                  <a:gd name="connsiteX165" fmla="*/ 17677 w 966137"/>
                  <a:gd name="connsiteY165" fmla="*/ 339803 h 712203"/>
                  <a:gd name="connsiteX166" fmla="*/ 63190 w 966137"/>
                  <a:gd name="connsiteY166" fmla="*/ 343941 h 712203"/>
                  <a:gd name="connsiteX167" fmla="*/ 133528 w 966137"/>
                  <a:gd name="connsiteY167" fmla="*/ 339803 h 712203"/>
                  <a:gd name="connsiteX168" fmla="*/ 224555 w 966137"/>
                  <a:gd name="connsiteY168" fmla="*/ 331528 h 712203"/>
                  <a:gd name="connsiteX169" fmla="*/ 261793 w 966137"/>
                  <a:gd name="connsiteY169" fmla="*/ 323253 h 712203"/>
                  <a:gd name="connsiteX170" fmla="*/ 290756 w 966137"/>
                  <a:gd name="connsiteY170" fmla="*/ 314978 h 712203"/>
                  <a:gd name="connsiteX171" fmla="*/ 303168 w 966137"/>
                  <a:gd name="connsiteY171" fmla="*/ 306703 h 712203"/>
                  <a:gd name="connsiteX172" fmla="*/ 290756 w 966137"/>
                  <a:gd name="connsiteY172" fmla="*/ 298428 h 712203"/>
                  <a:gd name="connsiteX173" fmla="*/ 278343 w 966137"/>
                  <a:gd name="connsiteY173" fmla="*/ 294290 h 712203"/>
                  <a:gd name="connsiteX174" fmla="*/ 282480 w 966137"/>
                  <a:gd name="connsiteY174" fmla="*/ 281878 h 712203"/>
                  <a:gd name="connsiteX175" fmla="*/ 294893 w 966137"/>
                  <a:gd name="connsiteY175" fmla="*/ 298428 h 7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966137" h="712203">
                    <a:moveTo>
                      <a:pt x="294893" y="298428"/>
                    </a:moveTo>
                    <a:cubicBezTo>
                      <a:pt x="293514" y="298428"/>
                      <a:pt x="279952" y="288583"/>
                      <a:pt x="274205" y="281878"/>
                    </a:cubicBezTo>
                    <a:cubicBezTo>
                      <a:pt x="271367" y="278567"/>
                      <a:pt x="272018" y="273366"/>
                      <a:pt x="270068" y="269465"/>
                    </a:cubicBezTo>
                    <a:cubicBezTo>
                      <a:pt x="267844" y="265017"/>
                      <a:pt x="264017" y="261500"/>
                      <a:pt x="261793" y="257052"/>
                    </a:cubicBezTo>
                    <a:cubicBezTo>
                      <a:pt x="259842" y="253151"/>
                      <a:pt x="259773" y="248452"/>
                      <a:pt x="257655" y="244639"/>
                    </a:cubicBezTo>
                    <a:cubicBezTo>
                      <a:pt x="245282" y="222368"/>
                      <a:pt x="243770" y="222479"/>
                      <a:pt x="228692" y="207401"/>
                    </a:cubicBezTo>
                    <a:cubicBezTo>
                      <a:pt x="213610" y="162153"/>
                      <a:pt x="237661" y="230680"/>
                      <a:pt x="216280" y="182576"/>
                    </a:cubicBezTo>
                    <a:cubicBezTo>
                      <a:pt x="212737" y="174605"/>
                      <a:pt x="210762" y="166026"/>
                      <a:pt x="208004" y="157751"/>
                    </a:cubicBezTo>
                    <a:lnTo>
                      <a:pt x="203867" y="145338"/>
                    </a:lnTo>
                    <a:cubicBezTo>
                      <a:pt x="202488" y="141200"/>
                      <a:pt x="200584" y="137202"/>
                      <a:pt x="199729" y="132925"/>
                    </a:cubicBezTo>
                    <a:cubicBezTo>
                      <a:pt x="194737" y="107961"/>
                      <a:pt x="197816" y="118909"/>
                      <a:pt x="191454" y="99825"/>
                    </a:cubicBezTo>
                    <a:cubicBezTo>
                      <a:pt x="192833" y="77758"/>
                      <a:pt x="190620" y="55168"/>
                      <a:pt x="195592" y="33624"/>
                    </a:cubicBezTo>
                    <a:cubicBezTo>
                      <a:pt x="196710" y="28779"/>
                      <a:pt x="200125" y="42762"/>
                      <a:pt x="203867" y="46037"/>
                    </a:cubicBezTo>
                    <a:cubicBezTo>
                      <a:pt x="211352" y="52586"/>
                      <a:pt x="220417" y="57070"/>
                      <a:pt x="228692" y="62587"/>
                    </a:cubicBezTo>
                    <a:lnTo>
                      <a:pt x="253518" y="79137"/>
                    </a:lnTo>
                    <a:cubicBezTo>
                      <a:pt x="257655" y="81895"/>
                      <a:pt x="261213" y="85839"/>
                      <a:pt x="265930" y="87412"/>
                    </a:cubicBezTo>
                    <a:cubicBezTo>
                      <a:pt x="287778" y="94695"/>
                      <a:pt x="274713" y="89130"/>
                      <a:pt x="303168" y="108100"/>
                    </a:cubicBezTo>
                    <a:lnTo>
                      <a:pt x="315581" y="116375"/>
                    </a:lnTo>
                    <a:lnTo>
                      <a:pt x="327994" y="124650"/>
                    </a:lnTo>
                    <a:cubicBezTo>
                      <a:pt x="330752" y="128788"/>
                      <a:pt x="332386" y="133956"/>
                      <a:pt x="336269" y="137063"/>
                    </a:cubicBezTo>
                    <a:cubicBezTo>
                      <a:pt x="339674" y="139788"/>
                      <a:pt x="344780" y="139251"/>
                      <a:pt x="348681" y="141201"/>
                    </a:cubicBezTo>
                    <a:cubicBezTo>
                      <a:pt x="353129" y="143425"/>
                      <a:pt x="357274" y="146293"/>
                      <a:pt x="361094" y="149476"/>
                    </a:cubicBezTo>
                    <a:cubicBezTo>
                      <a:pt x="365589" y="153222"/>
                      <a:pt x="368638" y="158642"/>
                      <a:pt x="373507" y="161888"/>
                    </a:cubicBezTo>
                    <a:cubicBezTo>
                      <a:pt x="377136" y="164307"/>
                      <a:pt x="382107" y="163908"/>
                      <a:pt x="385919" y="166026"/>
                    </a:cubicBezTo>
                    <a:cubicBezTo>
                      <a:pt x="394613" y="170856"/>
                      <a:pt x="402470" y="177059"/>
                      <a:pt x="410745" y="182576"/>
                    </a:cubicBezTo>
                    <a:lnTo>
                      <a:pt x="435570" y="199126"/>
                    </a:lnTo>
                    <a:cubicBezTo>
                      <a:pt x="439708" y="200505"/>
                      <a:pt x="444082" y="201313"/>
                      <a:pt x="447983" y="203264"/>
                    </a:cubicBezTo>
                    <a:cubicBezTo>
                      <a:pt x="452431" y="205488"/>
                      <a:pt x="463379" y="215517"/>
                      <a:pt x="460395" y="211539"/>
                    </a:cubicBezTo>
                    <a:cubicBezTo>
                      <a:pt x="453373" y="202177"/>
                      <a:pt x="443845" y="194989"/>
                      <a:pt x="435570" y="186714"/>
                    </a:cubicBezTo>
                    <a:lnTo>
                      <a:pt x="423157" y="174301"/>
                    </a:lnTo>
                    <a:cubicBezTo>
                      <a:pt x="421778" y="170163"/>
                      <a:pt x="420970" y="165789"/>
                      <a:pt x="419020" y="161888"/>
                    </a:cubicBezTo>
                    <a:cubicBezTo>
                      <a:pt x="404083" y="132012"/>
                      <a:pt x="416989" y="169221"/>
                      <a:pt x="402470" y="132925"/>
                    </a:cubicBezTo>
                    <a:cubicBezTo>
                      <a:pt x="399230" y="124826"/>
                      <a:pt x="394194" y="108100"/>
                      <a:pt x="394194" y="108100"/>
                    </a:cubicBezTo>
                    <a:cubicBezTo>
                      <a:pt x="395573" y="103962"/>
                      <a:pt x="397386" y="99945"/>
                      <a:pt x="398332" y="95687"/>
                    </a:cubicBezTo>
                    <a:cubicBezTo>
                      <a:pt x="400077" y="87835"/>
                      <a:pt x="401434" y="67760"/>
                      <a:pt x="406607" y="58449"/>
                    </a:cubicBezTo>
                    <a:cubicBezTo>
                      <a:pt x="411437" y="49755"/>
                      <a:pt x="417640" y="41899"/>
                      <a:pt x="423157" y="33624"/>
                    </a:cubicBezTo>
                    <a:cubicBezTo>
                      <a:pt x="433597" y="17964"/>
                      <a:pt x="427915" y="24728"/>
                      <a:pt x="439708" y="12936"/>
                    </a:cubicBezTo>
                    <a:cubicBezTo>
                      <a:pt x="441087" y="8799"/>
                      <a:pt x="440761" y="-2560"/>
                      <a:pt x="443845" y="524"/>
                    </a:cubicBezTo>
                    <a:cubicBezTo>
                      <a:pt x="450013" y="6692"/>
                      <a:pt x="449362" y="17074"/>
                      <a:pt x="452120" y="25349"/>
                    </a:cubicBezTo>
                    <a:cubicBezTo>
                      <a:pt x="457830" y="42478"/>
                      <a:pt x="453839" y="34134"/>
                      <a:pt x="464533" y="50174"/>
                    </a:cubicBezTo>
                    <a:cubicBezTo>
                      <a:pt x="465912" y="54312"/>
                      <a:pt x="466426" y="58847"/>
                      <a:pt x="468670" y="62587"/>
                    </a:cubicBezTo>
                    <a:cubicBezTo>
                      <a:pt x="470677" y="65932"/>
                      <a:pt x="474509" y="67816"/>
                      <a:pt x="476946" y="70862"/>
                    </a:cubicBezTo>
                    <a:cubicBezTo>
                      <a:pt x="480053" y="74745"/>
                      <a:pt x="482463" y="79137"/>
                      <a:pt x="485221" y="83275"/>
                    </a:cubicBezTo>
                    <a:cubicBezTo>
                      <a:pt x="493130" y="107003"/>
                      <a:pt x="484004" y="85791"/>
                      <a:pt x="497633" y="103963"/>
                    </a:cubicBezTo>
                    <a:cubicBezTo>
                      <a:pt x="503600" y="111919"/>
                      <a:pt x="508667" y="120513"/>
                      <a:pt x="514184" y="128788"/>
                    </a:cubicBezTo>
                    <a:cubicBezTo>
                      <a:pt x="516942" y="132926"/>
                      <a:pt x="518943" y="137685"/>
                      <a:pt x="522459" y="141201"/>
                    </a:cubicBezTo>
                    <a:lnTo>
                      <a:pt x="543147" y="161888"/>
                    </a:lnTo>
                    <a:cubicBezTo>
                      <a:pt x="552301" y="171042"/>
                      <a:pt x="556448" y="176814"/>
                      <a:pt x="567972" y="182576"/>
                    </a:cubicBezTo>
                    <a:cubicBezTo>
                      <a:pt x="571873" y="184527"/>
                      <a:pt x="576484" y="184763"/>
                      <a:pt x="580385" y="186714"/>
                    </a:cubicBezTo>
                    <a:cubicBezTo>
                      <a:pt x="584833" y="188938"/>
                      <a:pt x="592797" y="199962"/>
                      <a:pt x="592797" y="194989"/>
                    </a:cubicBezTo>
                    <a:lnTo>
                      <a:pt x="580385" y="182576"/>
                    </a:lnTo>
                    <a:cubicBezTo>
                      <a:pt x="581310" y="171472"/>
                      <a:pt x="580208" y="137416"/>
                      <a:pt x="588660" y="120513"/>
                    </a:cubicBezTo>
                    <a:cubicBezTo>
                      <a:pt x="590884" y="116065"/>
                      <a:pt x="593193" y="111375"/>
                      <a:pt x="596935" y="108100"/>
                    </a:cubicBezTo>
                    <a:cubicBezTo>
                      <a:pt x="604420" y="101551"/>
                      <a:pt x="621760" y="91550"/>
                      <a:pt x="621760" y="91550"/>
                    </a:cubicBezTo>
                    <a:cubicBezTo>
                      <a:pt x="639928" y="64297"/>
                      <a:pt x="627347" y="77594"/>
                      <a:pt x="634173" y="128788"/>
                    </a:cubicBezTo>
                    <a:cubicBezTo>
                      <a:pt x="634749" y="133111"/>
                      <a:pt x="636931" y="137063"/>
                      <a:pt x="638310" y="141201"/>
                    </a:cubicBezTo>
                    <a:cubicBezTo>
                      <a:pt x="639689" y="152234"/>
                      <a:pt x="640459" y="163361"/>
                      <a:pt x="642448" y="174301"/>
                    </a:cubicBezTo>
                    <a:cubicBezTo>
                      <a:pt x="643228" y="178592"/>
                      <a:pt x="645387" y="182520"/>
                      <a:pt x="646585" y="186714"/>
                    </a:cubicBezTo>
                    <a:cubicBezTo>
                      <a:pt x="659083" y="230458"/>
                      <a:pt x="639347" y="169137"/>
                      <a:pt x="658998" y="228089"/>
                    </a:cubicBezTo>
                    <a:cubicBezTo>
                      <a:pt x="660377" y="232227"/>
                      <a:pt x="666800" y="243936"/>
                      <a:pt x="663136" y="240502"/>
                    </a:cubicBezTo>
                    <a:cubicBezTo>
                      <a:pt x="659472" y="237068"/>
                      <a:pt x="635450" y="212133"/>
                      <a:pt x="637012" y="207482"/>
                    </a:cubicBezTo>
                    <a:cubicBezTo>
                      <a:pt x="638574" y="202831"/>
                      <a:pt x="662248" y="210362"/>
                      <a:pt x="672506" y="212593"/>
                    </a:cubicBezTo>
                    <a:cubicBezTo>
                      <a:pt x="682764" y="214824"/>
                      <a:pt x="684360" y="214879"/>
                      <a:pt x="698562" y="220869"/>
                    </a:cubicBezTo>
                    <a:cubicBezTo>
                      <a:pt x="712764" y="226859"/>
                      <a:pt x="745790" y="240055"/>
                      <a:pt x="757718" y="248533"/>
                    </a:cubicBezTo>
                    <a:cubicBezTo>
                      <a:pt x="769646" y="257011"/>
                      <a:pt x="761457" y="264003"/>
                      <a:pt x="770131" y="271737"/>
                    </a:cubicBezTo>
                    <a:cubicBezTo>
                      <a:pt x="778805" y="279471"/>
                      <a:pt x="798632" y="287731"/>
                      <a:pt x="809762" y="294938"/>
                    </a:cubicBezTo>
                    <a:cubicBezTo>
                      <a:pt x="820892" y="302145"/>
                      <a:pt x="830319" y="310948"/>
                      <a:pt x="836913" y="314978"/>
                    </a:cubicBezTo>
                    <a:cubicBezTo>
                      <a:pt x="843507" y="319008"/>
                      <a:pt x="845697" y="316697"/>
                      <a:pt x="849326" y="319116"/>
                    </a:cubicBezTo>
                    <a:lnTo>
                      <a:pt x="874151" y="335666"/>
                    </a:lnTo>
                    <a:lnTo>
                      <a:pt x="886564" y="343941"/>
                    </a:lnTo>
                    <a:cubicBezTo>
                      <a:pt x="889322" y="348079"/>
                      <a:pt x="891323" y="352838"/>
                      <a:pt x="894839" y="356354"/>
                    </a:cubicBezTo>
                    <a:cubicBezTo>
                      <a:pt x="898355" y="359870"/>
                      <a:pt x="903977" y="360887"/>
                      <a:pt x="907251" y="364629"/>
                    </a:cubicBezTo>
                    <a:cubicBezTo>
                      <a:pt x="913800" y="372114"/>
                      <a:pt x="923802" y="389454"/>
                      <a:pt x="923802" y="389454"/>
                    </a:cubicBezTo>
                    <a:cubicBezTo>
                      <a:pt x="925181" y="393592"/>
                      <a:pt x="925989" y="397966"/>
                      <a:pt x="927939" y="401867"/>
                    </a:cubicBezTo>
                    <a:cubicBezTo>
                      <a:pt x="930163" y="406315"/>
                      <a:pt x="934255" y="409709"/>
                      <a:pt x="936214" y="414279"/>
                    </a:cubicBezTo>
                    <a:cubicBezTo>
                      <a:pt x="938454" y="419506"/>
                      <a:pt x="938790" y="425362"/>
                      <a:pt x="940352" y="430830"/>
                    </a:cubicBezTo>
                    <a:cubicBezTo>
                      <a:pt x="941550" y="435023"/>
                      <a:pt x="943110" y="439105"/>
                      <a:pt x="944489" y="443242"/>
                    </a:cubicBezTo>
                    <a:cubicBezTo>
                      <a:pt x="943110" y="463930"/>
                      <a:pt x="942074" y="484644"/>
                      <a:pt x="940352" y="505306"/>
                    </a:cubicBezTo>
                    <a:cubicBezTo>
                      <a:pt x="939315" y="517752"/>
                      <a:pt x="936214" y="530055"/>
                      <a:pt x="936214" y="542544"/>
                    </a:cubicBezTo>
                    <a:cubicBezTo>
                      <a:pt x="936214" y="581186"/>
                      <a:pt x="937143" y="619887"/>
                      <a:pt x="940352" y="658395"/>
                    </a:cubicBezTo>
                    <a:cubicBezTo>
                      <a:pt x="941297" y="669729"/>
                      <a:pt x="945030" y="680707"/>
                      <a:pt x="948627" y="691496"/>
                    </a:cubicBezTo>
                    <a:cubicBezTo>
                      <a:pt x="950006" y="695633"/>
                      <a:pt x="950041" y="700503"/>
                      <a:pt x="952765" y="703908"/>
                    </a:cubicBezTo>
                    <a:cubicBezTo>
                      <a:pt x="955871" y="707791"/>
                      <a:pt x="969894" y="710610"/>
                      <a:pt x="965177" y="712183"/>
                    </a:cubicBezTo>
                    <a:cubicBezTo>
                      <a:pt x="963756" y="712657"/>
                      <a:pt x="923144" y="704857"/>
                      <a:pt x="919664" y="703908"/>
                    </a:cubicBezTo>
                    <a:cubicBezTo>
                      <a:pt x="911249" y="701613"/>
                      <a:pt x="894839" y="695633"/>
                      <a:pt x="894839" y="695633"/>
                    </a:cubicBezTo>
                    <a:cubicBezTo>
                      <a:pt x="884129" y="684923"/>
                      <a:pt x="870826" y="673242"/>
                      <a:pt x="865876" y="658395"/>
                    </a:cubicBezTo>
                    <a:cubicBezTo>
                      <a:pt x="860165" y="641265"/>
                      <a:pt x="864157" y="649611"/>
                      <a:pt x="853463" y="633570"/>
                    </a:cubicBezTo>
                    <a:cubicBezTo>
                      <a:pt x="852084" y="626674"/>
                      <a:pt x="850852" y="619747"/>
                      <a:pt x="849326" y="612882"/>
                    </a:cubicBezTo>
                    <a:cubicBezTo>
                      <a:pt x="848092" y="607331"/>
                      <a:pt x="850274" y="598875"/>
                      <a:pt x="845188" y="596332"/>
                    </a:cubicBezTo>
                    <a:cubicBezTo>
                      <a:pt x="841347" y="594411"/>
                      <a:pt x="820477" y="616906"/>
                      <a:pt x="820363" y="617020"/>
                    </a:cubicBezTo>
                    <a:cubicBezTo>
                      <a:pt x="818984" y="621157"/>
                      <a:pt x="817423" y="625239"/>
                      <a:pt x="816225" y="629432"/>
                    </a:cubicBezTo>
                    <a:cubicBezTo>
                      <a:pt x="814663" y="634900"/>
                      <a:pt x="817483" y="644184"/>
                      <a:pt x="812088" y="645982"/>
                    </a:cubicBezTo>
                    <a:cubicBezTo>
                      <a:pt x="807371" y="647555"/>
                      <a:pt x="805833" y="638114"/>
                      <a:pt x="803813" y="633570"/>
                    </a:cubicBezTo>
                    <a:cubicBezTo>
                      <a:pt x="800270" y="625599"/>
                      <a:pt x="797652" y="617207"/>
                      <a:pt x="795537" y="608744"/>
                    </a:cubicBezTo>
                    <a:cubicBezTo>
                      <a:pt x="794158" y="603227"/>
                      <a:pt x="792962" y="597662"/>
                      <a:pt x="791400" y="592194"/>
                    </a:cubicBezTo>
                    <a:cubicBezTo>
                      <a:pt x="790202" y="588001"/>
                      <a:pt x="788320" y="584013"/>
                      <a:pt x="787262" y="579782"/>
                    </a:cubicBezTo>
                    <a:cubicBezTo>
                      <a:pt x="785556" y="572959"/>
                      <a:pt x="784975" y="565879"/>
                      <a:pt x="783125" y="559094"/>
                    </a:cubicBezTo>
                    <a:cubicBezTo>
                      <a:pt x="780830" y="550678"/>
                      <a:pt x="774850" y="534268"/>
                      <a:pt x="774850" y="534268"/>
                    </a:cubicBezTo>
                    <a:cubicBezTo>
                      <a:pt x="777571" y="498895"/>
                      <a:pt x="775211" y="490309"/>
                      <a:pt x="783125" y="463930"/>
                    </a:cubicBezTo>
                    <a:cubicBezTo>
                      <a:pt x="785632" y="455575"/>
                      <a:pt x="788642" y="447380"/>
                      <a:pt x="791400" y="439105"/>
                    </a:cubicBezTo>
                    <a:cubicBezTo>
                      <a:pt x="792779" y="434967"/>
                      <a:pt x="799675" y="425313"/>
                      <a:pt x="795537" y="426692"/>
                    </a:cubicBezTo>
                    <a:cubicBezTo>
                      <a:pt x="791400" y="428071"/>
                      <a:pt x="787318" y="429632"/>
                      <a:pt x="783125" y="430830"/>
                    </a:cubicBezTo>
                    <a:cubicBezTo>
                      <a:pt x="776932" y="432600"/>
                      <a:pt x="760780" y="435796"/>
                      <a:pt x="754162" y="439105"/>
                    </a:cubicBezTo>
                    <a:cubicBezTo>
                      <a:pt x="749714" y="441329"/>
                      <a:pt x="746115" y="444999"/>
                      <a:pt x="741749" y="447380"/>
                    </a:cubicBezTo>
                    <a:cubicBezTo>
                      <a:pt x="727476" y="455165"/>
                      <a:pt x="696562" y="467740"/>
                      <a:pt x="683823" y="480480"/>
                    </a:cubicBezTo>
                    <a:lnTo>
                      <a:pt x="671411" y="492893"/>
                    </a:lnTo>
                    <a:cubicBezTo>
                      <a:pt x="658283" y="473200"/>
                      <a:pt x="666285" y="488218"/>
                      <a:pt x="658998" y="463930"/>
                    </a:cubicBezTo>
                    <a:cubicBezTo>
                      <a:pt x="656491" y="455575"/>
                      <a:pt x="650723" y="439105"/>
                      <a:pt x="650723" y="439105"/>
                    </a:cubicBezTo>
                    <a:cubicBezTo>
                      <a:pt x="652102" y="421175"/>
                      <a:pt x="653072" y="403209"/>
                      <a:pt x="654861" y="385316"/>
                    </a:cubicBezTo>
                    <a:cubicBezTo>
                      <a:pt x="655831" y="375612"/>
                      <a:pt x="665894" y="363250"/>
                      <a:pt x="658998" y="356354"/>
                    </a:cubicBezTo>
                    <a:cubicBezTo>
                      <a:pt x="651882" y="349238"/>
                      <a:pt x="628645" y="369462"/>
                      <a:pt x="621760" y="372904"/>
                    </a:cubicBezTo>
                    <a:cubicBezTo>
                      <a:pt x="617859" y="374854"/>
                      <a:pt x="613485" y="375662"/>
                      <a:pt x="609347" y="377041"/>
                    </a:cubicBezTo>
                    <a:cubicBezTo>
                      <a:pt x="571135" y="402516"/>
                      <a:pt x="618145" y="370003"/>
                      <a:pt x="588660" y="393592"/>
                    </a:cubicBezTo>
                    <a:cubicBezTo>
                      <a:pt x="572386" y="406612"/>
                      <a:pt x="578578" y="396587"/>
                      <a:pt x="563834" y="414279"/>
                    </a:cubicBezTo>
                    <a:cubicBezTo>
                      <a:pt x="554672" y="425273"/>
                      <a:pt x="554640" y="430369"/>
                      <a:pt x="547284" y="443242"/>
                    </a:cubicBezTo>
                    <a:cubicBezTo>
                      <a:pt x="544817" y="447560"/>
                      <a:pt x="542892" y="452549"/>
                      <a:pt x="539009" y="455655"/>
                    </a:cubicBezTo>
                    <a:cubicBezTo>
                      <a:pt x="535603" y="458380"/>
                      <a:pt x="530734" y="458413"/>
                      <a:pt x="526596" y="459792"/>
                    </a:cubicBezTo>
                    <a:cubicBezTo>
                      <a:pt x="524980" y="456560"/>
                      <a:pt x="514184" y="436919"/>
                      <a:pt x="514184" y="430830"/>
                    </a:cubicBezTo>
                    <a:cubicBezTo>
                      <a:pt x="514184" y="415596"/>
                      <a:pt x="516639" y="400457"/>
                      <a:pt x="518321" y="385316"/>
                    </a:cubicBezTo>
                    <a:cubicBezTo>
                      <a:pt x="519398" y="375624"/>
                      <a:pt x="519375" y="365606"/>
                      <a:pt x="522459" y="356354"/>
                    </a:cubicBezTo>
                    <a:cubicBezTo>
                      <a:pt x="523693" y="352653"/>
                      <a:pt x="528297" y="351124"/>
                      <a:pt x="530734" y="348078"/>
                    </a:cubicBezTo>
                    <a:cubicBezTo>
                      <a:pt x="533840" y="344195"/>
                      <a:pt x="536251" y="339803"/>
                      <a:pt x="539009" y="335666"/>
                    </a:cubicBezTo>
                    <a:cubicBezTo>
                      <a:pt x="534871" y="334287"/>
                      <a:pt x="530931" y="331046"/>
                      <a:pt x="526596" y="331528"/>
                    </a:cubicBezTo>
                    <a:cubicBezTo>
                      <a:pt x="517927" y="332491"/>
                      <a:pt x="510233" y="337687"/>
                      <a:pt x="501771" y="339803"/>
                    </a:cubicBezTo>
                    <a:cubicBezTo>
                      <a:pt x="496254" y="341182"/>
                      <a:pt x="490689" y="342379"/>
                      <a:pt x="485221" y="343941"/>
                    </a:cubicBezTo>
                    <a:cubicBezTo>
                      <a:pt x="481027" y="345139"/>
                      <a:pt x="477039" y="347020"/>
                      <a:pt x="472808" y="348078"/>
                    </a:cubicBezTo>
                    <a:cubicBezTo>
                      <a:pt x="465985" y="349784"/>
                      <a:pt x="458905" y="350366"/>
                      <a:pt x="452120" y="352216"/>
                    </a:cubicBezTo>
                    <a:cubicBezTo>
                      <a:pt x="443705" y="354511"/>
                      <a:pt x="427295" y="360491"/>
                      <a:pt x="427295" y="360491"/>
                    </a:cubicBezTo>
                    <a:cubicBezTo>
                      <a:pt x="421778" y="364629"/>
                      <a:pt x="416356" y="368896"/>
                      <a:pt x="410745" y="372904"/>
                    </a:cubicBezTo>
                    <a:cubicBezTo>
                      <a:pt x="402518" y="378780"/>
                      <a:pt x="388548" y="386826"/>
                      <a:pt x="381782" y="393592"/>
                    </a:cubicBezTo>
                    <a:cubicBezTo>
                      <a:pt x="354202" y="421172"/>
                      <a:pt x="394192" y="392214"/>
                      <a:pt x="361094" y="414279"/>
                    </a:cubicBezTo>
                    <a:cubicBezTo>
                      <a:pt x="348371" y="439726"/>
                      <a:pt x="356241" y="425696"/>
                      <a:pt x="336269" y="455655"/>
                    </a:cubicBezTo>
                    <a:lnTo>
                      <a:pt x="327994" y="468068"/>
                    </a:lnTo>
                    <a:cubicBezTo>
                      <a:pt x="325235" y="465309"/>
                      <a:pt x="321463" y="463281"/>
                      <a:pt x="319718" y="459792"/>
                    </a:cubicBezTo>
                    <a:cubicBezTo>
                      <a:pt x="311504" y="443364"/>
                      <a:pt x="317255" y="422014"/>
                      <a:pt x="319718" y="406004"/>
                    </a:cubicBezTo>
                    <a:cubicBezTo>
                      <a:pt x="320583" y="400384"/>
                      <a:pt x="322294" y="394922"/>
                      <a:pt x="323856" y="389454"/>
                    </a:cubicBezTo>
                    <a:cubicBezTo>
                      <a:pt x="325054" y="385260"/>
                      <a:pt x="331078" y="380125"/>
                      <a:pt x="327994" y="377041"/>
                    </a:cubicBezTo>
                    <a:cubicBezTo>
                      <a:pt x="324910" y="373957"/>
                      <a:pt x="319482" y="379228"/>
                      <a:pt x="315581" y="381179"/>
                    </a:cubicBezTo>
                    <a:cubicBezTo>
                      <a:pt x="310339" y="383800"/>
                      <a:pt x="289245" y="399615"/>
                      <a:pt x="286618" y="401867"/>
                    </a:cubicBezTo>
                    <a:cubicBezTo>
                      <a:pt x="282175" y="405675"/>
                      <a:pt x="278648" y="410471"/>
                      <a:pt x="274205" y="414279"/>
                    </a:cubicBezTo>
                    <a:cubicBezTo>
                      <a:pt x="268969" y="418767"/>
                      <a:pt x="262294" y="421589"/>
                      <a:pt x="257655" y="426692"/>
                    </a:cubicBezTo>
                    <a:cubicBezTo>
                      <a:pt x="248378" y="436897"/>
                      <a:pt x="242582" y="450040"/>
                      <a:pt x="232830" y="459792"/>
                    </a:cubicBezTo>
                    <a:cubicBezTo>
                      <a:pt x="228692" y="463930"/>
                      <a:pt x="224163" y="467710"/>
                      <a:pt x="220417" y="472205"/>
                    </a:cubicBezTo>
                    <a:cubicBezTo>
                      <a:pt x="217234" y="476025"/>
                      <a:pt x="215326" y="480798"/>
                      <a:pt x="212142" y="484618"/>
                    </a:cubicBezTo>
                    <a:cubicBezTo>
                      <a:pt x="208396" y="489113"/>
                      <a:pt x="203475" y="492535"/>
                      <a:pt x="199729" y="497030"/>
                    </a:cubicBezTo>
                    <a:cubicBezTo>
                      <a:pt x="196545" y="500850"/>
                      <a:pt x="194344" y="505396"/>
                      <a:pt x="191454" y="509443"/>
                    </a:cubicBezTo>
                    <a:cubicBezTo>
                      <a:pt x="187446" y="515054"/>
                      <a:pt x="182697" y="520145"/>
                      <a:pt x="179042" y="525993"/>
                    </a:cubicBezTo>
                    <a:cubicBezTo>
                      <a:pt x="170343" y="539911"/>
                      <a:pt x="167798" y="551448"/>
                      <a:pt x="162491" y="567369"/>
                    </a:cubicBezTo>
                    <a:cubicBezTo>
                      <a:pt x="161112" y="571507"/>
                      <a:pt x="162492" y="578403"/>
                      <a:pt x="158354" y="579782"/>
                    </a:cubicBezTo>
                    <a:lnTo>
                      <a:pt x="145941" y="583919"/>
                    </a:lnTo>
                    <a:cubicBezTo>
                      <a:pt x="141676" y="571121"/>
                      <a:pt x="137666" y="561240"/>
                      <a:pt x="137666" y="546681"/>
                    </a:cubicBezTo>
                    <a:cubicBezTo>
                      <a:pt x="137666" y="540117"/>
                      <a:pt x="149599" y="507228"/>
                      <a:pt x="150079" y="505306"/>
                    </a:cubicBezTo>
                    <a:cubicBezTo>
                      <a:pt x="151458" y="499789"/>
                      <a:pt x="151673" y="493841"/>
                      <a:pt x="154216" y="488755"/>
                    </a:cubicBezTo>
                    <a:cubicBezTo>
                      <a:pt x="158664" y="479860"/>
                      <a:pt x="166318" y="472825"/>
                      <a:pt x="170766" y="463930"/>
                    </a:cubicBezTo>
                    <a:cubicBezTo>
                      <a:pt x="173525" y="458413"/>
                      <a:pt x="176612" y="453049"/>
                      <a:pt x="179042" y="447380"/>
                    </a:cubicBezTo>
                    <a:cubicBezTo>
                      <a:pt x="180760" y="443371"/>
                      <a:pt x="180454" y="438373"/>
                      <a:pt x="183179" y="434967"/>
                    </a:cubicBezTo>
                    <a:cubicBezTo>
                      <a:pt x="186285" y="431084"/>
                      <a:pt x="191454" y="429450"/>
                      <a:pt x="195592" y="426692"/>
                    </a:cubicBezTo>
                    <a:cubicBezTo>
                      <a:pt x="191454" y="425313"/>
                      <a:pt x="187481" y="423271"/>
                      <a:pt x="183179" y="422554"/>
                    </a:cubicBezTo>
                    <a:cubicBezTo>
                      <a:pt x="162497" y="419107"/>
                      <a:pt x="141538" y="419385"/>
                      <a:pt x="121116" y="414279"/>
                    </a:cubicBezTo>
                    <a:cubicBezTo>
                      <a:pt x="112654" y="412163"/>
                      <a:pt x="104565" y="408762"/>
                      <a:pt x="96290" y="406004"/>
                    </a:cubicBezTo>
                    <a:lnTo>
                      <a:pt x="83878" y="401867"/>
                    </a:lnTo>
                    <a:cubicBezTo>
                      <a:pt x="75603" y="396350"/>
                      <a:pt x="66085" y="392349"/>
                      <a:pt x="59052" y="385316"/>
                    </a:cubicBezTo>
                    <a:cubicBezTo>
                      <a:pt x="22790" y="349054"/>
                      <a:pt x="68790" y="393431"/>
                      <a:pt x="34227" y="364629"/>
                    </a:cubicBezTo>
                    <a:cubicBezTo>
                      <a:pt x="2364" y="338077"/>
                      <a:pt x="40223" y="364489"/>
                      <a:pt x="9402" y="343941"/>
                    </a:cubicBezTo>
                    <a:cubicBezTo>
                      <a:pt x="6644" y="339803"/>
                      <a:pt x="-3321" y="333752"/>
                      <a:pt x="1127" y="331528"/>
                    </a:cubicBezTo>
                    <a:cubicBezTo>
                      <a:pt x="6644" y="328769"/>
                      <a:pt x="11629" y="338593"/>
                      <a:pt x="17677" y="339803"/>
                    </a:cubicBezTo>
                    <a:cubicBezTo>
                      <a:pt x="32615" y="342791"/>
                      <a:pt x="48019" y="342562"/>
                      <a:pt x="63190" y="343941"/>
                    </a:cubicBezTo>
                    <a:lnTo>
                      <a:pt x="133528" y="339803"/>
                    </a:lnTo>
                    <a:cubicBezTo>
                      <a:pt x="167643" y="337450"/>
                      <a:pt x="191149" y="334869"/>
                      <a:pt x="224555" y="331528"/>
                    </a:cubicBezTo>
                    <a:cubicBezTo>
                      <a:pt x="264916" y="321439"/>
                      <a:pt x="214518" y="333758"/>
                      <a:pt x="261793" y="323253"/>
                    </a:cubicBezTo>
                    <a:cubicBezTo>
                      <a:pt x="266570" y="322191"/>
                      <a:pt x="285224" y="317744"/>
                      <a:pt x="290756" y="314978"/>
                    </a:cubicBezTo>
                    <a:cubicBezTo>
                      <a:pt x="295204" y="312754"/>
                      <a:pt x="299031" y="309461"/>
                      <a:pt x="303168" y="306703"/>
                    </a:cubicBezTo>
                    <a:cubicBezTo>
                      <a:pt x="299031" y="303945"/>
                      <a:pt x="295204" y="300652"/>
                      <a:pt x="290756" y="298428"/>
                    </a:cubicBezTo>
                    <a:cubicBezTo>
                      <a:pt x="286855" y="296477"/>
                      <a:pt x="280294" y="298191"/>
                      <a:pt x="278343" y="294290"/>
                    </a:cubicBezTo>
                    <a:cubicBezTo>
                      <a:pt x="276392" y="290389"/>
                      <a:pt x="281101" y="286015"/>
                      <a:pt x="282480" y="281878"/>
                    </a:cubicBezTo>
                    <a:cubicBezTo>
                      <a:pt x="292937" y="292333"/>
                      <a:pt x="296272" y="298428"/>
                      <a:pt x="294893" y="2984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Elipse 44"/>
            <p:cNvSpPr/>
            <p:nvPr/>
          </p:nvSpPr>
          <p:spPr>
            <a:xfrm flipH="1">
              <a:off x="6163922" y="3450324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6734170" y="3313907"/>
              <a:ext cx="424821" cy="45076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47" name="Picture 2" descr="\\BIASONPCHOME\Public\Documents\Teneo-Icons-by-kawsone\note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136">
              <a:off x="6920985" y="3366248"/>
              <a:ext cx="586596" cy="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mondomoda.files.wordpress.com/2009/04/meisterstuck_gold.jpg?w=240&amp;h=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5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16803" y="3502123"/>
              <a:ext cx="371313" cy="4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971600" y="1558533"/>
            <a:ext cx="4147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O</a:t>
            </a:r>
            <a:r>
              <a:rPr lang="pt-BR" dirty="0" smtClean="0"/>
              <a:t>bserve </a:t>
            </a:r>
            <a:r>
              <a:rPr lang="pt-BR" dirty="0"/>
              <a:t>alguns pontos sobre a linguagem </a:t>
            </a:r>
            <a:endParaRPr lang="pt-BR" dirty="0" smtClean="0"/>
          </a:p>
          <a:p>
            <a:pPr algn="ctr"/>
            <a:r>
              <a:rPr lang="pt-BR" dirty="0" smtClean="0"/>
              <a:t>escolhida </a:t>
            </a:r>
            <a:r>
              <a:rPr lang="pt-BR" dirty="0"/>
              <a:t>antes de começar a codificar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5576" y="2530639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1º As palavras reservadas da linguagem.</a:t>
            </a:r>
          </a:p>
          <a:p>
            <a:r>
              <a:rPr lang="pt-BR" sz="1600" dirty="0"/>
              <a:t>2º Os operadores, relacionais, aritméticos, lógicos e de atribuição.</a:t>
            </a:r>
          </a:p>
          <a:p>
            <a:r>
              <a:rPr lang="pt-BR" sz="1600" dirty="0"/>
              <a:t>3º As estruturas de decisão e laço.</a:t>
            </a:r>
          </a:p>
          <a:p>
            <a:r>
              <a:rPr lang="pt-BR" sz="1600" dirty="0"/>
              <a:t>4º Como declarar uma variável (Local e Global)</a:t>
            </a:r>
          </a:p>
          <a:p>
            <a:r>
              <a:rPr lang="pt-BR" sz="1600" dirty="0"/>
              <a:t>5º Se a linguagem diferencia letras maiúsculas e minúsculas.</a:t>
            </a:r>
          </a:p>
          <a:p>
            <a:r>
              <a:rPr lang="pt-BR" sz="1600" dirty="0"/>
              <a:t>6º A API (</a:t>
            </a:r>
            <a:r>
              <a:rPr lang="pt-BR" sz="1600" dirty="0" err="1"/>
              <a:t>Application</a:t>
            </a:r>
            <a:r>
              <a:rPr lang="pt-BR" sz="1600" dirty="0"/>
              <a:t> </a:t>
            </a:r>
            <a:r>
              <a:rPr lang="pt-BR" sz="1600" dirty="0" err="1"/>
              <a:t>Programming</a:t>
            </a:r>
            <a:r>
              <a:rPr lang="pt-BR" sz="1600" dirty="0"/>
              <a:t> Interface) da linguagem.</a:t>
            </a:r>
          </a:p>
          <a:p>
            <a:r>
              <a:rPr lang="pt-BR" sz="1600" dirty="0"/>
              <a:t>7º Um IDE (</a:t>
            </a:r>
            <a:r>
              <a:rPr lang="pt-BR" sz="1600" dirty="0" err="1"/>
              <a:t>Integrated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 </a:t>
            </a:r>
            <a:r>
              <a:rPr lang="pt-BR" sz="1600" dirty="0" err="1"/>
              <a:t>Environment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9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Primeiras técnicas - Atribuição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Utilizando variáveis, expressões aritméticas, solicitando dados e mostrando resultados</a:t>
            </a:r>
            <a:endParaRPr lang="pt-BR" dirty="0"/>
          </a:p>
        </p:txBody>
      </p:sp>
      <p:pic>
        <p:nvPicPr>
          <p:cNvPr id="4" name="Imagem 3" descr="C:\Users\Renato\Desktop\logo_r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384" y="6093296"/>
            <a:ext cx="93154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86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Obrigado pela Atenção e Paciência</a:t>
            </a:r>
            <a:endParaRPr lang="pt-BR" dirty="0"/>
          </a:p>
        </p:txBody>
      </p:sp>
      <p:pic>
        <p:nvPicPr>
          <p:cNvPr id="7" name="Imagem 6" descr="C:\Users\Renato\Desktop\logo_res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25202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57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2929</TotalTime>
  <Words>5167</Words>
  <Application>Microsoft Office PowerPoint</Application>
  <PresentationFormat>Apresentação na tela (4:3)</PresentationFormat>
  <Paragraphs>1244</Paragraphs>
  <Slides>90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90</vt:i4>
      </vt:variant>
    </vt:vector>
  </HeadingPairs>
  <TitlesOfParts>
    <vt:vector size="91" baseType="lpstr">
      <vt:lpstr>Solstício</vt:lpstr>
      <vt:lpstr>Apresentação do PowerPoint</vt:lpstr>
      <vt:lpstr>Conteúdo Programático</vt:lpstr>
      <vt:lpstr>Conteúdo Programático</vt:lpstr>
      <vt:lpstr>introdução</vt:lpstr>
      <vt:lpstr>Comunicação : pessoa - pessoa</vt:lpstr>
      <vt:lpstr>Comunicação : pessoa - máquina</vt:lpstr>
      <vt:lpstr>Apresentação do PowerPoint</vt:lpstr>
      <vt:lpstr>Sua vez:</vt:lpstr>
      <vt:lpstr>Primeiras técnicas - Atribuição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Desvios condicionados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Casos de escolha</vt:lpstr>
      <vt:lpstr>Apresentação do PowerPoint</vt:lpstr>
      <vt:lpstr>Apresentação do PowerPoint</vt:lpstr>
      <vt:lpstr>Apresentação do PowerPoint</vt:lpstr>
      <vt:lpstr>Apresentação do PowerPoint</vt:lpstr>
      <vt:lpstr>Laços de repetição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Variáveis indexadas   (vetores)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Variáveis indexadas   (Matrizes)</vt:lpstr>
      <vt:lpstr>Apresentação do PowerPoint</vt:lpstr>
      <vt:lpstr>Apresentação do PowerPoint</vt:lpstr>
      <vt:lpstr>Apresentação do PowerPoint</vt:lpstr>
      <vt:lpstr>Procedimentos e 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Conceitos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 e Paciência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Lucas Biason</dc:creator>
  <cp:lastModifiedBy>Lucas</cp:lastModifiedBy>
  <cp:revision>87</cp:revision>
  <dcterms:created xsi:type="dcterms:W3CDTF">2011-08-14T13:23:46Z</dcterms:created>
  <dcterms:modified xsi:type="dcterms:W3CDTF">2012-04-22T19:36:26Z</dcterms:modified>
</cp:coreProperties>
</file>