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83" r:id="rId7"/>
    <p:sldId id="267" r:id="rId8"/>
    <p:sldId id="268" r:id="rId9"/>
    <p:sldId id="281" r:id="rId10"/>
    <p:sldId id="282" r:id="rId11"/>
    <p:sldId id="280" r:id="rId12"/>
    <p:sldId id="284" r:id="rId13"/>
    <p:sldId id="292" r:id="rId14"/>
    <p:sldId id="274" r:id="rId15"/>
    <p:sldId id="277" r:id="rId16"/>
    <p:sldId id="276" r:id="rId17"/>
    <p:sldId id="262" r:id="rId18"/>
    <p:sldId id="278" r:id="rId19"/>
    <p:sldId id="285" r:id="rId20"/>
    <p:sldId id="286" r:id="rId21"/>
    <p:sldId id="287" r:id="rId22"/>
    <p:sldId id="288" r:id="rId23"/>
    <p:sldId id="279" r:id="rId24"/>
    <p:sldId id="264" r:id="rId25"/>
    <p:sldId id="293" r:id="rId26"/>
    <p:sldId id="289" r:id="rId27"/>
    <p:sldId id="290" r:id="rId28"/>
    <p:sldId id="275" r:id="rId29"/>
    <p:sldId id="291" r:id="rId30"/>
    <p:sldId id="297" r:id="rId31"/>
    <p:sldId id="269" r:id="rId32"/>
    <p:sldId id="271" r:id="rId33"/>
    <p:sldId id="270" r:id="rId34"/>
    <p:sldId id="294" r:id="rId35"/>
    <p:sldId id="272" r:id="rId36"/>
    <p:sldId id="273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4" r:id="rId45"/>
    <p:sldId id="303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1660-7FC9-480A-B358-27384FF51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3C2A-9935-49D9-9CD8-878B37138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470D-0EE5-4A4C-BA52-EFAA6DB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D90F-D9EE-4BB4-ADEF-224B1F86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9C84-5AE3-40AF-979A-AC2D8B17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923D-FD67-4503-B276-9F3BC743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5CB78-2315-4923-BC4A-5F912008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6705-FF9C-477A-A4B7-AE6CE94B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D2D6-8D66-40FA-B5AA-C14C8D1F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C367-51B5-4C88-B79F-A2E4947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47BE-D4EA-4A76-B6AE-286DF2BA0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73F6B-868A-4E41-ACF5-152FB4B5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84BC-CC14-4503-9222-6F665CCF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4CEB-D644-430F-8EAB-01C04A23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7222-6A11-421F-A167-0451768F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5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8F0C-896B-485E-B936-9B80BCED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3C43-4A97-49C1-B291-45C60476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EBA0-DC1E-4792-8C7D-BB63389D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E43B-26CC-483C-8188-02DAAF38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D5224-F503-496A-A012-E30E7CED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48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8BC7-3461-4486-A4A0-D9B1EBA6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D32D-2C72-4C67-9875-DA7B952B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0A1A-2A6F-4228-AAE6-31BAFA9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A4E4-A519-4C4B-9273-76127749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52A-1A7A-4BDE-9FB2-5C72DEEB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611E-AA15-4BCB-9041-7645F7E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6D68-9DE7-4E49-873B-3E027949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537B6-25E0-452B-B197-DB3CD88F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10A10-0E09-4D70-918C-FE464F20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F0794-9050-411A-9E36-4B41BCD3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5E993-E8F4-4017-A8A5-39B6F079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CD14-CD7C-4DBF-B3BB-7F08F7BA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DF50-91AA-442F-B78E-C5B73D3C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B9BB-E5B1-4FC8-ABAF-C9DD1C6F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95DDD-13CC-41A1-A343-39881737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714F2-F5EB-41CB-84EF-29477D6B9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CDED2-AD16-4EDC-B8F8-4410B36E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26978-4D30-41CB-BF54-53C235FF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0CCF1-5CA9-40E4-A3A8-46039F5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8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0BDB-E596-494E-A9E5-E8627E78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FCF45-51F1-4C9A-9807-9ECECEF6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F5745-D131-40EE-925F-7FF5A375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096D7-A443-46E6-9123-0199C5CF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87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FB69E-C2C9-4780-A6CD-1695923C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C3856-91D7-4CF5-B5A9-AF9DDD31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F40CD-A796-48A4-A092-C1B97FE8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3C7-BB64-4E65-910C-182F4E96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B799-93B6-4C35-8F94-E24A4875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8802-D823-4005-B920-F2AE8B4B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805B7-B02D-4A6B-B345-7B840A9E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7A35-AAA9-42B5-A90C-90B21EA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3012-AD5F-404D-AA34-5FC82FE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3FE5-F097-4011-850B-C922CFD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38EDE-DB02-4ABB-9F17-6457DD033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02AD-448C-4747-8B36-308461EE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1773-C8B4-40E5-8B10-E6393960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C6E2-AFFA-4BBB-813E-77153D66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8BC2-A1B5-4799-A7D0-8DF29C74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8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6EF23-ACAB-4930-BD41-5D23A84A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6B94-3560-467C-8168-F4B62E01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0271-3C2F-4A04-8500-EC6AACFA4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450C-6386-4AB2-B4F8-155106D4721C}" type="datetimeFigureOut">
              <a:rPr lang="pt-BR" smtClean="0"/>
              <a:t>15/10/2017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CFEB-4DF1-4F85-BAA2-D740C6853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B5B3-D25D-4C57-BEA0-AE42CC2B8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2017/II.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Procedimentos e Funções.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1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217BD-E8D2-464C-B5D0-00D4C3A0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643179"/>
            <a:ext cx="73342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1CDD7-5A6B-4FAF-ADBD-9C2ED9AE9297}"/>
              </a:ext>
            </a:extLst>
          </p:cNvPr>
          <p:cNvSpPr txBox="1"/>
          <p:nvPr/>
        </p:nvSpPr>
        <p:spPr>
          <a:xfrm>
            <a:off x="3107201" y="4989714"/>
            <a:ext cx="597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 e formato para definição de um procedimento no PAS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6AF78-E2F6-4AB5-AF84-AA8371BB6566}"/>
              </a:ext>
            </a:extLst>
          </p:cNvPr>
          <p:cNvCxnSpPr/>
          <p:nvPr/>
        </p:nvCxnSpPr>
        <p:spPr>
          <a:xfrm>
            <a:off x="4825388" y="3547431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F30B06-F88F-4869-B842-4CDBDB771D11}"/>
              </a:ext>
            </a:extLst>
          </p:cNvPr>
          <p:cNvCxnSpPr/>
          <p:nvPr/>
        </p:nvCxnSpPr>
        <p:spPr>
          <a:xfrm>
            <a:off x="7610819" y="3501527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86DEC2-1D8C-4EB7-9772-26B6EFB47AD7}"/>
              </a:ext>
            </a:extLst>
          </p:cNvPr>
          <p:cNvCxnSpPr>
            <a:cxnSpLocks/>
          </p:cNvCxnSpPr>
          <p:nvPr/>
        </p:nvCxnSpPr>
        <p:spPr>
          <a:xfrm flipH="1">
            <a:off x="9789041" y="4261079"/>
            <a:ext cx="387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FDA6F4-0F91-4E7D-850D-47C171E90EF2}"/>
              </a:ext>
            </a:extLst>
          </p:cNvPr>
          <p:cNvSpPr txBox="1"/>
          <p:nvPr/>
        </p:nvSpPr>
        <p:spPr>
          <a:xfrm>
            <a:off x="3612588" y="3055600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Procedimento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DDD5F-F549-4277-9F58-8BFB70726A7C}"/>
              </a:ext>
            </a:extLst>
          </p:cNvPr>
          <p:cNvSpPr txBox="1"/>
          <p:nvPr/>
        </p:nvSpPr>
        <p:spPr>
          <a:xfrm>
            <a:off x="6311264" y="3035039"/>
            <a:ext cx="26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Argumentos (Parâmetros)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51BB3-1F0B-404E-972A-A58CDB340813}"/>
              </a:ext>
            </a:extLst>
          </p:cNvPr>
          <p:cNvSpPr txBox="1"/>
          <p:nvPr/>
        </p:nvSpPr>
        <p:spPr>
          <a:xfrm>
            <a:off x="10176468" y="368740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863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Existem duas etapas a serem feitas.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Definição: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feito após {$R *.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dfm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 e antes de end.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local não é importante mas o programador deve seguir uma estrutura lógica.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organização ajuda outros programadores (professor) a entender o código.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definição nada mais é do que o procedimento em si (código fonte).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nossos procedimentos irão utilizar componentes (VCL)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3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Precisaremos utilizar uma cláusula "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." antes do nome do procedimento.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6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D65D6-D55C-4428-A94F-C9132A95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75" y="3687405"/>
            <a:ext cx="7094049" cy="21122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68B5DC-D819-4906-B915-9D436543FA39}"/>
              </a:ext>
            </a:extLst>
          </p:cNvPr>
          <p:cNvCxnSpPr/>
          <p:nvPr/>
        </p:nvCxnSpPr>
        <p:spPr>
          <a:xfrm>
            <a:off x="4868959" y="3327093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554327-BC76-4FF6-8409-DD4AF43F0515}"/>
              </a:ext>
            </a:extLst>
          </p:cNvPr>
          <p:cNvCxnSpPr/>
          <p:nvPr/>
        </p:nvCxnSpPr>
        <p:spPr>
          <a:xfrm>
            <a:off x="7638070" y="3327093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CCC389-FC2C-4914-A2B9-6F30443F9DB0}"/>
              </a:ext>
            </a:extLst>
          </p:cNvPr>
          <p:cNvCxnSpPr>
            <a:cxnSpLocks/>
          </p:cNvCxnSpPr>
          <p:nvPr/>
        </p:nvCxnSpPr>
        <p:spPr>
          <a:xfrm flipH="1">
            <a:off x="9688223" y="3872071"/>
            <a:ext cx="387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FCE8D5-BB06-49CC-B938-07E8CCF647A0}"/>
              </a:ext>
            </a:extLst>
          </p:cNvPr>
          <p:cNvSpPr txBox="1"/>
          <p:nvPr/>
        </p:nvSpPr>
        <p:spPr>
          <a:xfrm>
            <a:off x="3607941" y="2948741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Procedimento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A4489-F731-4956-BF93-F342AB92F2F5}"/>
              </a:ext>
            </a:extLst>
          </p:cNvPr>
          <p:cNvSpPr txBox="1"/>
          <p:nvPr/>
        </p:nvSpPr>
        <p:spPr>
          <a:xfrm>
            <a:off x="6311264" y="2909078"/>
            <a:ext cx="26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Argumentos (Parâmetros)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48E50-A557-4DF9-A3B5-7E16BE9D7B15}"/>
              </a:ext>
            </a:extLst>
          </p:cNvPr>
          <p:cNvSpPr txBox="1"/>
          <p:nvPr/>
        </p:nvSpPr>
        <p:spPr>
          <a:xfrm>
            <a:off x="10120849" y="36837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D27DB4-5327-4FA8-B258-E5CCB9C2C1CF}"/>
              </a:ext>
            </a:extLst>
          </p:cNvPr>
          <p:cNvCxnSpPr>
            <a:cxnSpLocks/>
          </p:cNvCxnSpPr>
          <p:nvPr/>
        </p:nvCxnSpPr>
        <p:spPr>
          <a:xfrm>
            <a:off x="3053593" y="3278410"/>
            <a:ext cx="835253" cy="4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92A083-77BB-4421-834C-07435FE95EE6}"/>
              </a:ext>
            </a:extLst>
          </p:cNvPr>
          <p:cNvSpPr txBox="1"/>
          <p:nvPr/>
        </p:nvSpPr>
        <p:spPr>
          <a:xfrm>
            <a:off x="1287956" y="2870934"/>
            <a:ext cx="21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Vinculação ao Form</a:t>
            </a:r>
          </a:p>
        </p:txBody>
      </p:sp>
    </p:spTree>
    <p:extLst>
      <p:ext uri="{BB962C8B-B14F-4D97-AF65-F5344CB8AC3E}">
        <p14:creationId xmlns:p14="http://schemas.microsoft.com/office/powerpoint/2010/main" val="419812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chamar um procedimento?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Basta chamar o nome do procedimento e passar os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uma função possui 2 parâmetros você é obrigado a passar 2 valores.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possível, passe os valores via variáveis.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484BA1-9E21-43A3-A108-8ADB74BC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679" y="3772413"/>
            <a:ext cx="4686650" cy="25813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E9D40F-9CD1-4859-AC4C-27AD604261D4}"/>
              </a:ext>
            </a:extLst>
          </p:cNvPr>
          <p:cNvCxnSpPr/>
          <p:nvPr/>
        </p:nvCxnSpPr>
        <p:spPr>
          <a:xfrm>
            <a:off x="3280095" y="5781038"/>
            <a:ext cx="36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A88939-A6BE-4E49-AF35-8C84120A5576}"/>
              </a:ext>
            </a:extLst>
          </p:cNvPr>
          <p:cNvSpPr txBox="1"/>
          <p:nvPr/>
        </p:nvSpPr>
        <p:spPr>
          <a:xfrm>
            <a:off x="76077" y="5327009"/>
            <a:ext cx="3771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Chamando procedure media3Valores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possui 3 parâmetros </a:t>
            </a:r>
          </a:p>
        </p:txBody>
      </p:sp>
    </p:spTree>
    <p:extLst>
      <p:ext uri="{BB962C8B-B14F-4D97-AF65-F5344CB8AC3E}">
        <p14:creationId xmlns:p14="http://schemas.microsoft.com/office/powerpoint/2010/main" val="90332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simples (condicional):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a média de 3 notas e mostre na saída padrão do Delphi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As notas são valores não inteiros (REAL) que devem ser passadas para o procedimento. O programa só deve calcular a média caso o somatório das notas seja maior do que zero (verifique e informe na saída padrão caso o cálculo não seja possível ser realizado). Faça um programa em Delphi para testar o procedimento. O programa deve receber (do usuário) valores via InputBox ou via TEdit e deve chamar o procedimento acima.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6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Iterativo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avançado (iterativo):</a:t>
            </a:r>
          </a:p>
          <a:p>
            <a:pPr marL="457200" lvl="1" indent="0" algn="just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se um número é primo ou não e mostre na saída padrão do Delphi a mensagem (PRIMO) ou (NÃO PRIMO)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O número passado ao procedimento deve ser inteiro (INTEGER) e maior do que zero (verifique e informe na saída padrão caso o cálculo não seja possível ser realizado). Números primos são números divisíveis por 1 e por ele mesmo. Por exemplo, 3 é primo pois só é capaz de ser dividido por 1 e por 3. Já 6 não é primo pois é capaz de ser dividido por 1, 2, 3 e por 6. Faça um programa em Delphi para testar o procedimento. O programa deve receber (do usuário) valores via InputBox ou via TEdit e deve chamar o procedimento acima.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54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Vantagens no uso de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Desenvolvimento de programas modulares: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Parte da lógica do código é encapsulada em um procedimento.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um programa com 500 linhas de linhas de código.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Graças a análise e o projeto modular 5 funções de 100 linhas: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Organizam o que precisa ser programado e resolvido.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EDB4D9-FAFD-4144-80E3-851E2621BB8F}"/>
              </a:ext>
            </a:extLst>
          </p:cNvPr>
          <p:cNvSpPr/>
          <p:nvPr/>
        </p:nvSpPr>
        <p:spPr>
          <a:xfrm>
            <a:off x="1156772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Lê o Arquivo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B540-D385-4EAF-9D7F-BA51803DE45A}"/>
              </a:ext>
            </a:extLst>
          </p:cNvPr>
          <p:cNvSpPr/>
          <p:nvPr/>
        </p:nvSpPr>
        <p:spPr>
          <a:xfrm>
            <a:off x="3127874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Interpreta os Campos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D5372B-3E12-441F-B67A-D82A5DF8EA35}"/>
              </a:ext>
            </a:extLst>
          </p:cNvPr>
          <p:cNvSpPr/>
          <p:nvPr/>
        </p:nvSpPr>
        <p:spPr>
          <a:xfrm>
            <a:off x="5098976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Procura o que Precisa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09C88C-FADE-4121-8F9F-C6609C8FDE3F}"/>
              </a:ext>
            </a:extLst>
          </p:cNvPr>
          <p:cNvSpPr/>
          <p:nvPr/>
        </p:nvSpPr>
        <p:spPr>
          <a:xfrm>
            <a:off x="7070078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 todos os Aptos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EB363-D540-4889-A9C5-37D85AB64376}"/>
              </a:ext>
            </a:extLst>
          </p:cNvPr>
          <p:cNvSpPr/>
          <p:nvPr/>
        </p:nvSpPr>
        <p:spPr>
          <a:xfrm>
            <a:off x="9039347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Mostra os Resultados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5DFC2-730F-4A49-BA04-3CB8D87C3832}"/>
              </a:ext>
            </a:extLst>
          </p:cNvPr>
          <p:cNvSpPr txBox="1"/>
          <p:nvPr/>
        </p:nvSpPr>
        <p:spPr>
          <a:xfrm>
            <a:off x="1772883" y="57855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76D91-8641-4C59-A249-8E080DDC93C1}"/>
              </a:ext>
            </a:extLst>
          </p:cNvPr>
          <p:cNvSpPr txBox="1"/>
          <p:nvPr/>
        </p:nvSpPr>
        <p:spPr>
          <a:xfrm>
            <a:off x="3743985" y="57855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8DAA9-8A27-4CE9-B1B7-5A0815ED3560}"/>
              </a:ext>
            </a:extLst>
          </p:cNvPr>
          <p:cNvSpPr txBox="1"/>
          <p:nvPr/>
        </p:nvSpPr>
        <p:spPr>
          <a:xfrm>
            <a:off x="5715087" y="5799077"/>
            <a:ext cx="54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C75A7-3536-49CA-80E1-F2804CAB24A4}"/>
              </a:ext>
            </a:extLst>
          </p:cNvPr>
          <p:cNvSpPr txBox="1"/>
          <p:nvPr/>
        </p:nvSpPr>
        <p:spPr>
          <a:xfrm>
            <a:off x="7686188" y="5799077"/>
            <a:ext cx="5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7C2E7-DCEC-4C2F-89F0-3E5FD5A967F1}"/>
              </a:ext>
            </a:extLst>
          </p:cNvPr>
          <p:cNvSpPr txBox="1"/>
          <p:nvPr/>
        </p:nvSpPr>
        <p:spPr>
          <a:xfrm>
            <a:off x="9671281" y="5799077"/>
            <a:ext cx="5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14816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Vantagens no uso de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saber a hora certa de criar um procedimento?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Antes de começar a programar o problema.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Realize um pouco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engenharia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Leia com cuidado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enunciado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(requisitos do programa).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uma breve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análise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enunciado.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possível, divida o que precisa ser feito em pedaços.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Em seguida, realize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pedaços de forma estruturada.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seja possível, divida os pedaços em sub pedaços.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Só então, de início a programação.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 estágio você conseguirá enxergar o problema em sub problemas.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9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Engenharia de Software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5">
            <a:extLst>
              <a:ext uri="{FF2B5EF4-FFF2-40B4-BE49-F238E27FC236}">
                <a16:creationId xmlns:a16="http://schemas.microsoft.com/office/drawing/2014/main" id="{7C4446EA-69E1-4537-8561-A89453F8AE31}"/>
              </a:ext>
            </a:extLst>
          </p:cNvPr>
          <p:cNvSpPr/>
          <p:nvPr/>
        </p:nvSpPr>
        <p:spPr>
          <a:xfrm>
            <a:off x="1715555" y="3140369"/>
            <a:ext cx="8896865" cy="23421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tângulo de cantos arredondados 3">
            <a:extLst>
              <a:ext uri="{FF2B5EF4-FFF2-40B4-BE49-F238E27FC236}">
                <a16:creationId xmlns:a16="http://schemas.microsoft.com/office/drawing/2014/main" id="{BF457B66-18D7-467B-A494-F231605902F8}"/>
              </a:ext>
            </a:extLst>
          </p:cNvPr>
          <p:cNvSpPr/>
          <p:nvPr/>
        </p:nvSpPr>
        <p:spPr>
          <a:xfrm>
            <a:off x="2103764" y="3979384"/>
            <a:ext cx="1276350" cy="9413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ER</a:t>
            </a:r>
          </a:p>
        </p:txBody>
      </p:sp>
      <p:sp>
        <p:nvSpPr>
          <p:cNvPr id="12" name="Retângulo de cantos arredondados 13">
            <a:extLst>
              <a:ext uri="{FF2B5EF4-FFF2-40B4-BE49-F238E27FC236}">
                <a16:creationId xmlns:a16="http://schemas.microsoft.com/office/drawing/2014/main" id="{BF4771B8-62E8-4635-B8EC-7A47AFC77A33}"/>
              </a:ext>
            </a:extLst>
          </p:cNvPr>
          <p:cNvSpPr/>
          <p:nvPr/>
        </p:nvSpPr>
        <p:spPr>
          <a:xfrm>
            <a:off x="3456314" y="3979384"/>
            <a:ext cx="1276350" cy="941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Analisar</a:t>
            </a:r>
          </a:p>
        </p:txBody>
      </p:sp>
      <p:sp>
        <p:nvSpPr>
          <p:cNvPr id="13" name="Retângulo de cantos arredondados 14">
            <a:extLst>
              <a:ext uri="{FF2B5EF4-FFF2-40B4-BE49-F238E27FC236}">
                <a16:creationId xmlns:a16="http://schemas.microsoft.com/office/drawing/2014/main" id="{D42685DD-B8F4-4435-9D53-3BF9AC47E8F2}"/>
              </a:ext>
            </a:extLst>
          </p:cNvPr>
          <p:cNvSpPr/>
          <p:nvPr/>
        </p:nvSpPr>
        <p:spPr>
          <a:xfrm>
            <a:off x="4808864" y="3979384"/>
            <a:ext cx="1276350" cy="9413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Projetar</a:t>
            </a:r>
          </a:p>
        </p:txBody>
      </p:sp>
      <p:sp>
        <p:nvSpPr>
          <p:cNvPr id="14" name="Retângulo de cantos arredondados 15">
            <a:extLst>
              <a:ext uri="{FF2B5EF4-FFF2-40B4-BE49-F238E27FC236}">
                <a16:creationId xmlns:a16="http://schemas.microsoft.com/office/drawing/2014/main" id="{AC91AD2E-BE66-41C4-93CC-4DE96BCA9838}"/>
              </a:ext>
            </a:extLst>
          </p:cNvPr>
          <p:cNvSpPr/>
          <p:nvPr/>
        </p:nvSpPr>
        <p:spPr>
          <a:xfrm>
            <a:off x="6161414" y="3979384"/>
            <a:ext cx="1276350" cy="941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Codificar</a:t>
            </a:r>
          </a:p>
        </p:txBody>
      </p:sp>
      <p:sp>
        <p:nvSpPr>
          <p:cNvPr id="15" name="Retângulo de cantos arredondados 16">
            <a:extLst>
              <a:ext uri="{FF2B5EF4-FFF2-40B4-BE49-F238E27FC236}">
                <a16:creationId xmlns:a16="http://schemas.microsoft.com/office/drawing/2014/main" id="{F23785D1-919B-4C81-8A46-E3C311F29E80}"/>
              </a:ext>
            </a:extLst>
          </p:cNvPr>
          <p:cNvSpPr/>
          <p:nvPr/>
        </p:nvSpPr>
        <p:spPr>
          <a:xfrm>
            <a:off x="7513964" y="3979384"/>
            <a:ext cx="1276350" cy="94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Testar</a:t>
            </a:r>
          </a:p>
        </p:txBody>
      </p:sp>
      <p:sp>
        <p:nvSpPr>
          <p:cNvPr id="16" name="Retângulo de cantos arredondados 17">
            <a:extLst>
              <a:ext uri="{FF2B5EF4-FFF2-40B4-BE49-F238E27FC236}">
                <a16:creationId xmlns:a16="http://schemas.microsoft.com/office/drawing/2014/main" id="{F690DABD-5229-4C21-8F6B-6F91D842326B}"/>
              </a:ext>
            </a:extLst>
          </p:cNvPr>
          <p:cNvSpPr/>
          <p:nvPr/>
        </p:nvSpPr>
        <p:spPr>
          <a:xfrm>
            <a:off x="8866514" y="3979384"/>
            <a:ext cx="1276350" cy="9413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Implantar</a:t>
            </a:r>
          </a:p>
        </p:txBody>
      </p:sp>
      <p:sp>
        <p:nvSpPr>
          <p:cNvPr id="17" name="CaixaDeTexto 11">
            <a:extLst>
              <a:ext uri="{FF2B5EF4-FFF2-40B4-BE49-F238E27FC236}">
                <a16:creationId xmlns:a16="http://schemas.microsoft.com/office/drawing/2014/main" id="{04C12BFB-5BDF-415F-80D5-F6D2D95B1769}"/>
              </a:ext>
            </a:extLst>
          </p:cNvPr>
          <p:cNvSpPr txBox="1"/>
          <p:nvPr/>
        </p:nvSpPr>
        <p:spPr>
          <a:xfrm>
            <a:off x="2103764" y="3562142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Entender</a:t>
            </a:r>
          </a:p>
        </p:txBody>
      </p:sp>
      <p:sp>
        <p:nvSpPr>
          <p:cNvPr id="18" name="CaixaDeTexto 18">
            <a:extLst>
              <a:ext uri="{FF2B5EF4-FFF2-40B4-BE49-F238E27FC236}">
                <a16:creationId xmlns:a16="http://schemas.microsoft.com/office/drawing/2014/main" id="{D67745B5-9485-40B2-B9FF-75D8A13CBAAE}"/>
              </a:ext>
            </a:extLst>
          </p:cNvPr>
          <p:cNvSpPr txBox="1"/>
          <p:nvPr/>
        </p:nvSpPr>
        <p:spPr>
          <a:xfrm>
            <a:off x="3572455" y="3562142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Pensar</a:t>
            </a: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C16A1DDA-280C-46DC-9041-CB212FF3574B}"/>
              </a:ext>
            </a:extLst>
          </p:cNvPr>
          <p:cNvSpPr txBox="1"/>
          <p:nvPr/>
        </p:nvSpPr>
        <p:spPr>
          <a:xfrm>
            <a:off x="4917951" y="3562142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3. Constr.</a:t>
            </a:r>
          </a:p>
        </p:txBody>
      </p:sp>
      <p:sp>
        <p:nvSpPr>
          <p:cNvPr id="20" name="CaixaDeTexto 20">
            <a:extLst>
              <a:ext uri="{FF2B5EF4-FFF2-40B4-BE49-F238E27FC236}">
                <a16:creationId xmlns:a16="http://schemas.microsoft.com/office/drawing/2014/main" id="{4CB03A5E-135C-48EE-AC8B-94A2CDB78288}"/>
              </a:ext>
            </a:extLst>
          </p:cNvPr>
          <p:cNvSpPr txBox="1"/>
          <p:nvPr/>
        </p:nvSpPr>
        <p:spPr>
          <a:xfrm>
            <a:off x="6360093" y="3562142"/>
            <a:ext cx="95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4. Fazer.</a:t>
            </a:r>
          </a:p>
        </p:txBody>
      </p:sp>
      <p:sp>
        <p:nvSpPr>
          <p:cNvPr id="21" name="CaixaDeTexto 21">
            <a:extLst>
              <a:ext uri="{FF2B5EF4-FFF2-40B4-BE49-F238E27FC236}">
                <a16:creationId xmlns:a16="http://schemas.microsoft.com/office/drawing/2014/main" id="{A5876104-B058-4B8E-BF53-536AED2D447B}"/>
              </a:ext>
            </a:extLst>
          </p:cNvPr>
          <p:cNvSpPr txBox="1"/>
          <p:nvPr/>
        </p:nvSpPr>
        <p:spPr>
          <a:xfrm>
            <a:off x="7682779" y="3562142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5. Verif.</a:t>
            </a:r>
          </a:p>
        </p:txBody>
      </p:sp>
      <p:sp>
        <p:nvSpPr>
          <p:cNvPr id="22" name="CaixaDeTexto 22">
            <a:extLst>
              <a:ext uri="{FF2B5EF4-FFF2-40B4-BE49-F238E27FC236}">
                <a16:creationId xmlns:a16="http://schemas.microsoft.com/office/drawing/2014/main" id="{69476AF8-182E-4902-A959-1B776DE66E67}"/>
              </a:ext>
            </a:extLst>
          </p:cNvPr>
          <p:cNvSpPr txBox="1"/>
          <p:nvPr/>
        </p:nvSpPr>
        <p:spPr>
          <a:xfrm>
            <a:off x="9018979" y="3562142"/>
            <a:ext cx="9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6. Entre.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BA993-DDB7-4085-998F-D437AE78CCB2}"/>
              </a:ext>
            </a:extLst>
          </p:cNvPr>
          <p:cNvSpPr txBox="1"/>
          <p:nvPr/>
        </p:nvSpPr>
        <p:spPr>
          <a:xfrm>
            <a:off x="3479738" y="5578654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Fluxo de execução para o desenvolvimento modular</a:t>
            </a:r>
          </a:p>
        </p:txBody>
      </p:sp>
    </p:spTree>
    <p:extLst>
      <p:ext uri="{BB962C8B-B14F-4D97-AF65-F5344CB8AC3E}">
        <p14:creationId xmlns:p14="http://schemas.microsoft.com/office/powerpoint/2010/main" val="10103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São copiados para os mesmos.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Chama-se esta técnica de passagem de parâmetros por valor (cópia).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Nossos procedimentos não retornam valores.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Quando a palavra END; é encontrada toda a estrutura do procedure acaba.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 variáveis locais ao procedimento são descartadas pelo Delphi.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1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procedimento?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objetos visuais da VCL são procedimentos.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procedimento?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 subprograma (código) chamado por um programa (código).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1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 outra técnica para realizar a passagem de parâmetros.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é conhecida como passagem de parâmetro por referência.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uso da técnica é simples e o impacto no resultado é significativo.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 parâmetro por referência deve vir antecedido da palavra VAR.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significa que o parâmetro irá possuir o endereço da variável original: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este parâmetro for modificado pelo procedimento o valor será modificado.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Através desta técnica é possível retornar valores pelos parâmetros.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usuário da função deverá conhecer se o parâmetro é por cópia ou por referência.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Pois alguns procedimentos poderão retornar valores (via parâmetro).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3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EE0320-512F-422C-9472-B200636B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683751"/>
            <a:ext cx="9410700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528F0E-6CF8-45D3-A0C3-3A3533CC5037}"/>
              </a:ext>
            </a:extLst>
          </p:cNvPr>
          <p:cNvCxnSpPr/>
          <p:nvPr/>
        </p:nvCxnSpPr>
        <p:spPr>
          <a:xfrm>
            <a:off x="8388991" y="3352377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39DCF2-289D-43CF-9AF9-1EC7B09EA90A}"/>
              </a:ext>
            </a:extLst>
          </p:cNvPr>
          <p:cNvSpPr txBox="1"/>
          <p:nvPr/>
        </p:nvSpPr>
        <p:spPr>
          <a:xfrm>
            <a:off x="7305008" y="2983045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 referência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64E74-C541-4F05-A730-D2A121A5C659}"/>
              </a:ext>
            </a:extLst>
          </p:cNvPr>
          <p:cNvCxnSpPr/>
          <p:nvPr/>
        </p:nvCxnSpPr>
        <p:spPr>
          <a:xfrm>
            <a:off x="5703013" y="3309937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C0FD06-4F2E-4250-BE79-F84ADBF04012}"/>
              </a:ext>
            </a:extLst>
          </p:cNvPr>
          <p:cNvSpPr txBox="1"/>
          <p:nvPr/>
        </p:nvSpPr>
        <p:spPr>
          <a:xfrm>
            <a:off x="4607456" y="2945940"/>
            <a:ext cx="225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Parâmetros por cópia</a:t>
            </a:r>
          </a:p>
        </p:txBody>
      </p:sp>
    </p:spTree>
    <p:extLst>
      <p:ext uri="{BB962C8B-B14F-4D97-AF65-F5344CB8AC3E}">
        <p14:creationId xmlns:p14="http://schemas.microsoft.com/office/powerpoint/2010/main" val="113721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simples (condicional):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Utilizando passagem de parâmetro por referência.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a média de 3 notas e mostre na saída padrão do Delphi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As notas são valores não inteiros (REAL) que devem ser passadas para o procedimento. O procedimento deve possuir um quarto parâmetro que deve possuir o retorno do procedimento (por referência). O programa só deve calcular a média caso o somatório das notas seja maior do que zero (verifique e retorne 0 via parâmetro caso o cálculo não seja possível). Faça um programa em Delphi para testar o procedimento. O programa deve receber (do usuário) valores via InputBox ou via TEdit e deve chamar o procedimento acima. O retorno via referência deve ser capturado e mostrado na tela.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2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Uma função é um </a:t>
            </a:r>
            <a:r>
              <a:rPr lang="pt-BR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procedimento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retorna um valor (apenas isso).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Sendo assim, todos os conhecimentos vistos anteriormente são os mesmos.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Exceto pelo retorno da função (aprenderemos como fazer a seguir).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função pode retornar um valor (caso o programador queira retornar).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retorno é feito com a palavra reservada RETORNE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Exceto pelo uso da palavra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não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0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criar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Tudo o que aprendemos se aplica em função: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E3C2B-34D0-4B13-BE4C-9B2801E9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45" y="2952827"/>
            <a:ext cx="3418110" cy="34009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B26113-AE80-4F25-AA2D-E9C2AE90693F}"/>
              </a:ext>
            </a:extLst>
          </p:cNvPr>
          <p:cNvCxnSpPr/>
          <p:nvPr/>
        </p:nvCxnSpPr>
        <p:spPr>
          <a:xfrm flipH="1">
            <a:off x="7474591" y="3045204"/>
            <a:ext cx="37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28CEDA-FFD5-4B1D-824C-6E03BEFA4E95}"/>
              </a:ext>
            </a:extLst>
          </p:cNvPr>
          <p:cNvSpPr txBox="1"/>
          <p:nvPr/>
        </p:nvSpPr>
        <p:spPr>
          <a:xfrm>
            <a:off x="7852095" y="2860538"/>
            <a:ext cx="17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Tipo de Retorno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F8A197-D3F7-4E76-85F9-615A3157BA91}"/>
              </a:ext>
            </a:extLst>
          </p:cNvPr>
          <p:cNvCxnSpPr>
            <a:cxnSpLocks/>
          </p:cNvCxnSpPr>
          <p:nvPr/>
        </p:nvCxnSpPr>
        <p:spPr>
          <a:xfrm>
            <a:off x="3423831" y="3045204"/>
            <a:ext cx="41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70BFF6-5F61-45B8-AB7D-38E5AB9CD538}"/>
              </a:ext>
            </a:extLst>
          </p:cNvPr>
          <p:cNvSpPr txBox="1"/>
          <p:nvPr/>
        </p:nvSpPr>
        <p:spPr>
          <a:xfrm>
            <a:off x="2076517" y="286053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0778E4-274C-4009-AF49-AA0E4F79AB09}"/>
              </a:ext>
            </a:extLst>
          </p:cNvPr>
          <p:cNvCxnSpPr>
            <a:cxnSpLocks/>
          </p:cNvCxnSpPr>
          <p:nvPr/>
        </p:nvCxnSpPr>
        <p:spPr>
          <a:xfrm>
            <a:off x="3803789" y="5884863"/>
            <a:ext cx="41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B1481E-FFF4-48E5-BB61-334825CCD9F0}"/>
              </a:ext>
            </a:extLst>
          </p:cNvPr>
          <p:cNvSpPr txBox="1"/>
          <p:nvPr/>
        </p:nvSpPr>
        <p:spPr>
          <a:xfrm>
            <a:off x="958974" y="5700197"/>
            <a:ext cx="288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Retorno é feito com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E5B98-623D-43F2-AC0B-D69C35CC5DAF}"/>
              </a:ext>
            </a:extLst>
          </p:cNvPr>
          <p:cNvCxnSpPr/>
          <p:nvPr/>
        </p:nvCxnSpPr>
        <p:spPr>
          <a:xfrm flipH="1">
            <a:off x="5831747" y="5134151"/>
            <a:ext cx="37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14488-A83F-4E43-9C1D-B94E1AD5FC6E}"/>
              </a:ext>
            </a:extLst>
          </p:cNvPr>
          <p:cNvSpPr txBox="1"/>
          <p:nvPr/>
        </p:nvSpPr>
        <p:spPr>
          <a:xfrm>
            <a:off x="6209251" y="4949485"/>
            <a:ext cx="48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Função que calcula o fatorial de um número (N)</a:t>
            </a:r>
          </a:p>
        </p:txBody>
      </p:sp>
    </p:spTree>
    <p:extLst>
      <p:ext uri="{BB962C8B-B14F-4D97-AF65-F5344CB8AC3E}">
        <p14:creationId xmlns:p14="http://schemas.microsoft.com/office/powerpoint/2010/main" val="4212498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palavra RESULT pode aparecer várias vezes na função.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Na primeira vez que for chamada era encerrará a função.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é livre para adicionar a palavra dentro das condições e/ou laços.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que foi visto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Inclusive a passagem de parâmetro por valor e por referencia.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não é obrigado a utilizar RESULT podendo retornar valor por referência.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2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simples (condicional):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Escreva uma função no Delphi responsável por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receber 3 lados (REAL) de um triângulo e por retornar o tipo de triângulo informado. Os tipos de retorno podem ser: (1) Triângulo isóceles; (2) Triângulo escaleno; (3) Triângulo equilátero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Triângulos escalenos possuem 3 lados com tamanhos diferentes. Triângulos equiláteros possuem 3 lados com o mesmo tamanho. Triângulos isóceles possuem 2 lados com medidas iguais e um com medida diferente. O cálculo só deve ser feito com números positivos e maiores que zero. Para entradas inválidas, a função deve retornar (-1). Faça ainda um programa VCL (mínimo) que receba da entrada padrão (InputBox) ou de um TEdit o número de cada um dos 3 lados e retorne na saída padrão (ShowMessage) ou TLabel as mensagens (TRIÂNGULO EQUILÁTERO) (TRIÂNGULO ISÓCELES) (TRIÂNGULO ESCALENO) (ENTRADAS NÃO SUPORTADAS).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2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avançado (iterativo):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Escreva uma função no Delphi responsável por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receber 2 números (INTEGER) e por verificar se os mesmos são amigos ou não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Números são amigos se a soma dos divisores de N1 (excluindo o próprio N1) é igual a N2 e se a soma dos divisores de N2 (excluindo o próprio N2) é igual a N1. Sua função deve retornar (1) se os 2 números informados para a função forem amigos (possuírem a propriedade anterior). Caso contrário deve retornar (0). Se uma das entradas forem negativas a função deve retornar (-1). Faça ainda um programa VCL (mínimo) que receba da entrada padrão (InputBox) ou de um TEdit os dois números e retorne na saída padrão (ShowMessage) ou TLabel as mensagens (NÚMEROS AMIGOS) (NÚMEROS NÃO AMIGOS) (ENTRADAS NÃO SUPORTADAS).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84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Sim, como você já deve imaginar: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elementos VCL do Delphi são procedimentos e funções.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Conforme aprendemos, funções são blocos de código reutilizáveis.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Quando você arrasta (chama) um InputBox você está reusando o código.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Assuma sempre ao criar funções: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no futuro você poderá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pessoas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poderão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estas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Desde que 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disponibilize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publicamente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Funções também podem ser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vendidas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Encare um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chamam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6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estudar algumas funções clássicas: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pt-BR" sz="20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Quadrado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pt-BR" sz="20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sqrt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Raiz quadrada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Seno de x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(INTEGER) : (INTEGER)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cos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Cosseno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tan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Tangente de x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(INTEGER) : (INTEGER)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int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Parte inteira de x (REAL)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frac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Parte fracionária de x (REAL)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s-E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x,y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x na potencia y (</a:t>
            </a:r>
            <a:r>
              <a:rPr lang="es-E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xy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(INTEGER,INTEGER) : (INTEGER) 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abs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Valor absoluto de x (INTEGER) : (INTEGER)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5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A5E31F-B83C-4712-88D3-2E38A893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704900"/>
            <a:ext cx="680085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>
            <a:off x="7267461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6096000" y="2134173"/>
            <a:ext cx="26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Parâmetros do Procedure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3053885" y="5920099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2861194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291054" cy="4663044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estudar algumas funções clássicas: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componentes VCL são procedimentos e funções.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eles devem possuir acesso ao FORM para mudar o valor das propriedades.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Seguem os procedimentos/funções mais clássicos: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NomePais :=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InputBox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('Escolha de país', 'Digite o nome do país:', 'Brasil’);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ClickOK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InputQuery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('Escolha de País', 'Digite o nome do país ', NovaString);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mrYes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MessageDlg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(‘Deseja sair agora?’,mtConfirmation,[mbYes, </a:t>
            </a:r>
            <a:r>
              <a:rPr lang="pt-B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mbNo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],0);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ShowMessage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(‘Olá mundo’); 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Dia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DateToStr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(Date);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LoweCase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('RAFAEL’);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Num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round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(23,4);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ADate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StrToDate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(Edit1.Text);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X:=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trunc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(23,4);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5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 programadores: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É legal definir algumas regras comuns.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Regras baseadas no que diz o coletivo (consenso entre a comunidade).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aprender algumas convenções que tornam o código mais agradável.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Respeitando as regras do Object Pascal (Delphi) e do RAD (VCL).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 [1] : Comentários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Lembre que o Delphi possui 3 tipos de comentários sendo eles.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Sou um comentário de linha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(* Comentário de bloco *) ou { Comentário de bloco } 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64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 procedimento?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Procedimento que calcula e retorna no 2 parâmetro a 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VAR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14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uma função?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Função que calcula e retorna a média de 2 parâmetros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RET: (real) Retorna a média dos números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2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uma função?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Função que calcula e retorna no 2 parâmetro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VAR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81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implementar algo relativamente importante e complexo.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Comentários de linha são importantes para detalhar coisas simples.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Exemplo:</a:t>
            </a:r>
          </a:p>
          <a:p>
            <a:pPr marL="914400" lvl="2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senha = a*b+!a^3*2/1+2\3+!a*b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a linha acima necessita de um comentário para facilitar o entendimento.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Afinal, porque comentar?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Pois outras pessoas (ou você mesmo) irá querer estudar o programa no futuro.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comentários auxiliam a entender um código complexo (ou feito no passado).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64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79798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[2]: Nome de variável ou parâmetro: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Nunca utilize nomes similares do Delphi.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uma variável BEG ou IND.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Convencione em utilizar as palavras da linguagem em letra maiúscula.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das variáveis em letra minúscula.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Nomes simples (idade, data, salario, hora)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Nomes composto (diaSemana, salarioMinimo, valorMedio).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Este padrão é conhecido como camelCase.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Linguagens modernas como Java/C# possuem como regra este padrão.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Linguagens antigas não se são bem com o CapsLock (CASE).</a:t>
            </a:r>
          </a:p>
          <a:p>
            <a:pPr lvl="2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/ function / Function são 3 coisas diferentes para o C e para o C++.</a:t>
            </a:r>
          </a:p>
          <a:p>
            <a:pPr lvl="2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case sensitive (CAPS) muda o sentido das coisas.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86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[3]: Uso de procedimento e função: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Tente SEMPRE que puder utilizar os parâmetros e variáveis locais.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a função de forma autocontida (independente) do programa.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você vendendo a função no futuro.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você explicaria ao usuário da função (cliente/programador)?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Pergunta: O cliente ficaria feliz se fosse necessário declarar 10 variáveis globais, sendo elas com nomes específicos (Ex: contadorLaco3) do tipo INTEGER para utilizar a função?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Pela pergunta acima, você deve procurar criar uma função modular (encapsulada), que possua tudo o que precisa dentro de si mesma.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facilita que a mesma seja copiada e vendida a outros códigos/programadores.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92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[4]: Variáveis locais e globais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Procure utilizar o mínimo possível as variáveis globais.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Projete as funções para que as mesmas consigam trocar (copiar) os dados.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a informação for muito grande (matriz 100x100) passe a matriz por referência a cada chamada de função.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variáveis globais apenas em último caso.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Considere que a variável global faz parte do programa e não das funções.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30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[5]: Ultimas dicas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Indentação e uso de TABs.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Não mudam a lógica mas facilitam o entendimento e o debug do código.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um espaçamento de linhas correto entre cada função e cada bloco.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BEGIN e END; sempre que possível: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estrutura os blocos condicionais (if) e os laços de repetição (while/for).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Crie códigos estruturados: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legibilidade favorece o entendimento das coisas.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algumas particularidades de um procedure: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Não retorna valor.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O nome do procedure deve ser único no programa.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Não utilize nomes de procedures iguais a palavras reservadas.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A primeira linha do código deve (SEMPRE) terminar com ponto e vírgula.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Variáveis locais devem ser utilizadas (APENAS) no procedimento.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Todo código do procedimento deve estar entre BEGIN e END;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Na última linha do procedimento o comando END deve possuir ;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55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Heterogêneas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permite que você crie variáveis heterogêneas: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Uma variável heterogênea é composta por outras variáveis homogêneas (INTEGER/REAL).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Graças a isso você será capaz de criar variáveis: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características similares ao mundo real.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uma variável do tipo pessoa: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pessoa possui atributos como nome, idade, altura, rg, cpf.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tipo heterogêneo terá (neste caso) 5 variáveis INTEGER/REAL/STRING.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Cada variável irá representar cada atributo.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precisar manipular uma pessoa você poderá utilizar o novo tipo de dado.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será tipo pessoa.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variável pessoa irá possuir 5 atributos (valores).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17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Heterogêneas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Definindo um novo tipo de dado: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especificado antes de VAR.</a:t>
            </a:r>
          </a:p>
          <a:p>
            <a:pPr lvl="1"/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</a:p>
          <a:p>
            <a:pPr marL="457200" lvl="1" indent="0">
              <a:buNone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pessoa = record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nome : STRING;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idade: INTEGER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altura: REAL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rg: INTEGER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cpf:  STRING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END; </a:t>
            </a:r>
          </a:p>
          <a:p>
            <a:pPr marL="457200" lvl="1" indent="0">
              <a:buNone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Declarando uma variável (ou vetor) com o tipo de dado criado acima:</a:t>
            </a:r>
          </a:p>
          <a:p>
            <a:pPr lvl="1"/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aluno: pessoa;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turma[50]: pessoa;</a:t>
            </a:r>
          </a:p>
          <a:p>
            <a:pPr lvl="1"/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60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Heterogêneas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utilizar/manipular uma variável heterogênea?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Cada atributo deve ser manipulado com o uso do .atributo.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Utilizando o exemplo anterior: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aluno.nome := 'Raffael’;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aluno.idade := 15;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aluno.altura := 1.80;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o máximo que puder esta tecnologia: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ajuda a criar programas complexos.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44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Lista de exercícios de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M.T = </a:t>
            </a:r>
            <a:r>
              <a:rPr lang="pt-BR" sz="28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(LISTAS)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t-BR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 (DOC)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t-BR" sz="2800" b="1" dirty="0">
                <a:solidFill>
                  <a:srgbClr val="FF33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5.5 (INTEGRADO)</a:t>
            </a: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420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o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integrado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ser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publicado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documentado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publicar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resolução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exercícios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github logo">
            <a:extLst>
              <a:ext uri="{FF2B5EF4-FFF2-40B4-BE49-F238E27FC236}">
                <a16:creationId xmlns:a16="http://schemas.microsoft.com/office/drawing/2014/main" id="{A443AF54-C3A4-4F44-88C9-0375AA00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C09C4-35D0-42E7-91EB-85BB658871D3}"/>
              </a:ext>
            </a:extLst>
          </p:cNvPr>
          <p:cNvSpPr txBox="1"/>
          <p:nvPr/>
        </p:nvSpPr>
        <p:spPr>
          <a:xfrm>
            <a:off x="5400136" y="62204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</a:t>
            </a:r>
          </a:p>
        </p:txBody>
      </p:sp>
    </p:spTree>
    <p:extLst>
      <p:ext uri="{BB962C8B-B14F-4D97-AF65-F5344CB8AC3E}">
        <p14:creationId xmlns:p14="http://schemas.microsoft.com/office/powerpoint/2010/main" val="1342774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encontrar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as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programação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github logo">
            <a:extLst>
              <a:ext uri="{FF2B5EF4-FFF2-40B4-BE49-F238E27FC236}">
                <a16:creationId xmlns:a16="http://schemas.microsoft.com/office/drawing/2014/main" id="{A443AF54-C3A4-4F44-88C9-0375AA00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C09C4-35D0-42E7-91EB-85BB658871D3}"/>
              </a:ext>
            </a:extLst>
          </p:cNvPr>
          <p:cNvSpPr txBox="1"/>
          <p:nvPr/>
        </p:nvSpPr>
        <p:spPr>
          <a:xfrm>
            <a:off x="5400136" y="62204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</a:t>
            </a:r>
          </a:p>
        </p:txBody>
      </p:sp>
    </p:spTree>
    <p:extLst>
      <p:ext uri="{BB962C8B-B14F-4D97-AF65-F5344CB8AC3E}">
        <p14:creationId xmlns:p14="http://schemas.microsoft.com/office/powerpoint/2010/main" val="182926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Qual o objetivo de um parâmetro?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Um parâmetro deve ser visto como uma variável local do procedimento.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ele faz?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Ele recebe valores passados para o parâmetro em sua chamada.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Quantos parâmetros eu preciso declarar ao criar um procedimento?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procedimento não é obrigado a ter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verá que será inevitável (útil) criar procedimentos que recebam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programador é livre para definir quantos parâmetros o procedimento deve ter.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6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8B53F072-2271-468F-B9F8-0AFAAB21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617" y="2899030"/>
            <a:ext cx="6091238" cy="2815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 flipH="1">
            <a:off x="8494599" y="3209840"/>
            <a:ext cx="73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7592412" y="2386533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 possui 2 parâmetros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2966617" y="5920876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162640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BE3F2B8-604A-42F6-A8FF-6A7E5F304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1" y="2884138"/>
            <a:ext cx="6848475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 flipH="1">
            <a:off x="6738653" y="3176789"/>
            <a:ext cx="73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6738652" y="2426824"/>
            <a:ext cx="38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 não possui parâmetros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2966617" y="5920876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306173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Dicas para nomes e tipos de parâmetros: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[0] Alguns programadores chamam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argumento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procedure.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Cada identificador (nome) do parâmetro deve possuir um nome único.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Não utilize para nome de parâmetro os nomes das palavras da linguagem.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Respeite as regras quanto as nomes (não use caracteres especiais).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Utilize todos os tipos de dados suportados pela linguagem: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idade: INTEGER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nota: REAL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salario: EXTENDED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nome: STRING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voto: BOOLEAN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Existem duas etapas a serem feitas.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Declaração: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Indica (ao PAS) que estamos criando um novo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feito na seção interface dentro do public.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Nosso procedimento será público para todo programa (formulários).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Devemos escrever apenas a primeira linha do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apostila chama a primeira linha de header (cabeçalho) do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informa ao Delphi o nome da função e seus parâmetros.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6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3721</Words>
  <Application>Microsoft Office PowerPoint</Application>
  <PresentationFormat>Widescreen</PresentationFormat>
  <Paragraphs>518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Segoe UI Light</vt:lpstr>
      <vt:lpstr>Office Theme</vt:lpstr>
      <vt:lpstr>Procedimentos e Funções</vt:lpstr>
      <vt:lpstr>O que é um procedimento?</vt:lpstr>
      <vt:lpstr>Estrutura de um procedimento</vt:lpstr>
      <vt:lpstr>Criando um procedimento</vt:lpstr>
      <vt:lpstr>Criando um procedimento</vt:lpstr>
      <vt:lpstr>Estrutura de um procedimento</vt:lpstr>
      <vt:lpstr>Estrutura de um procedimento</vt:lpstr>
      <vt:lpstr>Criando um procedimento</vt:lpstr>
      <vt:lpstr>Criando um procedimento</vt:lpstr>
      <vt:lpstr>Declaração de um procedimento</vt:lpstr>
      <vt:lpstr>Definição de um procedimento</vt:lpstr>
      <vt:lpstr>Definição de um procedimento</vt:lpstr>
      <vt:lpstr>Definição de um procedimento</vt:lpstr>
      <vt:lpstr>Exemplo Condicional</vt:lpstr>
      <vt:lpstr>Exemplo Iterativo</vt:lpstr>
      <vt:lpstr>Vantagens no uso de Procedimentos</vt:lpstr>
      <vt:lpstr>Vantagens no uso de Procedimentos</vt:lpstr>
      <vt:lpstr>Engenharia de Software</vt:lpstr>
      <vt:lpstr>Passagem de Parâmetros</vt:lpstr>
      <vt:lpstr>Passagem de Parâmetros</vt:lpstr>
      <vt:lpstr>Passagem de Parâmetros</vt:lpstr>
      <vt:lpstr>Exemplo Condicional</vt:lpstr>
      <vt:lpstr>O que é uma função?</vt:lpstr>
      <vt:lpstr>Como criar uma função?</vt:lpstr>
      <vt:lpstr>O que é uma função?</vt:lpstr>
      <vt:lpstr>Exemplo Condicional</vt:lpstr>
      <vt:lpstr>Exemplo Condicional</vt:lpstr>
      <vt:lpstr>O Delphi possui funções?</vt:lpstr>
      <vt:lpstr>O Delphi possui funções?</vt:lpstr>
      <vt:lpstr>O Delphi possui funções?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Variáveis Heterogêneas</vt:lpstr>
      <vt:lpstr>Variáveis Heterogêneas</vt:lpstr>
      <vt:lpstr>Variáveis Heterogêneas</vt:lpstr>
      <vt:lpstr>O que fazer agora?</vt:lpstr>
      <vt:lpstr>O que fazer agora?</vt:lpstr>
      <vt:lpstr>O que fazer agora?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Plano Pedagógico da Disciplina</dc:title>
  <dc:creator>Raffael Bottoli Schemmer</dc:creator>
  <cp:lastModifiedBy>Raffael Bottoli Schemmer</cp:lastModifiedBy>
  <cp:revision>26</cp:revision>
  <dcterms:created xsi:type="dcterms:W3CDTF">2017-08-05T21:17:28Z</dcterms:created>
  <dcterms:modified xsi:type="dcterms:W3CDTF">2017-10-15T12:23:45Z</dcterms:modified>
</cp:coreProperties>
</file>