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44" r:id="rId4"/>
    <p:sldId id="304" r:id="rId5"/>
    <p:sldId id="303" r:id="rId6"/>
    <p:sldId id="341" r:id="rId7"/>
    <p:sldId id="343" r:id="rId8"/>
    <p:sldId id="269" r:id="rId9"/>
    <p:sldId id="298" r:id="rId10"/>
    <p:sldId id="476" r:id="rId11"/>
    <p:sldId id="342" r:id="rId12"/>
    <p:sldId id="320" r:id="rId13"/>
    <p:sldId id="321" r:id="rId14"/>
    <p:sldId id="430" r:id="rId15"/>
    <p:sldId id="322" r:id="rId16"/>
    <p:sldId id="426" r:id="rId17"/>
    <p:sldId id="325" r:id="rId18"/>
    <p:sldId id="431" r:id="rId19"/>
    <p:sldId id="432" r:id="rId20"/>
    <p:sldId id="433" r:id="rId21"/>
    <p:sldId id="326" r:id="rId22"/>
    <p:sldId id="327" r:id="rId23"/>
    <p:sldId id="328" r:id="rId24"/>
    <p:sldId id="427" r:id="rId25"/>
    <p:sldId id="336" r:id="rId26"/>
    <p:sldId id="337" r:id="rId27"/>
    <p:sldId id="338" r:id="rId28"/>
    <p:sldId id="339" r:id="rId29"/>
    <p:sldId id="346" r:id="rId30"/>
    <p:sldId id="366" r:id="rId31"/>
    <p:sldId id="347" r:id="rId32"/>
    <p:sldId id="369" r:id="rId33"/>
    <p:sldId id="370" r:id="rId34"/>
    <p:sldId id="371" r:id="rId35"/>
    <p:sldId id="348" r:id="rId36"/>
    <p:sldId id="372" r:id="rId37"/>
    <p:sldId id="373" r:id="rId38"/>
    <p:sldId id="374" r:id="rId39"/>
    <p:sldId id="349" r:id="rId40"/>
    <p:sldId id="375" r:id="rId41"/>
    <p:sldId id="376" r:id="rId42"/>
    <p:sldId id="377" r:id="rId43"/>
    <p:sldId id="350" r:id="rId44"/>
    <p:sldId id="378" r:id="rId45"/>
    <p:sldId id="379" r:id="rId46"/>
    <p:sldId id="380" r:id="rId47"/>
    <p:sldId id="365" r:id="rId48"/>
    <p:sldId id="381" r:id="rId49"/>
    <p:sldId id="382" r:id="rId50"/>
    <p:sldId id="383" r:id="rId51"/>
    <p:sldId id="363" r:id="rId52"/>
    <p:sldId id="384" r:id="rId53"/>
    <p:sldId id="385" r:id="rId54"/>
    <p:sldId id="386" r:id="rId55"/>
    <p:sldId id="351" r:id="rId56"/>
    <p:sldId id="387" r:id="rId57"/>
    <p:sldId id="388" r:id="rId58"/>
    <p:sldId id="389" r:id="rId59"/>
    <p:sldId id="352" r:id="rId60"/>
    <p:sldId id="390" r:id="rId61"/>
    <p:sldId id="391" r:id="rId62"/>
    <p:sldId id="392" r:id="rId63"/>
    <p:sldId id="353" r:id="rId64"/>
    <p:sldId id="393" r:id="rId65"/>
    <p:sldId id="394" r:id="rId66"/>
    <p:sldId id="395" r:id="rId67"/>
    <p:sldId id="354" r:id="rId68"/>
    <p:sldId id="396" r:id="rId69"/>
    <p:sldId id="397" r:id="rId70"/>
    <p:sldId id="398" r:id="rId71"/>
    <p:sldId id="355" r:id="rId72"/>
    <p:sldId id="399" r:id="rId73"/>
    <p:sldId id="400" r:id="rId74"/>
    <p:sldId id="401" r:id="rId75"/>
    <p:sldId id="356" r:id="rId76"/>
    <p:sldId id="402" r:id="rId77"/>
    <p:sldId id="403" r:id="rId78"/>
    <p:sldId id="404" r:id="rId79"/>
    <p:sldId id="357" r:id="rId80"/>
    <p:sldId id="405" r:id="rId81"/>
    <p:sldId id="406" r:id="rId82"/>
    <p:sldId id="407" r:id="rId83"/>
    <p:sldId id="358" r:id="rId84"/>
    <p:sldId id="408" r:id="rId85"/>
    <p:sldId id="409" r:id="rId86"/>
    <p:sldId id="410" r:id="rId87"/>
    <p:sldId id="458" r:id="rId88"/>
    <p:sldId id="359" r:id="rId89"/>
    <p:sldId id="480" r:id="rId90"/>
    <p:sldId id="411" r:id="rId91"/>
    <p:sldId id="412" r:id="rId92"/>
    <p:sldId id="413" r:id="rId93"/>
    <p:sldId id="360" r:id="rId94"/>
    <p:sldId id="414" r:id="rId95"/>
    <p:sldId id="481" r:id="rId96"/>
    <p:sldId id="415" r:id="rId97"/>
    <p:sldId id="416" r:id="rId98"/>
    <p:sldId id="361" r:id="rId99"/>
    <p:sldId id="417" r:id="rId100"/>
    <p:sldId id="482" r:id="rId101"/>
    <p:sldId id="418" r:id="rId102"/>
    <p:sldId id="419" r:id="rId103"/>
    <p:sldId id="329" r:id="rId104"/>
    <p:sldId id="333" r:id="rId105"/>
    <p:sldId id="330" r:id="rId106"/>
    <p:sldId id="331" r:id="rId107"/>
    <p:sldId id="332" r:id="rId108"/>
    <p:sldId id="364" r:id="rId109"/>
    <p:sldId id="420" r:id="rId110"/>
    <p:sldId id="421" r:id="rId111"/>
    <p:sldId id="422" r:id="rId112"/>
    <p:sldId id="435" r:id="rId113"/>
    <p:sldId id="477" r:id="rId114"/>
    <p:sldId id="434" r:id="rId115"/>
    <p:sldId id="436" r:id="rId116"/>
    <p:sldId id="449" r:id="rId117"/>
    <p:sldId id="445" r:id="rId118"/>
    <p:sldId id="450" r:id="rId119"/>
    <p:sldId id="447" r:id="rId120"/>
    <p:sldId id="443" r:id="rId121"/>
    <p:sldId id="442" r:id="rId122"/>
    <p:sldId id="444" r:id="rId123"/>
    <p:sldId id="446" r:id="rId124"/>
    <p:sldId id="451" r:id="rId125"/>
    <p:sldId id="474" r:id="rId126"/>
    <p:sldId id="437" r:id="rId127"/>
    <p:sldId id="438" r:id="rId128"/>
    <p:sldId id="439" r:id="rId129"/>
    <p:sldId id="452" r:id="rId130"/>
    <p:sldId id="479" r:id="rId131"/>
    <p:sldId id="456" r:id="rId132"/>
    <p:sldId id="455" r:id="rId133"/>
    <p:sldId id="440" r:id="rId134"/>
    <p:sldId id="471" r:id="rId135"/>
    <p:sldId id="472" r:id="rId136"/>
    <p:sldId id="441" r:id="rId137"/>
    <p:sldId id="453" r:id="rId138"/>
    <p:sldId id="454" r:id="rId139"/>
    <p:sldId id="478" r:id="rId140"/>
    <p:sldId id="319" r:id="rId141"/>
    <p:sldId id="309" r:id="rId142"/>
    <p:sldId id="310" r:id="rId143"/>
    <p:sldId id="311" r:id="rId144"/>
    <p:sldId id="334" r:id="rId145"/>
    <p:sldId id="313" r:id="rId146"/>
    <p:sldId id="335" r:id="rId147"/>
    <p:sldId id="429" r:id="rId148"/>
    <p:sldId id="308" r:id="rId149"/>
    <p:sldId id="314" r:id="rId150"/>
    <p:sldId id="315" r:id="rId151"/>
    <p:sldId id="448" r:id="rId152"/>
    <p:sldId id="316" r:id="rId153"/>
    <p:sldId id="318" r:id="rId154"/>
    <p:sldId id="340" r:id="rId155"/>
    <p:sldId id="459" r:id="rId156"/>
    <p:sldId id="307" r:id="rId157"/>
    <p:sldId id="257" r:id="rId158"/>
    <p:sldId id="263" r:id="rId159"/>
    <p:sldId id="265" r:id="rId160"/>
    <p:sldId id="266" r:id="rId161"/>
    <p:sldId id="283" r:id="rId162"/>
    <p:sldId id="267" r:id="rId163"/>
    <p:sldId id="268" r:id="rId164"/>
    <p:sldId id="281" r:id="rId165"/>
    <p:sldId id="282" r:id="rId166"/>
    <p:sldId id="280" r:id="rId167"/>
    <p:sldId id="284" r:id="rId168"/>
    <p:sldId id="475" r:id="rId169"/>
    <p:sldId id="292" r:id="rId170"/>
    <p:sldId id="274" r:id="rId171"/>
    <p:sldId id="277" r:id="rId172"/>
    <p:sldId id="276" r:id="rId173"/>
    <p:sldId id="262" r:id="rId174"/>
    <p:sldId id="285" r:id="rId175"/>
    <p:sldId id="286" r:id="rId176"/>
    <p:sldId id="287" r:id="rId177"/>
    <p:sldId id="288" r:id="rId178"/>
    <p:sldId id="279" r:id="rId179"/>
    <p:sldId id="264" r:id="rId180"/>
    <p:sldId id="293" r:id="rId181"/>
    <p:sldId id="289" r:id="rId182"/>
    <p:sldId id="290" r:id="rId183"/>
    <p:sldId id="275" r:id="rId184"/>
    <p:sldId id="291" r:id="rId185"/>
    <p:sldId id="297" r:id="rId186"/>
    <p:sldId id="345" r:id="rId187"/>
    <p:sldId id="271" r:id="rId188"/>
    <p:sldId id="270" r:id="rId189"/>
    <p:sldId id="294" r:id="rId190"/>
    <p:sldId id="272" r:id="rId191"/>
    <p:sldId id="273" r:id="rId192"/>
    <p:sldId id="295" r:id="rId193"/>
    <p:sldId id="296" r:id="rId194"/>
    <p:sldId id="302" r:id="rId195"/>
    <p:sldId id="278" r:id="rId196"/>
    <p:sldId id="306" r:id="rId197"/>
    <p:sldId id="460" r:id="rId198"/>
    <p:sldId id="461" r:id="rId199"/>
    <p:sldId id="462" r:id="rId200"/>
    <p:sldId id="463" r:id="rId201"/>
    <p:sldId id="464" r:id="rId202"/>
    <p:sldId id="465" r:id="rId203"/>
    <p:sldId id="466" r:id="rId204"/>
    <p:sldId id="467" r:id="rId205"/>
    <p:sldId id="469" r:id="rId206"/>
    <p:sldId id="468" r:id="rId207"/>
    <p:sldId id="470" r:id="rId20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presProps" Target="pres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1660-7FC9-480A-B358-27384FF51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3C2A-9935-49D9-9CD8-878B37138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470D-0EE5-4A4C-BA52-EFAA6DB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D90F-D9EE-4BB4-ADEF-224B1F86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9C84-5AE3-40AF-979A-AC2D8B17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923D-FD67-4503-B276-9F3BC743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5CB78-2315-4923-BC4A-5F912008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6705-FF9C-477A-A4B7-AE6CE94B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D2D6-8D66-40FA-B5AA-C14C8D1F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C367-51B5-4C88-B79F-A2E4947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47BE-D4EA-4A76-B6AE-286DF2BA0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73F6B-868A-4E41-ACF5-152FB4B5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84BC-CC14-4503-9222-6F665CCF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4CEB-D644-430F-8EAB-01C04A23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7222-6A11-421F-A167-0451768F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5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8F0C-896B-485E-B936-9B80BCED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3C43-4A97-49C1-B291-45C60476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EBA0-DC1E-4792-8C7D-BB63389D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E43B-26CC-483C-8188-02DAAF38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D5224-F503-496A-A012-E30E7CED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48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8BC7-3461-4486-A4A0-D9B1EBA6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D32D-2C72-4C67-9875-DA7B952B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0A1A-2A6F-4228-AAE6-31BAFA9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A4E4-A519-4C4B-9273-76127749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52A-1A7A-4BDE-9FB2-5C72DEEB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611E-AA15-4BCB-9041-7645F7E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6D68-9DE7-4E49-873B-3E027949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537B6-25E0-452B-B197-DB3CD88F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10A10-0E09-4D70-918C-FE464F20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F0794-9050-411A-9E36-4B41BCD3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5E993-E8F4-4017-A8A5-39B6F079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CD14-CD7C-4DBF-B3BB-7F08F7BA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DF50-91AA-442F-B78E-C5B73D3C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B9BB-E5B1-4FC8-ABAF-C9DD1C6F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95DDD-13CC-41A1-A343-39881737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714F2-F5EB-41CB-84EF-29477D6B9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CDED2-AD16-4EDC-B8F8-4410B36E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26978-4D30-41CB-BF54-53C235FF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0CCF1-5CA9-40E4-A3A8-46039F5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8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0BDB-E596-494E-A9E5-E8627E78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FCF45-51F1-4C9A-9807-9ECECEF6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F5745-D131-40EE-925F-7FF5A375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096D7-A443-46E6-9123-0199C5CF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87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FB69E-C2C9-4780-A6CD-1695923C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C3856-91D7-4CF5-B5A9-AF9DDD31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F40CD-A796-48A4-A092-C1B97FE8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3C7-BB64-4E65-910C-182F4E96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B799-93B6-4C35-8F94-E24A4875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8802-D823-4005-B920-F2AE8B4B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805B7-B02D-4A6B-B345-7B840A9E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7A35-AAA9-42B5-A90C-90B21EA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3012-AD5F-404D-AA34-5FC82FE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3FE5-F097-4011-850B-C922CFD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38EDE-DB02-4ABB-9F17-6457DD033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02AD-448C-4747-8B36-308461EE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1773-C8B4-40E5-8B10-E6393960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C6E2-AFFA-4BBB-813E-77153D66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8BC2-A1B5-4799-A7D0-8DF29C74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8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6EF23-ACAB-4930-BD41-5D23A84A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6B94-3560-467C-8168-F4B62E01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0271-3C2F-4A04-8500-EC6AACFA4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450C-6386-4AB2-B4F8-155106D4721C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CFEB-4DF1-4F85-BAA2-D740C6853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B5B3-D25D-4C57-BEA0-AE42CC2B8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E44B-3EB1-4082-B570-4518A48F1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mc7VfYelOm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Alinhamentos III-T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Alinhamentos III-T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1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Atalhos do DELPHI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6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Crtl + Space</a:t>
            </a:r>
          </a:p>
          <a:p>
            <a:pPr marL="0" indent="0" algn="ctr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atalho acima deve ser utilizado SEMPRE</a:t>
            </a: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 permite completar o código!</a:t>
            </a:r>
          </a:p>
        </p:txBody>
      </p:sp>
    </p:spTree>
    <p:extLst>
      <p:ext uri="{BB962C8B-B14F-4D97-AF65-F5344CB8AC3E}">
        <p14:creationId xmlns:p14="http://schemas.microsoft.com/office/powerpoint/2010/main" val="16022328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Propriedades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valores para a lista.</a:t>
            </a:r>
          </a:p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ItemIndex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Informa qual item foi selecionado (</a:t>
            </a:r>
            <a:r>
              <a:rPr lang="pt-B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começa em zero).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memo.Items.add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item:string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na lista (sempre no final).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memo.Items.Insert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indice:integer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item:string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memo.Items.Delete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indice:integer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deletar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memo.Items.Move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PosCorrente:integer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NovaPos:integer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Move os itens.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memo.Items.Count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Retorna a quantidade de itens presentes dentro da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memo.Clear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Limpa toda 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memo.Items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[I]: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Captura o conteúdo do índice I da lista.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421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modificado.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99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4845308" y="5499073"/>
            <a:ext cx="250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Insere valores no Memo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3FE80-F884-4850-B304-74FBBA32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095" y="2068970"/>
            <a:ext cx="7177809" cy="3430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49755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4083C-AA8B-4FD2-B508-8B2FC20A3583}"/>
              </a:ext>
            </a:extLst>
          </p:cNvPr>
          <p:cNvSpPr txBox="1"/>
          <p:nvPr/>
        </p:nvSpPr>
        <p:spPr>
          <a:xfrm>
            <a:off x="4837962" y="503096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TStringGrid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067279-7F71-47F4-8ECA-F0D915B9F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05237" y="1944860"/>
            <a:ext cx="4581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182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da grade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RowCount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quantidade de linhas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ColCount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quantidade de colunas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FixedCols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quantas colunas serão fixas (Começa na zero).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FixedRows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quantas linhas serão fixas (Começa na zero).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ScrollBars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as barras de rolagem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componente estará visível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da grade.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940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Propriedades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Cells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posição [Col,Row] a ser manipulada.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Row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linha selecionada.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coluna selecionada.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DefaultRowHeight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da linha.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DefaultColWidth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da coluna.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da grade.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GridLineWidth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Espessura das linhas da grade.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686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duplo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6552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[23] TStringGrid (Grade): 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546F78-5CDA-4098-A254-FDFA6B88B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235" y="2564124"/>
            <a:ext cx="5477530" cy="2786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D4DC1-E6BB-4A0C-961F-7DF2360CC142}"/>
              </a:ext>
            </a:extLst>
          </p:cNvPr>
          <p:cNvSpPr txBox="1"/>
          <p:nvPr/>
        </p:nvSpPr>
        <p:spPr>
          <a:xfrm>
            <a:off x="4020753" y="5432808"/>
            <a:ext cx="4150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 uma matriz com 5 linhas e 5 colunas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Popula a diagonal principal com 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9123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[24] TPageControl (Abas):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41050" y="5478818"/>
            <a:ext cx="430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TPageControl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6090D-A3C7-4F0B-BE46-098BEA52C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48061" y="2331206"/>
            <a:ext cx="5095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572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100" dirty="0">
                <a:latin typeface="Segoe UI Light" panose="020B0502040204020203" pitchFamily="34" charset="0"/>
                <a:cs typeface="Segoe UI Light" panose="020B0502040204020203" pitchFamily="34" charset="0"/>
              </a:rPr>
              <a:t>[24] TPageControl (Abas):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no TForm.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conteúdo da TAB.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TAB será visível ou não.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Style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estilo visual das TABs.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06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b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(I e II Trimestre)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Componentes VCL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(I e II Trimestre)</a:t>
            </a:r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165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[24] TPageControl (Abas):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TPageControl for modificado.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TPageControl.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TPageControl.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onShow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show for selecionado.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TPageControl.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TPageControl.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936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[24] TPageControl (Abas):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3301322" y="5113948"/>
            <a:ext cx="5589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onChange do ComboBox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Mostra a TabSheet Cadastro e atualiza o Caption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96B9D-63E4-4058-BF9E-06CA8E191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406711"/>
            <a:ext cx="10515601" cy="2528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4697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Revisão da 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Revisão da Lógica de Programação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Revisão da Lógica de Programação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019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Acrônimos para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Projeto de uma Agenda de Contatos: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diretório do projeto: </a:t>
            </a:r>
            <a:r>
              <a:rPr lang="pt-BR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projeto: </a:t>
            </a:r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Prj</a:t>
            </a:r>
            <a:r>
              <a:rPr lang="pt-BR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pt-BR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Formulário Principal: </a:t>
            </a:r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Frm</a:t>
            </a:r>
            <a:r>
              <a:rPr lang="pt-BR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Principal</a:t>
            </a:r>
            <a:endParaRPr lang="pt-BR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da Unit do Formulário Principal: </a:t>
            </a:r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Unt</a:t>
            </a:r>
            <a:r>
              <a:rPr lang="pt-BR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Principal</a:t>
            </a:r>
            <a:endParaRPr lang="pt-BR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329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programa DELPHI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unit</a:t>
            </a:r>
          </a:p>
          <a:p>
            <a:pPr lvl="1"/>
            <a:r>
              <a:rPr lang="pt-BR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que define o nome do Unt do Form.</a:t>
            </a:r>
          </a:p>
          <a:p>
            <a:r>
              <a:rPr lang="pt-B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Não utilizada pelos programadores na disciplina.</a:t>
            </a:r>
          </a:p>
          <a:p>
            <a:r>
              <a:rPr lang="pt-BR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</a:t>
            </a:r>
          </a:p>
          <a:p>
            <a:pPr lvl="1"/>
            <a:r>
              <a:rPr lang="pt-BR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onde são chamadas as bibliotecas e os formulários do projeto.</a:t>
            </a:r>
          </a:p>
          <a:p>
            <a:r>
              <a:rPr lang="pt-BR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</a:p>
          <a:p>
            <a:pPr lvl="1"/>
            <a:r>
              <a:rPr lang="pt-B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onde são declarados os componentes VCL e os procedimentos dos eventos.</a:t>
            </a:r>
          </a:p>
          <a:p>
            <a:r>
              <a:rPr lang="pt-BR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</a:p>
          <a:p>
            <a:pPr lvl="1"/>
            <a:r>
              <a:rPr lang="pt-BR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onde as variáveis globais são declaradas.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 onde são implementados os procedures dos eventos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624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e Tipos de Dados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espaço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memória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programa (RAM/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Volátil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guarda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possui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possuem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Identificador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 (define) o identificador?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variável, permitindo que a mesma seja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chamada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conteúdo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capaz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armazenar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483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Identificadores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identificador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"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a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precisam ser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únicos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(nunca utilize duas variáveis com mesmo nome).</a:t>
            </a:r>
          </a:p>
          <a:p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Nunca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utilize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caracteres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especiais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(!@#$%¨&amp;*) em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variáveis.</a:t>
            </a:r>
          </a:p>
          <a:p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devem possuir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mudos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(cao, pao).</a:t>
            </a:r>
          </a:p>
          <a:p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devem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começar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letras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(nunca com números).</a:t>
            </a:r>
          </a:p>
          <a:p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o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CamelCase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onde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compostos</a:t>
            </a:r>
            <a:r>
              <a:rPr lang="pt-B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seguirão a sintaxe: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nomePessoa : STRING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salarioMinimo : REAL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idadePessoa : INTEGER</a:t>
            </a:r>
          </a:p>
        </p:txBody>
      </p:sp>
    </p:spTree>
    <p:extLst>
      <p:ext uri="{BB962C8B-B14F-4D97-AF65-F5344CB8AC3E}">
        <p14:creationId xmlns:p14="http://schemas.microsoft.com/office/powerpoint/2010/main" val="8462972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Tipos de Dados (Nativos)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3053" cy="4663044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Integer:	</a:t>
            </a:r>
          </a:p>
          <a:p>
            <a:pPr lvl="1"/>
            <a:r>
              <a:rPr lang="pt-BR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representar números inteiros como 2 ou 200.</a:t>
            </a:r>
          </a:p>
          <a:p>
            <a:pPr lvl="1"/>
            <a:r>
              <a:rPr lang="pt-BR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Onde é utilizado: Em programas de física e matemática básicos.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Real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representar números não inteiros como 2.2 ou 5.5.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Onde é utilizado: Em programas de física e matemática mais avançados.</a:t>
            </a:r>
          </a:p>
          <a:p>
            <a:pPr marL="0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r>
              <a:rPr lang="pt-B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String</a:t>
            </a:r>
          </a:p>
          <a:p>
            <a:pPr lvl="1"/>
            <a:r>
              <a:rPr lang="pt-B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representar caracteres como 'c' ou 'A', palavras como 'Raffael' ou frases como 'Olá Mundo'</a:t>
            </a:r>
          </a:p>
          <a:p>
            <a:pPr lvl="1"/>
            <a:r>
              <a:rPr lang="pt-B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Onde é utilizado: Em programas que armazenam nomes e palavras.</a:t>
            </a:r>
          </a:p>
          <a:p>
            <a:pPr marL="0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</a:p>
          <a:p>
            <a:r>
              <a:rPr lang="pt-BR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Boolean</a:t>
            </a:r>
          </a:p>
          <a:p>
            <a:pPr lvl="1"/>
            <a:r>
              <a:rPr lang="pt-BR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 armazenar dois estados lógicos, podendo ser eles TRUE ou FALSE.</a:t>
            </a:r>
          </a:p>
          <a:p>
            <a:pPr lvl="1"/>
            <a:r>
              <a:rPr lang="pt-BR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Onde é utilizado: Por várias estruturas do DELPHI que realizam operações lógicas.</a:t>
            </a:r>
          </a:p>
        </p:txBody>
      </p:sp>
    </p:spTree>
    <p:extLst>
      <p:ext uri="{BB962C8B-B14F-4D97-AF65-F5344CB8AC3E}">
        <p14:creationId xmlns:p14="http://schemas.microsoft.com/office/powerpoint/2010/main" val="16736207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 de atribuição :=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que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operador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atribuição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 := ) é utilizado para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atribuir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um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uma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Lembre que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 ser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modificado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sempre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necessário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pelo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nomePessoa := 'Raffael Bottoli Schemmer’;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salarioMinimo : '933,25’;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idadePessoa : '32';</a:t>
            </a:r>
          </a:p>
        </p:txBody>
      </p:sp>
    </p:spTree>
    <p:extLst>
      <p:ext uri="{BB962C8B-B14F-4D97-AF65-F5344CB8AC3E}">
        <p14:creationId xmlns:p14="http://schemas.microsoft.com/office/powerpoint/2010/main" val="38665018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Constantes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Utilizamos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guardar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absolutos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o raio de uma circunferência (PI).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Declarando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inicializando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constantes:</a:t>
            </a:r>
          </a:p>
          <a:p>
            <a:pPr marL="0" indent="0">
              <a:buNone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lvl="1"/>
            <a:r>
              <a:rPr lang="pt-BR" sz="18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PI = 3.14;</a:t>
            </a:r>
          </a:p>
          <a:p>
            <a:pPr lvl="1"/>
            <a:r>
              <a:rPr lang="pt-BR" sz="18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JANEIRO = 31;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devem ser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declaradas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inicializadas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operador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atribui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ser (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e não (:=).</a:t>
            </a: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que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vai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mudar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poderá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mudado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durante 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58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(Formulário):  Definição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56991D-DDFD-4005-8558-F3E148427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137" y="2606318"/>
            <a:ext cx="4657725" cy="2790825"/>
          </a:xfrm>
          <a:prstGeom prst="rect">
            <a:avLst/>
          </a:prstGeom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DBCDEA-0F27-4A4D-BB6A-0E5E300C81B5}"/>
              </a:ext>
            </a:extLst>
          </p:cNvPr>
          <p:cNvSpPr txBox="1"/>
          <p:nvPr/>
        </p:nvSpPr>
        <p:spPr>
          <a:xfrm>
            <a:off x="5024744" y="5478818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656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Escopo de Visualização (Global)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escopo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quais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blocos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são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acessíveis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escopo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podem ser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acessíveis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blocos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Form.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clausula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fica entre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8DC9C-92B7-47C9-A2E8-49C5B19E0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720" y="4108889"/>
            <a:ext cx="2754560" cy="1936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6BFE5-F95A-469E-B982-A3EC2004A140}"/>
              </a:ext>
            </a:extLst>
          </p:cNvPr>
          <p:cNvSpPr txBox="1"/>
          <p:nvPr/>
        </p:nvSpPr>
        <p:spPr>
          <a:xfrm>
            <a:off x="3313026" y="6119336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da variável global Contador do tipo Integer </a:t>
            </a:r>
          </a:p>
        </p:txBody>
      </p:sp>
    </p:spTree>
    <p:extLst>
      <p:ext uri="{BB962C8B-B14F-4D97-AF65-F5344CB8AC3E}">
        <p14:creationId xmlns:p14="http://schemas.microsoft.com/office/powerpoint/2010/main" val="7286772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Escopo de Visualização (Local)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escopo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as variáveis podem ser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acessíveis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apenas pelo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utilizando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begin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79B3C-3FF1-4F04-A1A2-765EA6651567}"/>
              </a:ext>
            </a:extLst>
          </p:cNvPr>
          <p:cNvSpPr txBox="1"/>
          <p:nvPr/>
        </p:nvSpPr>
        <p:spPr>
          <a:xfrm>
            <a:off x="3313026" y="5984400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da variável local Contador do tipo Integer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72304-2F78-4B93-9F78-63F85B37F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3859532"/>
            <a:ext cx="748665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860445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Aplicações das Variáveis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200003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Acumuladoras: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acumular um valor, uma variável deve somar o seu valor atual, mais o novo valor.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operação deve ser feita utilizando a variável + o valor a ser acumulado.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Exemplo: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salarioPessoa := salarioPessoa + 20;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Contadoras: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contadoras utilizam o mesmo princípio das acumuladoras.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Contam sempre um mesmo valor. São muito utilizadas em laços de repetição, vetores e matrizes.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Exemplo: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contadorLaco := contadorLaco + 1;</a:t>
            </a:r>
          </a:p>
        </p:txBody>
      </p:sp>
    </p:spTree>
    <p:extLst>
      <p:ext uri="{BB962C8B-B14F-4D97-AF65-F5344CB8AC3E}">
        <p14:creationId xmlns:p14="http://schemas.microsoft.com/office/powerpoint/2010/main" val="107812851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Aplicações das Variáveis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 Auxiliares: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Muitas vezes será necessário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trocar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duas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Por exemplo, o problema pede que a variável A receba o valor de B e que B receba o valor de A.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grande problema é como trocar o conteúdo, pois se A := B o conteúdo de A automaticamente será substituído.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Nestes casos, o programador deve fazer uso de uma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terceira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AUX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intermediar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troca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Veja que AUX é utilizada como uma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auxiliar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"apenas" para realizar a troca.</a:t>
            </a:r>
          </a:p>
          <a:p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processo seria feito desta forma: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</a:p>
          <a:p>
            <a:pPr lvl="2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AUX := A;</a:t>
            </a:r>
          </a:p>
          <a:p>
            <a:pPr lvl="2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:= B;</a:t>
            </a:r>
          </a:p>
          <a:p>
            <a:pPr lvl="2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 := AUX;</a:t>
            </a:r>
          </a:p>
        </p:txBody>
      </p:sp>
    </p:spTree>
    <p:extLst>
      <p:ext uri="{BB962C8B-B14F-4D97-AF65-F5344CB8AC3E}">
        <p14:creationId xmlns:p14="http://schemas.microsoft.com/office/powerpoint/2010/main" val="34740692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Aplicações das Variáveis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Flags: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 problemas (no futuro), vamos precisar percorrer longas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armazenam valores.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Os problemas vão pedir para que determinados valores e padrões sejam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procurados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nos dados.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Nestes casos, as variáveis podem nos ajudar a guardar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estados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(TRUE) ou (FALSE).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Antes de executar o código que busca por um padrão a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flag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sinalizador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é marcada como FALSE.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o código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encontre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que 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estiver programado, o flag será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modificado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verificação do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estado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flag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permite saber se um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procurado ou não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está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27374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Atalhos do DELPHI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declarar variáveis utilize o atalho: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Digite o nome da variável.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Com o cursor na frente do nome pressione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Crtl + Shift + V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atalho acima se aplica a variáveis locais (apenas).</a:t>
            </a:r>
          </a:p>
        </p:txBody>
      </p:sp>
    </p:spTree>
    <p:extLst>
      <p:ext uri="{BB962C8B-B14F-4D97-AF65-F5344CB8AC3E}">
        <p14:creationId xmlns:p14="http://schemas.microsoft.com/office/powerpoint/2010/main" val="386988673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Aritméticos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linguagem DELPHI suporta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operadores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aritméticos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sendo eles: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Adição : +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+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Subtração :: 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A: 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Multiplicação : *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*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Divisão de ponto-flutuante : /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/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Divisão inteira : div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div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Resto da divisão inteira : mod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Exemplo: A := A mod B;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50193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Relacionais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permitem realizar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podem ser feitas com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constantes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retorna um valor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lógico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comparação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precisa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SEMPRE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operandos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suporta 6 operadores relacionais: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= 		Igualdade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= 2 irá retornar TRUE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&lt;&gt;  	Diferença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&lt;&gt; 2 irá retornar FALSE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   	Menor que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&lt; 2 irá retornar FALSE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   	Maior que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&gt; 3 irá retornar FALSE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&lt;=  	Menor ou igual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 &lt;= 3 irá retornar TRUE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  	Maior ou igual (Exemplo: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 &gt;= 2 irá retornar TRUE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523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Funções de Conversão de Tipos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IntToStr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 Converte um número inteiro (X) em um string (STR). 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 :=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IntToStr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StrToInt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 StrToInt Converte um string (X) em um número inteiro (INT). 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 :=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StrToInt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 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FloatToStr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 FloatToStr Converte um valor de ponto flutuante (X) num string (STR).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 :=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FloatToStr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StrToFloat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 StrToFloat Converte um string (X) num valor de ponto flutuante (REAL).</a:t>
            </a: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FLOAT :=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StrToFloat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 </a:t>
            </a:r>
          </a:p>
        </p:txBody>
      </p:sp>
    </p:spTree>
    <p:extLst>
      <p:ext uri="{BB962C8B-B14F-4D97-AF65-F5344CB8AC3E}">
        <p14:creationId xmlns:p14="http://schemas.microsoft.com/office/powerpoint/2010/main" val="61751327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Lógicos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AND (Operador da Conjunção)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Pode ser utilizado em quantas variáveis (entradas) for necessário.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"E" Se os dois operandos são verdadeiros, o resultado será verdadeiro.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um dos dois operandos é falso, o resultado será falso.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05930-8768-4978-B300-4CDAF5233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627" y="3147496"/>
            <a:ext cx="2628900" cy="20193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85ABE-CA69-4AF1-9709-24E91FF48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264" y="3747143"/>
            <a:ext cx="4806420" cy="297652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28CA8A8-09EE-4476-A6A2-6D6CC77D1555}"/>
              </a:ext>
            </a:extLst>
          </p:cNvPr>
          <p:cNvSpPr/>
          <p:nvPr/>
        </p:nvSpPr>
        <p:spPr>
          <a:xfrm>
            <a:off x="2856452" y="4769250"/>
            <a:ext cx="528506" cy="59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98E7D-B3EA-4DF4-A487-F8CE00748D5E}"/>
              </a:ext>
            </a:extLst>
          </p:cNvPr>
          <p:cNvSpPr txBox="1"/>
          <p:nvPr/>
        </p:nvSpPr>
        <p:spPr>
          <a:xfrm>
            <a:off x="1223436" y="488239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 AND</a:t>
            </a:r>
          </a:p>
        </p:txBody>
      </p:sp>
    </p:spTree>
    <p:extLst>
      <p:ext uri="{BB962C8B-B14F-4D97-AF65-F5344CB8AC3E}">
        <p14:creationId xmlns:p14="http://schemas.microsoft.com/office/powerpoint/2010/main" val="12768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 –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Troca o rótulo (frase) do Form (cabeçalho).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FORM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FORM em pixel.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BorderStyle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bsSingle (Desabilita a edição do W e do H do FORM). 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poDesktopCenter (Centraliza o FORM na tela).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Troca o nome do formulário (Dentro do Código Delphi).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de fundo de um formulário.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1282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Lógicos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OR (Operador da Disjunção)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Pode ser utilizado em quantas variáveis (entradas) for necessário.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“OU" Se um dos operandos são verdadeiros, o resultado será verdadeiro.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os dois operandos são falsos, o resultado será falso.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8CA8A8-09EE-4476-A6A2-6D6CC77D1555}"/>
              </a:ext>
            </a:extLst>
          </p:cNvPr>
          <p:cNvSpPr/>
          <p:nvPr/>
        </p:nvSpPr>
        <p:spPr>
          <a:xfrm>
            <a:off x="2856452" y="4769250"/>
            <a:ext cx="528506" cy="59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98E7D-B3EA-4DF4-A487-F8CE00748D5E}"/>
              </a:ext>
            </a:extLst>
          </p:cNvPr>
          <p:cNvSpPr txBox="1"/>
          <p:nvPr/>
        </p:nvSpPr>
        <p:spPr>
          <a:xfrm>
            <a:off x="1223436" y="488239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 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C5C963-0803-4DFD-AB29-68BC7CBAB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548" y="3301770"/>
            <a:ext cx="2466975" cy="20193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CA1AB-9635-4DF8-880A-A72CECBF8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874" y="3779072"/>
            <a:ext cx="4736251" cy="28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857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Operadores Lógicos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3. NOT (Operador da Negação)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Nega o estado (IF for FALSE retorna TRUE e/ou o contrário).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5D95F-F2A0-49B4-A0E1-735E3A807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469" y="2955686"/>
            <a:ext cx="3600450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A3D4F-8C02-4775-943E-8507BF00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850" y="3329174"/>
            <a:ext cx="1885950" cy="132397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7A2F7F-7A9D-42C9-B00C-950B9B2B0D16}"/>
              </a:ext>
            </a:extLst>
          </p:cNvPr>
          <p:cNvSpPr/>
          <p:nvPr/>
        </p:nvSpPr>
        <p:spPr>
          <a:xfrm>
            <a:off x="2068611" y="4975291"/>
            <a:ext cx="528506" cy="595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A5AAF-A6A7-4995-9134-AE48C8308BAF}"/>
              </a:ext>
            </a:extLst>
          </p:cNvPr>
          <p:cNvSpPr txBox="1"/>
          <p:nvPr/>
        </p:nvSpPr>
        <p:spPr>
          <a:xfrm>
            <a:off x="280748" y="5088434"/>
            <a:ext cx="16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Operador NOT</a:t>
            </a:r>
          </a:p>
        </p:txBody>
      </p:sp>
    </p:spTree>
    <p:extLst>
      <p:ext uri="{BB962C8B-B14F-4D97-AF65-F5344CB8AC3E}">
        <p14:creationId xmlns:p14="http://schemas.microsoft.com/office/powerpoint/2010/main" val="3863695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Precedência dos Operadores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Parênteses mais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internos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Operadores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aritméticos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* / div mod +: 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3. Operadores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relacionais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= &lt;&gt; &gt; &gt;= &lt; &lt;=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4. Operadores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lógicos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OR NOT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9052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Condicionais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Permite realizar uma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verificação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lógica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bloco de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se 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23323-C85C-4028-A928-CBD5D6ED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6" y="3582863"/>
            <a:ext cx="512445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7F643-2CE5-45FD-B18D-3E8662FDB78A}"/>
              </a:ext>
            </a:extLst>
          </p:cNvPr>
          <p:cNvSpPr txBox="1"/>
          <p:nvPr/>
        </p:nvSpPr>
        <p:spPr>
          <a:xfrm>
            <a:off x="2852089" y="5502478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condicional simples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6F982-EA01-4931-9FEF-253374F53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093" y="3344222"/>
            <a:ext cx="2949640" cy="23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762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Condicionais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Permite realizar uma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verificação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lógica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executa o bloco de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se 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contrário irá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executar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bloco (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opcional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F643-2CE5-45FD-B18D-3E8662FDB78A}"/>
              </a:ext>
            </a:extLst>
          </p:cNvPr>
          <p:cNvSpPr txBox="1"/>
          <p:nvPr/>
        </p:nvSpPr>
        <p:spPr>
          <a:xfrm>
            <a:off x="1518239" y="610364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condicional composta IF/ELSE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EC1A8-720B-45A9-A93F-F8CCAA3A2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75" y="3360101"/>
            <a:ext cx="4397303" cy="27592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2776F-4729-4134-BD24-079DA3A48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776" y="3305508"/>
            <a:ext cx="4350878" cy="23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700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Condicionais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73053" cy="4797980"/>
          </a:xfrm>
        </p:spPr>
        <p:txBody>
          <a:bodyPr>
            <a:normAutofit/>
          </a:bodyPr>
          <a:lstStyle/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Permite realizar uma verificação lógica e executa o bloco de código (IF) se a condição for TRUE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contrário, uma nova pergunta (ELSE IF) é realizada. 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ELSE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pt-BR" sz="1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opcional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F643-2CE5-45FD-B18D-3E8662FDB78A}"/>
              </a:ext>
            </a:extLst>
          </p:cNvPr>
          <p:cNvSpPr txBox="1"/>
          <p:nvPr/>
        </p:nvSpPr>
        <p:spPr>
          <a:xfrm>
            <a:off x="1084625" y="6080533"/>
            <a:ext cx="484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condicional encadeada IF/ELSE IF/ELSE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76490-A9B7-4DFA-84B4-8C19626B1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24" y="3059233"/>
            <a:ext cx="4560290" cy="3233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02A0DD-65A2-49D3-8DA4-BF92FDAAE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886" y="3186086"/>
            <a:ext cx="4711772" cy="28944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69573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Iterativas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Laço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(Estrutura Pré-Testada):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o bloco enquanto condição for TRUE.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2ADFE-51CE-447C-AD32-5D564208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0" y="3192957"/>
            <a:ext cx="4910288" cy="26551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E83F9-884D-44D5-9FDF-F3AB4B0D7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135" y="3138720"/>
            <a:ext cx="2428782" cy="280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FBB229-B079-406A-BBEB-3F6CD9559AC4}"/>
              </a:ext>
            </a:extLst>
          </p:cNvPr>
          <p:cNvSpPr txBox="1"/>
          <p:nvPr/>
        </p:nvSpPr>
        <p:spPr>
          <a:xfrm>
            <a:off x="1470147" y="6080533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iterativa que executa 10 vezes</a:t>
            </a:r>
          </a:p>
        </p:txBody>
      </p:sp>
    </p:spTree>
    <p:extLst>
      <p:ext uri="{BB962C8B-B14F-4D97-AF65-F5344CB8AC3E}">
        <p14:creationId xmlns:p14="http://schemas.microsoft.com/office/powerpoint/2010/main" val="36703216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Iterativas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Laço for (Pré-Testada):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o bloco dentro do intervalo de TO ou DOWNTO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E33D8-DBE7-4C83-8EDA-C6238945F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0" y="3192957"/>
            <a:ext cx="4910288" cy="2655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98AAB7-FD40-4C90-86C4-A64F50BB1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198" y="2960704"/>
            <a:ext cx="3099827" cy="3119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53D409-7196-4160-892B-8384AC18995B}"/>
              </a:ext>
            </a:extLst>
          </p:cNvPr>
          <p:cNvSpPr txBox="1"/>
          <p:nvPr/>
        </p:nvSpPr>
        <p:spPr>
          <a:xfrm>
            <a:off x="1448734" y="6119336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iterativa que executa 10 vezes</a:t>
            </a:r>
          </a:p>
        </p:txBody>
      </p:sp>
    </p:spTree>
    <p:extLst>
      <p:ext uri="{BB962C8B-B14F-4D97-AF65-F5344CB8AC3E}">
        <p14:creationId xmlns:p14="http://schemas.microsoft.com/office/powerpoint/2010/main" val="37173627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Estruturas Iterativas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Laço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repeat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(Estrutura Pós-Testada):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o bloco enquanto condição for FALSE.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731E4-C411-4975-BDAB-235780E1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0" y="3192957"/>
            <a:ext cx="4910288" cy="2655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C5ABC-1875-4A47-8CF5-B54CD4A15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804" y="2929399"/>
            <a:ext cx="3232102" cy="31809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0551DB-067D-4CFE-8B35-6B87D18AF53E}"/>
              </a:ext>
            </a:extLst>
          </p:cNvPr>
          <p:cNvSpPr txBox="1"/>
          <p:nvPr/>
        </p:nvSpPr>
        <p:spPr>
          <a:xfrm>
            <a:off x="1493476" y="6119336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iterativa que executa 5 vezes</a:t>
            </a:r>
          </a:p>
        </p:txBody>
      </p:sp>
    </p:spTree>
    <p:extLst>
      <p:ext uri="{BB962C8B-B14F-4D97-AF65-F5344CB8AC3E}">
        <p14:creationId xmlns:p14="http://schemas.microsoft.com/office/powerpoint/2010/main" val="41241944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Atalhos do DELPHI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6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Crtl + Space</a:t>
            </a:r>
          </a:p>
          <a:p>
            <a:pPr marL="0" indent="0" algn="ctr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atalho acima deve ser utilizado SEMPRE</a:t>
            </a: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 permite completar os laços!</a:t>
            </a:r>
          </a:p>
        </p:txBody>
      </p:sp>
    </p:spTree>
    <p:extLst>
      <p:ext uri="{BB962C8B-B14F-4D97-AF65-F5344CB8AC3E}">
        <p14:creationId xmlns:p14="http://schemas.microsoft.com/office/powerpoint/2010/main" val="387555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 – Propriedades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0277" cy="4663044"/>
          </a:xfrm>
        </p:spPr>
        <p:txBody>
          <a:bodyPr>
            <a:normAutofit/>
          </a:bodyPr>
          <a:lstStyle/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BorderWidth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espessura da borda do FORM utilizando um número inteiro.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BorderIcon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remover os ícones de minimizar/maximizar do formulário.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Icon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modificar o ícone do formulário (32x32 pixels).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TRUE ou FALSE (Permite fazer o TFORM aparecer ou não).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FormStyle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se o Form será fixo na tela (fsStayOnTop).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WindowState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se o Form será maximizado (wsMaximized).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917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Vetores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24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Vetor?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dados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Unidimensional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armazenar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Possui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comportamento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similar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possui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único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3606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Declarar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um dos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tipos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conhecidos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podem ser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igual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Vetores possuem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estáticos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(fixos).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3F573E-31A3-41FD-B9FE-61C8E74FC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45" y="3820836"/>
            <a:ext cx="954405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FFC85-8F9F-471F-A840-91A9FAD954C8}"/>
              </a:ext>
            </a:extLst>
          </p:cNvPr>
          <p:cNvSpPr txBox="1"/>
          <p:nvPr/>
        </p:nvSpPr>
        <p:spPr>
          <a:xfrm>
            <a:off x="2622901" y="5370210"/>
            <a:ext cx="694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de 3 vetores do tipo Integer, Real e String de 100 posições.</a:t>
            </a:r>
          </a:p>
        </p:txBody>
      </p:sp>
    </p:spTree>
    <p:extLst>
      <p:ext uri="{BB962C8B-B14F-4D97-AF65-F5344CB8AC3E}">
        <p14:creationId xmlns:p14="http://schemas.microsoft.com/office/powerpoint/2010/main" val="26088145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Funcionamento de um Vetor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32C0DF-4DC9-4535-B468-734741F07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03265"/>
              </p:ext>
            </p:extLst>
          </p:nvPr>
        </p:nvGraphicFramePr>
        <p:xfrm>
          <a:off x="1647272" y="3569740"/>
          <a:ext cx="88974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91">
                  <a:extLst>
                    <a:ext uri="{9D8B030D-6E8A-4147-A177-3AD203B41FA5}">
                      <a16:colId xmlns:a16="http://schemas.microsoft.com/office/drawing/2014/main" val="300945476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2773775326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390514531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149282119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1916175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Índice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42387"/>
                  </a:ext>
                </a:extLst>
              </a:tr>
            </a:tbl>
          </a:graphicData>
        </a:graphic>
      </p:graphicFrame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8E6A7C-747D-4C02-8A05-33716C2512E8}"/>
              </a:ext>
            </a:extLst>
          </p:cNvPr>
          <p:cNvSpPr txBox="1"/>
          <p:nvPr/>
        </p:nvSpPr>
        <p:spPr>
          <a:xfrm>
            <a:off x="3438540" y="4311420"/>
            <a:ext cx="546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Ilustração de um vetor com 4 posições (índices 1 até 4)</a:t>
            </a:r>
          </a:p>
        </p:txBody>
      </p:sp>
    </p:spTree>
    <p:extLst>
      <p:ext uri="{BB962C8B-B14F-4D97-AF65-F5344CB8AC3E}">
        <p14:creationId xmlns:p14="http://schemas.microsoft.com/office/powerpoint/2010/main" val="3294618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Utilizar um Vetor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21C6C1-7985-480B-B101-618F6E94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96860" y="2399132"/>
            <a:ext cx="6798280" cy="3769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AC766BD-747E-44C6-81C8-9A5B70942EB4}"/>
              </a:ext>
            </a:extLst>
          </p:cNvPr>
          <p:cNvSpPr/>
          <p:nvPr/>
        </p:nvSpPr>
        <p:spPr>
          <a:xfrm>
            <a:off x="2016807" y="3078623"/>
            <a:ext cx="495657" cy="538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89D1E4E-DEFF-4318-BD54-E912D27B8DF6}"/>
              </a:ext>
            </a:extLst>
          </p:cNvPr>
          <p:cNvSpPr/>
          <p:nvPr/>
        </p:nvSpPr>
        <p:spPr>
          <a:xfrm rot="8454750">
            <a:off x="9583762" y="5410790"/>
            <a:ext cx="495657" cy="538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449EE-783F-40BA-8B08-8491E3FBC294}"/>
              </a:ext>
            </a:extLst>
          </p:cNvPr>
          <p:cNvSpPr txBox="1"/>
          <p:nvPr/>
        </p:nvSpPr>
        <p:spPr>
          <a:xfrm>
            <a:off x="40817" y="316314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Declarando o vetor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2D86-3058-4F35-B817-C8C119DCFBAD}"/>
              </a:ext>
            </a:extLst>
          </p:cNvPr>
          <p:cNvSpPr txBox="1"/>
          <p:nvPr/>
        </p:nvSpPr>
        <p:spPr>
          <a:xfrm>
            <a:off x="9785744" y="494545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Acessando a posição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[I]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9ECBB-F240-4034-8A71-B5087A5916C4}"/>
              </a:ext>
            </a:extLst>
          </p:cNvPr>
          <p:cNvSpPr txBox="1"/>
          <p:nvPr/>
        </p:nvSpPr>
        <p:spPr>
          <a:xfrm>
            <a:off x="3516704" y="6235877"/>
            <a:ext cx="530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Inicializando valores aleatórios e escrevendo na GRID</a:t>
            </a:r>
          </a:p>
        </p:txBody>
      </p:sp>
    </p:spTree>
    <p:extLst>
      <p:ext uri="{BB962C8B-B14F-4D97-AF65-F5344CB8AC3E}">
        <p14:creationId xmlns:p14="http://schemas.microsoft.com/office/powerpoint/2010/main" val="36768492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Exercícios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programa que leia um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 posições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números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inteiros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aleatórios (RandomRange)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 seguir calcule o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quadrado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cada elemento do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armazenando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resultado num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segundo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Por fim, mostre o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segundo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um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e/ou em um </a:t>
            </a:r>
            <a:r>
              <a:rPr lang="pt-BR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TSTRINGGRID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9011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Exercícios (Difícil)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programa que leia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dois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palavras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crie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terceiro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seja a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união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dois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lidos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Por fim, mostre a união em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e/ou em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TSTRINGGRID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711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Lista de exercícios de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github logo">
            <a:extLst>
              <a:ext uri="{FF2B5EF4-FFF2-40B4-BE49-F238E27FC236}">
                <a16:creationId xmlns:a16="http://schemas.microsoft.com/office/drawing/2014/main" id="{4FA08E73-3982-4DA0-9C76-2F9F81CD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4F0926-87BE-4FD0-BE20-A31DB41BA0F3}"/>
              </a:ext>
            </a:extLst>
          </p:cNvPr>
          <p:cNvSpPr txBox="1"/>
          <p:nvPr/>
        </p:nvSpPr>
        <p:spPr>
          <a:xfrm>
            <a:off x="4300476" y="622044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</p:spTree>
    <p:extLst>
      <p:ext uri="{BB962C8B-B14F-4D97-AF65-F5344CB8AC3E}">
        <p14:creationId xmlns:p14="http://schemas.microsoft.com/office/powerpoint/2010/main" val="152181818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Matrizes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5620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Matriz?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Bidimensional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armazenar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Possui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comportamento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similar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possui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único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5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onCreate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form for criado.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OnClose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form for finalizado.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onResize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form for redimensionado.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onShow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form for pedido para ser visualizado.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no 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form.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form.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5785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Declarar uma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um dos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tipos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conhecidos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Matrizes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, igual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possuem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estáticos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(fixos).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3B204E-88C7-4893-8FBA-8324A2C35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078" y="3864907"/>
            <a:ext cx="9357844" cy="1218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6E9B30-676C-434A-AD98-3CF35DD0A15A}"/>
              </a:ext>
            </a:extLst>
          </p:cNvPr>
          <p:cNvSpPr txBox="1"/>
          <p:nvPr/>
        </p:nvSpPr>
        <p:spPr>
          <a:xfrm>
            <a:off x="2641661" y="5232200"/>
            <a:ext cx="707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de 3 matrizes do tipo Integer, Real e String de 25 posições.</a:t>
            </a:r>
          </a:p>
        </p:txBody>
      </p:sp>
    </p:spTree>
    <p:extLst>
      <p:ext uri="{BB962C8B-B14F-4D97-AF65-F5344CB8AC3E}">
        <p14:creationId xmlns:p14="http://schemas.microsoft.com/office/powerpoint/2010/main" val="218962981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Funcionamento de uma Matriz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32C0DF-4DC9-4535-B468-734741F07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771152"/>
              </p:ext>
            </p:extLst>
          </p:nvPr>
        </p:nvGraphicFramePr>
        <p:xfrm>
          <a:off x="1647272" y="3198900"/>
          <a:ext cx="88974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91">
                  <a:extLst>
                    <a:ext uri="{9D8B030D-6E8A-4147-A177-3AD203B41FA5}">
                      <a16:colId xmlns:a16="http://schemas.microsoft.com/office/drawing/2014/main" val="300945476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2773775326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390514531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1492821193"/>
                    </a:ext>
                  </a:extLst>
                </a:gridCol>
                <a:gridCol w="1779491">
                  <a:extLst>
                    <a:ext uri="{9D8B030D-6E8A-4147-A177-3AD203B41FA5}">
                      <a16:colId xmlns:a16="http://schemas.microsoft.com/office/drawing/2014/main" val="1916175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Linha/Coluna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4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3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61402"/>
                  </a:ext>
                </a:extLst>
              </a:tr>
            </a:tbl>
          </a:graphicData>
        </a:graphic>
      </p:graphicFrame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Vetores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B89C262-7536-4CFB-89E8-ECE76C68C9F1}"/>
              </a:ext>
            </a:extLst>
          </p:cNvPr>
          <p:cNvSpPr/>
          <p:nvPr/>
        </p:nvSpPr>
        <p:spPr>
          <a:xfrm>
            <a:off x="854279" y="4085439"/>
            <a:ext cx="511729" cy="55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878526-7AEA-4CC6-BC55-937337487BD6}"/>
              </a:ext>
            </a:extLst>
          </p:cNvPr>
          <p:cNvSpPr/>
          <p:nvPr/>
        </p:nvSpPr>
        <p:spPr>
          <a:xfrm rot="5400000">
            <a:off x="6727970" y="2478578"/>
            <a:ext cx="511729" cy="55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F3D88-09B5-4416-B9B8-9771A66D0F96}"/>
              </a:ext>
            </a:extLst>
          </p:cNvPr>
          <p:cNvSpPr txBox="1"/>
          <p:nvPr/>
        </p:nvSpPr>
        <p:spPr>
          <a:xfrm>
            <a:off x="148588" y="417760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E6B82-8DAB-4C68-95CC-29C9CE35F702}"/>
              </a:ext>
            </a:extLst>
          </p:cNvPr>
          <p:cNvSpPr txBox="1"/>
          <p:nvPr/>
        </p:nvSpPr>
        <p:spPr>
          <a:xfrm>
            <a:off x="6565289" y="213021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74AF8-499A-43B7-B614-7F2FBE9864FD}"/>
              </a:ext>
            </a:extLst>
          </p:cNvPr>
          <p:cNvSpPr txBox="1"/>
          <p:nvPr/>
        </p:nvSpPr>
        <p:spPr>
          <a:xfrm>
            <a:off x="3062957" y="5094195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Ilustração de uma matriz com 16 posições (índices 1,1 até 4,4)</a:t>
            </a:r>
          </a:p>
        </p:txBody>
      </p:sp>
    </p:spTree>
    <p:extLst>
      <p:ext uri="{BB962C8B-B14F-4D97-AF65-F5344CB8AC3E}">
        <p14:creationId xmlns:p14="http://schemas.microsoft.com/office/powerpoint/2010/main" val="417432194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Utilizar uma Matriz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38579-B317-4A37-9FF3-29EE7AC96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383" y="1909515"/>
            <a:ext cx="5985234" cy="4364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B891F-0CDF-48BD-9AAA-DC0430C0C50B}"/>
              </a:ext>
            </a:extLst>
          </p:cNvPr>
          <p:cNvSpPr txBox="1"/>
          <p:nvPr/>
        </p:nvSpPr>
        <p:spPr>
          <a:xfrm>
            <a:off x="1825985" y="6304002"/>
            <a:ext cx="892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Inicializando e mostrando em um GRID uma matriz de 5 linhas por 5 colunas (25 posições)</a:t>
            </a:r>
          </a:p>
        </p:txBody>
      </p:sp>
    </p:spTree>
    <p:extLst>
      <p:ext uri="{BB962C8B-B14F-4D97-AF65-F5344CB8AC3E}">
        <p14:creationId xmlns:p14="http://schemas.microsoft.com/office/powerpoint/2010/main" val="415231994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Exercícios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Elabore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leia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duas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3X3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utilizando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aleatórios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 seguir crie uma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terceira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seja a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soma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elementos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das duas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lidas. O resultado deve ser exibido em um </a:t>
            </a:r>
            <a:r>
              <a:rPr lang="pt-BR" sz="36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TSTRINGGRID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4136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Exercícios (Difícil)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leia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uma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3X4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utilizando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números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aleatórios 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calcule e mostre a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soma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linhas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pares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um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TMEMO</a:t>
            </a: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1165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Lista de exercícios de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Matrizes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Matrizes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github logo">
            <a:extLst>
              <a:ext uri="{FF2B5EF4-FFF2-40B4-BE49-F238E27FC236}">
                <a16:creationId xmlns:a16="http://schemas.microsoft.com/office/drawing/2014/main" id="{4FA08E73-3982-4DA0-9C76-2F9F81CD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4F0926-87BE-4FD0-BE20-A31DB41BA0F3}"/>
              </a:ext>
            </a:extLst>
          </p:cNvPr>
          <p:cNvSpPr txBox="1"/>
          <p:nvPr/>
        </p:nvSpPr>
        <p:spPr>
          <a:xfrm>
            <a:off x="4300476" y="622044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</p:spTree>
    <p:extLst>
      <p:ext uri="{BB962C8B-B14F-4D97-AF65-F5344CB8AC3E}">
        <p14:creationId xmlns:p14="http://schemas.microsoft.com/office/powerpoint/2010/main" val="97514280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Procedimentos e Funções.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7793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procedimento?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eventos dos objetos visuais da VCL são procedimentos.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procedimento?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 subprograma (código) do programa principal (código).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116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A5E31F-B83C-4712-88D3-2E38A893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704900"/>
            <a:ext cx="680085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>
            <a:off x="7267461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6096000" y="2134173"/>
            <a:ext cx="26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Parâmetros do Procedure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3053885" y="5920099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286119404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algumas particularidades de um procedure: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Não retorna valor.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O nome do procedure deve ser único no programa.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Não utilize nomes de procedures iguais a palavras reservadas.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A primeira linha do código deve (SEMPRE) terminar com ponto e vírgula.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Variáveis locais devem ser utilizadas (APENAS) no procedimento.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Todo código do procedimento deve estar entre BEGIN e END;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Na última linha do procedimento o comando END deve possuir ;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5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TForm (Formulário):  Exemplo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40607-CA97-4E3D-8FBB-516C1EAB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916" y="2227218"/>
            <a:ext cx="7467600" cy="3743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1DFF8-EA42-43D1-B337-FACAABECA54D}"/>
              </a:ext>
            </a:extLst>
          </p:cNvPr>
          <p:cNvSpPr txBox="1"/>
          <p:nvPr/>
        </p:nvSpPr>
        <p:spPr>
          <a:xfrm>
            <a:off x="3540910" y="5977273"/>
            <a:ext cx="511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Preparando FrmAgenda com 500x500 centralizado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Oculta FrmMenu (Hide) e Mostra FrmAgenda</a:t>
            </a:r>
          </a:p>
        </p:txBody>
      </p:sp>
    </p:spTree>
    <p:extLst>
      <p:ext uri="{BB962C8B-B14F-4D97-AF65-F5344CB8AC3E}">
        <p14:creationId xmlns:p14="http://schemas.microsoft.com/office/powerpoint/2010/main" val="365864114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Qual o objetivo de um parâmetro?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Um parâmetro deve ser visto como uma variável local do procedimento.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ele faz?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Ele recebe valores passados para o parâmetro em sua chamada.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Quantos parâmetros eu preciso declarar ao criar um procedimento?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procedimento não é obrigado a ter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verá que será inevitável (útil) criar procedimentos que recebam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programador é livre para definir quantos parâmetros o procedimento deve ter.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6267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8B53F072-2271-468F-B9F8-0AFAAB21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617" y="2899030"/>
            <a:ext cx="6091238" cy="2815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 flipH="1">
            <a:off x="8494599" y="3209840"/>
            <a:ext cx="73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7592412" y="2386533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 possui 2 parâmetros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2966617" y="5860517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162640892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BE3F2B8-604A-42F6-A8FF-6A7E5F304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1" y="2884138"/>
            <a:ext cx="6848475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 flipH="1">
            <a:off x="6738653" y="3176789"/>
            <a:ext cx="73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6738652" y="2426824"/>
            <a:ext cx="38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 não possui parâmetros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2966617" y="5920876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306173545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Dicas para nomes e tipos de parâmetros: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[0] Alguns programadores chamam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argumento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procedure.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Cada identificador (nome) do parâmetro deve possuir um nome único.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Não utilize para nome de parâmetro os nomes das palavras da linguagem.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Respeite as regras quanto aos nomes (não use caracteres especiais).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Utilize todos os tipos de dados suportados pela linguagem: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idade: INTEGER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nota: REAL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salario: EXTENDED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nome: STRING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voto: BOOLEAN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73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Existem duas etapas a serem feitas.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Declaração: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Indica (ao PAS) que estamos criando um novo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feito na seção interface dentro do public.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Nosso procedimento será público para todo programa (formulários).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Devemos escrever apenas a primeira linha do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apostila chama a primeira linha de header (cabeçalho) do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informa ao Delphi o nome da função e seus parâmetros.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673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217BD-E8D2-464C-B5D0-00D4C3A0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643179"/>
            <a:ext cx="73342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1CDD7-5A6B-4FAF-ADBD-9C2ED9AE9297}"/>
              </a:ext>
            </a:extLst>
          </p:cNvPr>
          <p:cNvSpPr txBox="1"/>
          <p:nvPr/>
        </p:nvSpPr>
        <p:spPr>
          <a:xfrm>
            <a:off x="3107201" y="4989714"/>
            <a:ext cx="597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 e formato para definição de um procedimento no PAS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6AF78-E2F6-4AB5-AF84-AA8371BB6566}"/>
              </a:ext>
            </a:extLst>
          </p:cNvPr>
          <p:cNvCxnSpPr/>
          <p:nvPr/>
        </p:nvCxnSpPr>
        <p:spPr>
          <a:xfrm>
            <a:off x="4825388" y="3547431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F30B06-F88F-4869-B842-4CDBDB771D11}"/>
              </a:ext>
            </a:extLst>
          </p:cNvPr>
          <p:cNvCxnSpPr/>
          <p:nvPr/>
        </p:nvCxnSpPr>
        <p:spPr>
          <a:xfrm>
            <a:off x="7610819" y="3501527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86DEC2-1D8C-4EB7-9772-26B6EFB47AD7}"/>
              </a:ext>
            </a:extLst>
          </p:cNvPr>
          <p:cNvCxnSpPr>
            <a:cxnSpLocks/>
          </p:cNvCxnSpPr>
          <p:nvPr/>
        </p:nvCxnSpPr>
        <p:spPr>
          <a:xfrm flipH="1">
            <a:off x="9789041" y="4261079"/>
            <a:ext cx="387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FDA6F4-0F91-4E7D-850D-47C171E90EF2}"/>
              </a:ext>
            </a:extLst>
          </p:cNvPr>
          <p:cNvSpPr txBox="1"/>
          <p:nvPr/>
        </p:nvSpPr>
        <p:spPr>
          <a:xfrm>
            <a:off x="3612588" y="3055600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Procedimento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DDD5F-F549-4277-9F58-8BFB70726A7C}"/>
              </a:ext>
            </a:extLst>
          </p:cNvPr>
          <p:cNvSpPr txBox="1"/>
          <p:nvPr/>
        </p:nvSpPr>
        <p:spPr>
          <a:xfrm>
            <a:off x="6311264" y="3035039"/>
            <a:ext cx="26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Argumentos (Parâmetros)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51BB3-1F0B-404E-972A-A58CDB340813}"/>
              </a:ext>
            </a:extLst>
          </p:cNvPr>
          <p:cNvSpPr txBox="1"/>
          <p:nvPr/>
        </p:nvSpPr>
        <p:spPr>
          <a:xfrm>
            <a:off x="10176468" y="368740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863245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Existem duas etapas a serem feitas.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Definição: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feito após {$R *.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dfm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 e antes de end.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local não é importante mas o programador deve seguir uma estrutura lógica.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organização ajuda outros programadores (professor) a entender o código.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definição nada mais é do que o procedimento em si (código fonte).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nossos procedimentos irão utilizar componentes (VCL) do form:</a:t>
            </a:r>
          </a:p>
          <a:p>
            <a:pPr lvl="3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Precisaremos utilizar uma cláusula "TForm." antes do nome do procedimento.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6675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D65D6-D55C-4428-A94F-C9132A95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75" y="3687405"/>
            <a:ext cx="7094049" cy="21122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68B5DC-D819-4906-B915-9D436543FA39}"/>
              </a:ext>
            </a:extLst>
          </p:cNvPr>
          <p:cNvCxnSpPr/>
          <p:nvPr/>
        </p:nvCxnSpPr>
        <p:spPr>
          <a:xfrm>
            <a:off x="4868959" y="3327093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554327-BC76-4FF6-8409-DD4AF43F0515}"/>
              </a:ext>
            </a:extLst>
          </p:cNvPr>
          <p:cNvCxnSpPr/>
          <p:nvPr/>
        </p:nvCxnSpPr>
        <p:spPr>
          <a:xfrm>
            <a:off x="7638070" y="3327093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CCC389-FC2C-4914-A2B9-6F30443F9DB0}"/>
              </a:ext>
            </a:extLst>
          </p:cNvPr>
          <p:cNvCxnSpPr>
            <a:cxnSpLocks/>
          </p:cNvCxnSpPr>
          <p:nvPr/>
        </p:nvCxnSpPr>
        <p:spPr>
          <a:xfrm flipH="1">
            <a:off x="9688223" y="3872071"/>
            <a:ext cx="387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FCE8D5-BB06-49CC-B938-07E8CCF647A0}"/>
              </a:ext>
            </a:extLst>
          </p:cNvPr>
          <p:cNvSpPr txBox="1"/>
          <p:nvPr/>
        </p:nvSpPr>
        <p:spPr>
          <a:xfrm>
            <a:off x="3607941" y="2948741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Procedimento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A4489-F731-4956-BF93-F342AB92F2F5}"/>
              </a:ext>
            </a:extLst>
          </p:cNvPr>
          <p:cNvSpPr txBox="1"/>
          <p:nvPr/>
        </p:nvSpPr>
        <p:spPr>
          <a:xfrm>
            <a:off x="6311264" y="2909078"/>
            <a:ext cx="26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Argumentos (Parâmetros)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48E50-A557-4DF9-A3B5-7E16BE9D7B15}"/>
              </a:ext>
            </a:extLst>
          </p:cNvPr>
          <p:cNvSpPr txBox="1"/>
          <p:nvPr/>
        </p:nvSpPr>
        <p:spPr>
          <a:xfrm>
            <a:off x="10120849" y="36837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D27DB4-5327-4FA8-B258-E5CCB9C2C1CF}"/>
              </a:ext>
            </a:extLst>
          </p:cNvPr>
          <p:cNvCxnSpPr>
            <a:cxnSpLocks/>
          </p:cNvCxnSpPr>
          <p:nvPr/>
        </p:nvCxnSpPr>
        <p:spPr>
          <a:xfrm>
            <a:off x="3053593" y="3278410"/>
            <a:ext cx="835253" cy="4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92A083-77BB-4421-834C-07435FE95EE6}"/>
              </a:ext>
            </a:extLst>
          </p:cNvPr>
          <p:cNvSpPr txBox="1"/>
          <p:nvPr/>
        </p:nvSpPr>
        <p:spPr>
          <a:xfrm>
            <a:off x="1287956" y="2870934"/>
            <a:ext cx="21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Vinculação ao Form</a:t>
            </a:r>
          </a:p>
        </p:txBody>
      </p:sp>
    </p:spTree>
    <p:extLst>
      <p:ext uri="{BB962C8B-B14F-4D97-AF65-F5344CB8AC3E}">
        <p14:creationId xmlns:p14="http://schemas.microsoft.com/office/powerpoint/2010/main" val="41981278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Atalhos do DELPHI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8D7B21-FBA3-44AD-A895-359258B8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definir procedimentos e funções utilize o atalho: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Declare o procedimento ou a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Com o cursor na frente da declaração pressione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Crtl + Shift + C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atalho acima se aplica a procedimentos e funções.</a:t>
            </a:r>
          </a:p>
        </p:txBody>
      </p:sp>
    </p:spTree>
    <p:extLst>
      <p:ext uri="{BB962C8B-B14F-4D97-AF65-F5344CB8AC3E}">
        <p14:creationId xmlns:p14="http://schemas.microsoft.com/office/powerpoint/2010/main" val="25131430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chamar um procedimento?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Basta chamar o nome do procedimento e passar os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uma função possui 2 parâmetros você é obrigado a passar 2 valores.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possível, passe os valores via variáveis.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484BA1-9E21-43A3-A108-8ADB74BC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679" y="3772413"/>
            <a:ext cx="4686650" cy="25813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E9D40F-9CD1-4859-AC4C-27AD604261D4}"/>
              </a:ext>
            </a:extLst>
          </p:cNvPr>
          <p:cNvCxnSpPr/>
          <p:nvPr/>
        </p:nvCxnSpPr>
        <p:spPr>
          <a:xfrm>
            <a:off x="3280095" y="5781038"/>
            <a:ext cx="36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A88939-A6BE-4E49-AF35-8C84120A5576}"/>
              </a:ext>
            </a:extLst>
          </p:cNvPr>
          <p:cNvSpPr txBox="1"/>
          <p:nvPr/>
        </p:nvSpPr>
        <p:spPr>
          <a:xfrm>
            <a:off x="76077" y="5327009"/>
            <a:ext cx="3771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Chamando procedure media3Valores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possui 3 parâmetros </a:t>
            </a:r>
          </a:p>
        </p:txBody>
      </p:sp>
    </p:spTree>
    <p:extLst>
      <p:ext uri="{BB962C8B-B14F-4D97-AF65-F5344CB8AC3E}">
        <p14:creationId xmlns:p14="http://schemas.microsoft.com/office/powerpoint/2010/main" val="90332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TEdit (Diálogo):  Definição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26ED2A-2D58-4C90-8E21-841088FBA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899" y="2606318"/>
            <a:ext cx="4648200" cy="2790825"/>
          </a:xfrm>
          <a:prstGeom prst="rect">
            <a:avLst/>
          </a:prstGeom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6AB921-6E13-46F0-BE2A-540DFFE2A2EA}"/>
              </a:ext>
            </a:extLst>
          </p:cNvPr>
          <p:cNvSpPr txBox="1"/>
          <p:nvPr/>
        </p:nvSpPr>
        <p:spPr>
          <a:xfrm>
            <a:off x="4216029" y="5397143"/>
            <a:ext cx="34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TEdit</a:t>
            </a:r>
          </a:p>
        </p:txBody>
      </p:sp>
    </p:spTree>
    <p:extLst>
      <p:ext uri="{BB962C8B-B14F-4D97-AF65-F5344CB8AC3E}">
        <p14:creationId xmlns:p14="http://schemas.microsoft.com/office/powerpoint/2010/main" val="322044315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a média de 3 notas e mostre na saída padrão do Delphi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 As notas são valores não inteiros (REAL) que devem ser passadas para o procedimento. O programa só deve calcular a média caso o somatório das notas seja maior do que zero (verifique e informe na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saída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caso o cálculo não seja possível ser realizado). Faça um programa em Delphi para testar o procedimento. O programa deve receber (do usuário) valores via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via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TEdit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deve chamar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acima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6798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Iterativo (Difícil)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se um número é primo ou não e mostre na saída padrão do Delphi a mensagem (PRIMO) ou (NÃO PRIMO)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O número passado ao procedimento deve ser inteiro (INTEGER) e maior do que zero (verifique e informe na saída padrão caso o cálculo não seja possível ser realizado). Números primos são números divisíveis por 1 e por ele mesmo. Por exemplo, 3 é primo pois só é capaz de ser dividido por 1 e por 3. Já 6 não é primo pois é capaz de ser dividido por 1, 2, 3 e por 6. Faça um programa em Delphi para testar o procedimento. O programa deve receber (do usuário) valores via InputBox ou via TEdit e deve chamar o procedimento acima.</a:t>
            </a:r>
          </a:p>
          <a:p>
            <a:pPr lvl="1" algn="ctr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54628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Vantagens no uso de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Desenvolvimento de programas modulares: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Parte da lógica do código é encapsulada em um procedimento.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um programa com 500 linhas de linhas de código.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Graças a análise e o projeto modular 5 funções de 100 linhas: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Organizam o que precisa ser programado e resolvido.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EDB4D9-FAFD-4144-80E3-851E2621BB8F}"/>
              </a:ext>
            </a:extLst>
          </p:cNvPr>
          <p:cNvSpPr/>
          <p:nvPr/>
        </p:nvSpPr>
        <p:spPr>
          <a:xfrm>
            <a:off x="1156772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Lê a Grade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B540-D385-4EAF-9D7F-BA51803DE45A}"/>
              </a:ext>
            </a:extLst>
          </p:cNvPr>
          <p:cNvSpPr/>
          <p:nvPr/>
        </p:nvSpPr>
        <p:spPr>
          <a:xfrm>
            <a:off x="3127874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Interpreta os Campos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D5372B-3E12-441F-B67A-D82A5DF8EA35}"/>
              </a:ext>
            </a:extLst>
          </p:cNvPr>
          <p:cNvSpPr/>
          <p:nvPr/>
        </p:nvSpPr>
        <p:spPr>
          <a:xfrm>
            <a:off x="5098976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Procura o que Precisa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09C88C-FADE-4121-8F9F-C6609C8FDE3F}"/>
              </a:ext>
            </a:extLst>
          </p:cNvPr>
          <p:cNvSpPr/>
          <p:nvPr/>
        </p:nvSpPr>
        <p:spPr>
          <a:xfrm>
            <a:off x="7070078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 todos os Aptos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EB363-D540-4889-A9C5-37D85AB64376}"/>
              </a:ext>
            </a:extLst>
          </p:cNvPr>
          <p:cNvSpPr/>
          <p:nvPr/>
        </p:nvSpPr>
        <p:spPr>
          <a:xfrm>
            <a:off x="9039347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Mostra os Resultados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5DFC2-730F-4A49-BA04-3CB8D87C3832}"/>
              </a:ext>
            </a:extLst>
          </p:cNvPr>
          <p:cNvSpPr txBox="1"/>
          <p:nvPr/>
        </p:nvSpPr>
        <p:spPr>
          <a:xfrm>
            <a:off x="1772883" y="57855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76D91-8641-4C59-A249-8E080DDC93C1}"/>
              </a:ext>
            </a:extLst>
          </p:cNvPr>
          <p:cNvSpPr txBox="1"/>
          <p:nvPr/>
        </p:nvSpPr>
        <p:spPr>
          <a:xfrm>
            <a:off x="3743985" y="57855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8DAA9-8A27-4CE9-B1B7-5A0815ED3560}"/>
              </a:ext>
            </a:extLst>
          </p:cNvPr>
          <p:cNvSpPr txBox="1"/>
          <p:nvPr/>
        </p:nvSpPr>
        <p:spPr>
          <a:xfrm>
            <a:off x="5715087" y="5799077"/>
            <a:ext cx="54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C75A7-3536-49CA-80E1-F2804CAB24A4}"/>
              </a:ext>
            </a:extLst>
          </p:cNvPr>
          <p:cNvSpPr txBox="1"/>
          <p:nvPr/>
        </p:nvSpPr>
        <p:spPr>
          <a:xfrm>
            <a:off x="7686188" y="5799077"/>
            <a:ext cx="5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7C2E7-DCEC-4C2F-89F0-3E5FD5A967F1}"/>
              </a:ext>
            </a:extLst>
          </p:cNvPr>
          <p:cNvSpPr txBox="1"/>
          <p:nvPr/>
        </p:nvSpPr>
        <p:spPr>
          <a:xfrm>
            <a:off x="9671281" y="5799077"/>
            <a:ext cx="5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148162760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Vantagens no uso de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saber a hora certa de criar um procedimento?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Antes de começar a programar o problema.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Realize um pouco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engenharia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Leia com cuidado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enunciado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(requisitos do programa).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uma breve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análise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enunciado.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possível, divida o que precisa ser feito em pedaços.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Em seguida, realize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pedaços de forma estruturada.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seja possível, divida os pedaços em sub pedaços.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Só então, de início a programação.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 estágio você conseguirá enxergar o problema em sub problemas.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913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São copiados para os mesmos.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Chama-se esta técnica de passagem de parâmetros por valor (cópia).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Nossos procedimentos não retornam valores.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Quando a palavra END; é encontrada toda a estrutura do procedure acaba.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 variáveis locais ao procedimento são descartadas pelo Delphi.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1365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 outra técnica para realizar a passagem de parâmetros.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é conhecida como passagem de parâmetro por referência.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uso da técnica é simples e o impacto no resultado é significativo.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 parâmetro por referência deve vir antecedido da palavra VAR.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significa que o parâmetro irá possuir o endereço da variável original: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este parâmetro for modificado pelo procedimento o valor será modificado.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Através desta técnica é possível retornar valores pelos parâmetros.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usuário da função deverá conhecer se o parâmetro é por cópia ou por referência.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Pois alguns procedimentos poderão retornar valores (via parâmetro).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3519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EE0320-512F-422C-9472-B200636B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683751"/>
            <a:ext cx="9410700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528F0E-6CF8-45D3-A0C3-3A3533CC5037}"/>
              </a:ext>
            </a:extLst>
          </p:cNvPr>
          <p:cNvCxnSpPr/>
          <p:nvPr/>
        </p:nvCxnSpPr>
        <p:spPr>
          <a:xfrm>
            <a:off x="8388991" y="3352377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39DCF2-289D-43CF-9AF9-1EC7B09EA90A}"/>
              </a:ext>
            </a:extLst>
          </p:cNvPr>
          <p:cNvSpPr txBox="1"/>
          <p:nvPr/>
        </p:nvSpPr>
        <p:spPr>
          <a:xfrm>
            <a:off x="7305008" y="2983045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 referência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64E74-C541-4F05-A730-D2A121A5C659}"/>
              </a:ext>
            </a:extLst>
          </p:cNvPr>
          <p:cNvCxnSpPr/>
          <p:nvPr/>
        </p:nvCxnSpPr>
        <p:spPr>
          <a:xfrm>
            <a:off x="5703013" y="3309937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C0FD06-4F2E-4250-BE79-F84ADBF04012}"/>
              </a:ext>
            </a:extLst>
          </p:cNvPr>
          <p:cNvSpPr txBox="1"/>
          <p:nvPr/>
        </p:nvSpPr>
        <p:spPr>
          <a:xfrm>
            <a:off x="4607456" y="2945940"/>
            <a:ext cx="225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Parâmetros por cópia</a:t>
            </a:r>
          </a:p>
        </p:txBody>
      </p:sp>
    </p:spTree>
    <p:extLst>
      <p:ext uri="{BB962C8B-B14F-4D97-AF65-F5344CB8AC3E}">
        <p14:creationId xmlns:p14="http://schemas.microsoft.com/office/powerpoint/2010/main" val="113721148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a média de 3 notas e mostre na saída padrão do Delphi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As notas são valores não inteiros (REAL) que devem ser passadas para o procedimento. O procedimento deve possuir um quarto parâmetro que deve possuir o retorno do procedimento (por referência). O programa só deve calcular a média caso o somatório das notas seja maior do que zero (verifique e retorne 0 via parâmetro caso o cálculo não seja possível). Faça um programa em Delphi para testar o procedimento. O programa deve receber (do usuário) valores via InputBox ou via TEdit e deve chamar o procedimento acima. O retorno via referência deve ser capturado e mostrado na tela.</a:t>
            </a:r>
          </a:p>
          <a:p>
            <a:pPr lvl="1" algn="ctr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2756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Uma função é um </a:t>
            </a:r>
            <a:r>
              <a:rPr lang="pt-BR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procedimento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retorna um valor (apenas isso).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Sendo assim, todos os conhecimentos vistos anteriormente são os mesmos.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Exceto pelo retorno da função (aprenderemos como fazer a seguir).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função pode retornar um valor (caso o programador queira retornar).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retorno é feito com a palavra reservada RETORNE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Exceto pelo uso da palavra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não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084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criar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Tudo o que aprendemos se aplica em função: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E3C2B-34D0-4B13-BE4C-9B2801E9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45" y="2952827"/>
            <a:ext cx="3418110" cy="34009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B26113-AE80-4F25-AA2D-E9C2AE90693F}"/>
              </a:ext>
            </a:extLst>
          </p:cNvPr>
          <p:cNvCxnSpPr/>
          <p:nvPr/>
        </p:nvCxnSpPr>
        <p:spPr>
          <a:xfrm flipH="1">
            <a:off x="7474591" y="3045204"/>
            <a:ext cx="37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28CEDA-FFD5-4B1D-824C-6E03BEFA4E95}"/>
              </a:ext>
            </a:extLst>
          </p:cNvPr>
          <p:cNvSpPr txBox="1"/>
          <p:nvPr/>
        </p:nvSpPr>
        <p:spPr>
          <a:xfrm>
            <a:off x="7852095" y="2860538"/>
            <a:ext cx="17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Tipo de Retorno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F8A197-D3F7-4E76-85F9-615A3157BA91}"/>
              </a:ext>
            </a:extLst>
          </p:cNvPr>
          <p:cNvCxnSpPr>
            <a:cxnSpLocks/>
          </p:cNvCxnSpPr>
          <p:nvPr/>
        </p:nvCxnSpPr>
        <p:spPr>
          <a:xfrm>
            <a:off x="3423831" y="3045204"/>
            <a:ext cx="41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70BFF6-5F61-45B8-AB7D-38E5AB9CD538}"/>
              </a:ext>
            </a:extLst>
          </p:cNvPr>
          <p:cNvSpPr txBox="1"/>
          <p:nvPr/>
        </p:nvSpPr>
        <p:spPr>
          <a:xfrm>
            <a:off x="2076517" y="286053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0778E4-274C-4009-AF49-AA0E4F79AB09}"/>
              </a:ext>
            </a:extLst>
          </p:cNvPr>
          <p:cNvCxnSpPr>
            <a:cxnSpLocks/>
          </p:cNvCxnSpPr>
          <p:nvPr/>
        </p:nvCxnSpPr>
        <p:spPr>
          <a:xfrm>
            <a:off x="3803789" y="5884863"/>
            <a:ext cx="41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B1481E-FFF4-48E5-BB61-334825CCD9F0}"/>
              </a:ext>
            </a:extLst>
          </p:cNvPr>
          <p:cNvSpPr txBox="1"/>
          <p:nvPr/>
        </p:nvSpPr>
        <p:spPr>
          <a:xfrm>
            <a:off x="958974" y="5700197"/>
            <a:ext cx="288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Retorno é feito com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E5B98-623D-43F2-AC0B-D69C35CC5DAF}"/>
              </a:ext>
            </a:extLst>
          </p:cNvPr>
          <p:cNvCxnSpPr/>
          <p:nvPr/>
        </p:nvCxnSpPr>
        <p:spPr>
          <a:xfrm flipH="1">
            <a:off x="5831747" y="5134151"/>
            <a:ext cx="37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14488-A83F-4E43-9C1D-B94E1AD5FC6E}"/>
              </a:ext>
            </a:extLst>
          </p:cNvPr>
          <p:cNvSpPr txBox="1"/>
          <p:nvPr/>
        </p:nvSpPr>
        <p:spPr>
          <a:xfrm>
            <a:off x="6209251" y="4949485"/>
            <a:ext cx="48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Função que calcula o fatorial de um número (N)</a:t>
            </a:r>
          </a:p>
        </p:txBody>
      </p:sp>
    </p:spTree>
    <p:extLst>
      <p:ext uri="{BB962C8B-B14F-4D97-AF65-F5344CB8AC3E}">
        <p14:creationId xmlns:p14="http://schemas.microsoft.com/office/powerpoint/2010/main" val="421249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TEdit (Diálogo) </a:t>
            </a:r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manipular o conteúdo do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 texto de dica para o componente (caso Text não existir).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TEdit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TEdit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ReadOnly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que o conteúdo do EDIT seja somente lido. 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MaxLength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Comprimento máximo do TEdit em caracteres. 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PassWordChar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ocultar o texto com (*).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Troca o nome do TEdit (Dentro do Código Delphi).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de fundo de um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caixa de dica para 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5146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palavra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aparecer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várias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vezes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função.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é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livre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adicionar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palavra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dentro das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e/ou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laços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que foi visto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Inclusive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passagem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por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obrigado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utilizar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podendo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retornar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referência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2025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 (Fácil)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Escreva uma função no Delphi responsável por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receber 3 lados (REAL) de um triângulo e por retornar o tipo de triângulo informado. Os tipos de retorno podem ser: (1) Triângulo isóceles; (2) Triângulo escaleno; (3) Triângulo equilátero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Triângulos escalenos possuem 3 lados com tamanhos diferentes. Triângulos equiláteros possuem 3 lados com o mesmo tamanho. Triângulos isóceles possuem 2 lados com medidas iguais e um com medida diferente. O cálculo só deve ser feito com números positivos e maiores que zero. Para entradas inválidas, a função deve retornar (-1). Faça ainda um programa VCL (mínimo) que receba da entrada padrão (InputBox) ou de um TEdit o número de cada um dos 3 lados e retorne na saída padrão (ShowMessage) ou TLabel as mensagens (TRIÂNGULO EQUILÁTERO) (TRIÂNGULO ISÓCELES) (TRIÂNGULO ESCALENO) (ENTRADAS NÃO SUPORTADAS).</a:t>
            </a:r>
          </a:p>
          <a:p>
            <a:pPr lvl="1" algn="ctr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2903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Iterativo (Difícil)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ctr"/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Escreva uma função no Delphi responsável por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receber 2 números (INTEGER) e por verificar se os mesmos são amigos ou não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Números são amigos se a soma dos divisores de N1 (excluindo o próprio N1) é igual a N2 e se 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soma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divisores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N2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(excluindo o próprio N2) é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igual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N1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Sua função deve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retornar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se os 2 números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informados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forem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amigos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(possuírem a propriedade anterior). Caso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contrário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retornar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 Se uma das entradas forem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negativas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função deve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retornar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(-1)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Faça ainda um programa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VCL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(mínimo) que receba da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entrada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InputBox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ou de um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TEdit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dois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números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retorne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na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saída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padrão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ShowMessage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ou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TLabel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mensagens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NÚMEROS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AMIGOS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NÚMEROS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AMIGOS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(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ENTRADAS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SUPORTADAS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8413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Sim, como você já deve imaginar: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elementos VCL do Delphi são procedimentos e funções.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Conforme aprendemos, funções são blocos de código reutilizáveis.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Quando você arrasta (chama) um InputBox você está reusando o código.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Assuma sempre ao criar funções: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no futuro você poderá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pessoas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poderão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estas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Desde que 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disponibilize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publicamente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Funções também podem ser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vendidas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Encare um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chamam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677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estudar algumas funções clássicas: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sqr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Quadrado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sqrt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Raiz quadrada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Seno de x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(INTEGER) : (INTEGER)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cos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Cosseno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tan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Tangente de x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(INTEGER) : (INTEGER)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int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Parte inteira de x (REAL)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frac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Parte fracionária de x (REAL)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(x,y) x na potencia y (xy)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(INTEGER,INTEGER) : (INTEGER) 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abs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Valor absoluto de x (INTEGER) : (INTEGER)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5107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291054" cy="4663044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estudar algumas funções clássicas: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componentes VCL são procedimentos e funções.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eles devem possuir acesso ao FORM para mudar o valor das propriedades.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Seguem os procedimentos/funções mais clássicos: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NomePais :=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InputBox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('Escolha de país', 'Digite o nome do país:', 'Brasil’);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ClickOK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InputQuery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('Escolha de País', 'Digite o nome do país ', NovaString);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mrYes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MessageDlg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(‘Deseja sair agora?’,mtConfirmation,[mbYes, </a:t>
            </a:r>
            <a:r>
              <a:rPr lang="pt-B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mbNo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],0);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ShowMessage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(‘Olá mundo’); 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Dia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DateToStr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(Date);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LowerCase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('RAFAEL’);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UpperCase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</a:t>
            </a:r>
            <a:r>
              <a:rPr lang="pt-B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rafael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Aleatorio := RangeRover(10,20);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Num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round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(23,4);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ADate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StrToDate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(Edit1.Text);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X:=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trunc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(23,4);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5988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 programadores: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É legal definir algumas regras comuns.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Regras baseadas no que diz o coletivo (consenso entre a comunidade).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aprender algumas convenções que tornam o código mais agradável.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Respeitando as regras do Object Pascal (Delphi) e do RAD (VCL).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 [1] : Comentários</a:t>
            </a:r>
          </a:p>
          <a:p>
            <a:endParaRPr lang="pt-BR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Lembre que o Delphi possui 3 tipos de comentários sendo eles.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Sou um comentário de linha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(* Comentário de bloco *) ou { Comentário de bloco } 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2529A59A-64FC-40F3-9FEB-79886F16B7B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1852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 procedimento?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Procedimento que calcula e retorna no 2 parâmetro a 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VAR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1456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uma função?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Função que calcula e retorna a média de 2 parâmetros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RET: (real) Retorna a média dos números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967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uma função?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Função que calcula e retorna no 2 parâmetro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VAR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9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TEdit (Diálogo):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TEdit for modificado.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onEnter: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Executa toda vez que o TAB entrar dentro do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onExit: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toda vez que o TAB sair dentro do TEdit.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TEdit.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TEdit.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TEdit.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618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implementar algo relativamente importante e complexo.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Comentários de linha são importantes para detalhar coisas simples.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Exemplo:</a:t>
            </a:r>
          </a:p>
          <a:p>
            <a:pPr marL="914400" lvl="2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senha = a*b+!a^3*2/1+2\3+!a*b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a linha acima necessita de um comentário para facilitar o entendimento.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Afinal, porque comentar?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Pois outras pessoas (ou você mesmo) irá querer estudar o programa no futuro.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comentários auxiliam a entender um código complexo (ou feito no passado).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5377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79798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[2]: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Nunca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nomes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Delphi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uma variável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BEG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Convencione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utilizar as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palavras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linguagem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letra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maiúscula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em letra minúscula.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(idade, data, salario, hora)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composto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(diaSemana, salarioMinimo, valorMedio).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conhecido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camelCase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Linguagens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modernas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Java/C# possuem como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este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Linguagens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antigas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não se são bem com o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CapsLock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(CASE).</a:t>
            </a:r>
          </a:p>
          <a:p>
            <a:pPr lvl="2"/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são 3 coisas diferentes para o C e para o C++.</a:t>
            </a:r>
          </a:p>
          <a:p>
            <a:pPr lvl="2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case sensitive (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muda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sentido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pt-BR" sz="1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coisas</a:t>
            </a:r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1283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[3]: Uso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Tente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SEMPRE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puder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forma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autocontida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independente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vendendo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no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explicaria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usuário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(cliente/programador)?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Pergunta: O cliente ficaria feliz se fosse necessário declarar 10 variáveis globais, sendo elas com nomes específicos (Ex: contadorLaco3) do tipo INTEGER para utilizar a função?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Pela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pergunta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acima, você deve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procurar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criar uma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modular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encapsulada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), que possua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precisa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dentro de si mesma.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facilita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a mesma seja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copiada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vendida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outros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8116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[4]: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Procure utilizar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mínimo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possível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Projete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que as mesmas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consigam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trocar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copiar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 os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muito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grande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(matriz 100x100) passe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matriz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referência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cada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chamada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apenas em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último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Considere que 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faz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não das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2653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Lista de exercícios de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github logo">
            <a:extLst>
              <a:ext uri="{FF2B5EF4-FFF2-40B4-BE49-F238E27FC236}">
                <a16:creationId xmlns:a16="http://schemas.microsoft.com/office/drawing/2014/main" id="{E11312BF-7AE2-49FB-9767-A14C836A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1302A-41E8-4F3D-BE24-3B2A871D4985}"/>
              </a:ext>
            </a:extLst>
          </p:cNvPr>
          <p:cNvSpPr txBox="1"/>
          <p:nvPr/>
        </p:nvSpPr>
        <p:spPr>
          <a:xfrm>
            <a:off x="4300476" y="622044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</p:spTree>
    <p:extLst>
      <p:ext uri="{BB962C8B-B14F-4D97-AF65-F5344CB8AC3E}">
        <p14:creationId xmlns:p14="http://schemas.microsoft.com/office/powerpoint/2010/main" val="306590648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Engenharia de Software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5">
            <a:extLst>
              <a:ext uri="{FF2B5EF4-FFF2-40B4-BE49-F238E27FC236}">
                <a16:creationId xmlns:a16="http://schemas.microsoft.com/office/drawing/2014/main" id="{7C4446EA-69E1-4537-8561-A89453F8AE31}"/>
              </a:ext>
            </a:extLst>
          </p:cNvPr>
          <p:cNvSpPr/>
          <p:nvPr/>
        </p:nvSpPr>
        <p:spPr>
          <a:xfrm>
            <a:off x="1715555" y="3140369"/>
            <a:ext cx="8896865" cy="23421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tângulo de cantos arredondados 3">
            <a:extLst>
              <a:ext uri="{FF2B5EF4-FFF2-40B4-BE49-F238E27FC236}">
                <a16:creationId xmlns:a16="http://schemas.microsoft.com/office/drawing/2014/main" id="{BF457B66-18D7-467B-A494-F231605902F8}"/>
              </a:ext>
            </a:extLst>
          </p:cNvPr>
          <p:cNvSpPr/>
          <p:nvPr/>
        </p:nvSpPr>
        <p:spPr>
          <a:xfrm>
            <a:off x="2103764" y="3979384"/>
            <a:ext cx="1276350" cy="9413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ER</a:t>
            </a:r>
          </a:p>
        </p:txBody>
      </p:sp>
      <p:sp>
        <p:nvSpPr>
          <p:cNvPr id="12" name="Retângulo de cantos arredondados 13">
            <a:extLst>
              <a:ext uri="{FF2B5EF4-FFF2-40B4-BE49-F238E27FC236}">
                <a16:creationId xmlns:a16="http://schemas.microsoft.com/office/drawing/2014/main" id="{BF4771B8-62E8-4635-B8EC-7A47AFC77A33}"/>
              </a:ext>
            </a:extLst>
          </p:cNvPr>
          <p:cNvSpPr/>
          <p:nvPr/>
        </p:nvSpPr>
        <p:spPr>
          <a:xfrm>
            <a:off x="3456314" y="3979384"/>
            <a:ext cx="1276350" cy="941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Analisar</a:t>
            </a:r>
          </a:p>
        </p:txBody>
      </p:sp>
      <p:sp>
        <p:nvSpPr>
          <p:cNvPr id="13" name="Retângulo de cantos arredondados 14">
            <a:extLst>
              <a:ext uri="{FF2B5EF4-FFF2-40B4-BE49-F238E27FC236}">
                <a16:creationId xmlns:a16="http://schemas.microsoft.com/office/drawing/2014/main" id="{D42685DD-B8F4-4435-9D53-3BF9AC47E8F2}"/>
              </a:ext>
            </a:extLst>
          </p:cNvPr>
          <p:cNvSpPr/>
          <p:nvPr/>
        </p:nvSpPr>
        <p:spPr>
          <a:xfrm>
            <a:off x="4808864" y="3979384"/>
            <a:ext cx="1276350" cy="9413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Projetar</a:t>
            </a:r>
          </a:p>
        </p:txBody>
      </p:sp>
      <p:sp>
        <p:nvSpPr>
          <p:cNvPr id="14" name="Retângulo de cantos arredondados 15">
            <a:extLst>
              <a:ext uri="{FF2B5EF4-FFF2-40B4-BE49-F238E27FC236}">
                <a16:creationId xmlns:a16="http://schemas.microsoft.com/office/drawing/2014/main" id="{AC91AD2E-BE66-41C4-93CC-4DE96BCA9838}"/>
              </a:ext>
            </a:extLst>
          </p:cNvPr>
          <p:cNvSpPr/>
          <p:nvPr/>
        </p:nvSpPr>
        <p:spPr>
          <a:xfrm>
            <a:off x="6161414" y="3979384"/>
            <a:ext cx="1276350" cy="941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Codificar</a:t>
            </a:r>
          </a:p>
        </p:txBody>
      </p:sp>
      <p:sp>
        <p:nvSpPr>
          <p:cNvPr id="15" name="Retângulo de cantos arredondados 16">
            <a:extLst>
              <a:ext uri="{FF2B5EF4-FFF2-40B4-BE49-F238E27FC236}">
                <a16:creationId xmlns:a16="http://schemas.microsoft.com/office/drawing/2014/main" id="{F23785D1-919B-4C81-8A46-E3C311F29E80}"/>
              </a:ext>
            </a:extLst>
          </p:cNvPr>
          <p:cNvSpPr/>
          <p:nvPr/>
        </p:nvSpPr>
        <p:spPr>
          <a:xfrm>
            <a:off x="7513964" y="3979384"/>
            <a:ext cx="1276350" cy="94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Testar</a:t>
            </a:r>
          </a:p>
        </p:txBody>
      </p:sp>
      <p:sp>
        <p:nvSpPr>
          <p:cNvPr id="16" name="Retângulo de cantos arredondados 17">
            <a:extLst>
              <a:ext uri="{FF2B5EF4-FFF2-40B4-BE49-F238E27FC236}">
                <a16:creationId xmlns:a16="http://schemas.microsoft.com/office/drawing/2014/main" id="{F690DABD-5229-4C21-8F6B-6F91D842326B}"/>
              </a:ext>
            </a:extLst>
          </p:cNvPr>
          <p:cNvSpPr/>
          <p:nvPr/>
        </p:nvSpPr>
        <p:spPr>
          <a:xfrm>
            <a:off x="8866514" y="3979384"/>
            <a:ext cx="1276350" cy="9413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Implantar</a:t>
            </a:r>
          </a:p>
        </p:txBody>
      </p:sp>
      <p:sp>
        <p:nvSpPr>
          <p:cNvPr id="17" name="CaixaDeTexto 11">
            <a:extLst>
              <a:ext uri="{FF2B5EF4-FFF2-40B4-BE49-F238E27FC236}">
                <a16:creationId xmlns:a16="http://schemas.microsoft.com/office/drawing/2014/main" id="{04C12BFB-5BDF-415F-80D5-F6D2D95B1769}"/>
              </a:ext>
            </a:extLst>
          </p:cNvPr>
          <p:cNvSpPr txBox="1"/>
          <p:nvPr/>
        </p:nvSpPr>
        <p:spPr>
          <a:xfrm>
            <a:off x="2103764" y="3562142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Entender</a:t>
            </a:r>
          </a:p>
        </p:txBody>
      </p:sp>
      <p:sp>
        <p:nvSpPr>
          <p:cNvPr id="18" name="CaixaDeTexto 18">
            <a:extLst>
              <a:ext uri="{FF2B5EF4-FFF2-40B4-BE49-F238E27FC236}">
                <a16:creationId xmlns:a16="http://schemas.microsoft.com/office/drawing/2014/main" id="{D67745B5-9485-40B2-B9FF-75D8A13CBAAE}"/>
              </a:ext>
            </a:extLst>
          </p:cNvPr>
          <p:cNvSpPr txBox="1"/>
          <p:nvPr/>
        </p:nvSpPr>
        <p:spPr>
          <a:xfrm>
            <a:off x="3572455" y="3562142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Pensar</a:t>
            </a: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C16A1DDA-280C-46DC-9041-CB212FF3574B}"/>
              </a:ext>
            </a:extLst>
          </p:cNvPr>
          <p:cNvSpPr txBox="1"/>
          <p:nvPr/>
        </p:nvSpPr>
        <p:spPr>
          <a:xfrm>
            <a:off x="4917951" y="3562142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3. Constr.</a:t>
            </a:r>
          </a:p>
        </p:txBody>
      </p:sp>
      <p:sp>
        <p:nvSpPr>
          <p:cNvPr id="20" name="CaixaDeTexto 20">
            <a:extLst>
              <a:ext uri="{FF2B5EF4-FFF2-40B4-BE49-F238E27FC236}">
                <a16:creationId xmlns:a16="http://schemas.microsoft.com/office/drawing/2014/main" id="{4CB03A5E-135C-48EE-AC8B-94A2CDB78288}"/>
              </a:ext>
            </a:extLst>
          </p:cNvPr>
          <p:cNvSpPr txBox="1"/>
          <p:nvPr/>
        </p:nvSpPr>
        <p:spPr>
          <a:xfrm>
            <a:off x="6360093" y="3562142"/>
            <a:ext cx="95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4. Fazer.</a:t>
            </a:r>
          </a:p>
        </p:txBody>
      </p:sp>
      <p:sp>
        <p:nvSpPr>
          <p:cNvPr id="21" name="CaixaDeTexto 21">
            <a:extLst>
              <a:ext uri="{FF2B5EF4-FFF2-40B4-BE49-F238E27FC236}">
                <a16:creationId xmlns:a16="http://schemas.microsoft.com/office/drawing/2014/main" id="{A5876104-B058-4B8E-BF53-536AED2D447B}"/>
              </a:ext>
            </a:extLst>
          </p:cNvPr>
          <p:cNvSpPr txBox="1"/>
          <p:nvPr/>
        </p:nvSpPr>
        <p:spPr>
          <a:xfrm>
            <a:off x="7682779" y="3562142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5. Verif.</a:t>
            </a:r>
          </a:p>
        </p:txBody>
      </p:sp>
      <p:sp>
        <p:nvSpPr>
          <p:cNvPr id="22" name="CaixaDeTexto 22">
            <a:extLst>
              <a:ext uri="{FF2B5EF4-FFF2-40B4-BE49-F238E27FC236}">
                <a16:creationId xmlns:a16="http://schemas.microsoft.com/office/drawing/2014/main" id="{69476AF8-182E-4902-A959-1B776DE66E67}"/>
              </a:ext>
            </a:extLst>
          </p:cNvPr>
          <p:cNvSpPr txBox="1"/>
          <p:nvPr/>
        </p:nvSpPr>
        <p:spPr>
          <a:xfrm>
            <a:off x="9018979" y="3562142"/>
            <a:ext cx="9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6. Entre.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BA993-DDB7-4085-998F-D437AE78CCB2}"/>
              </a:ext>
            </a:extLst>
          </p:cNvPr>
          <p:cNvSpPr txBox="1"/>
          <p:nvPr/>
        </p:nvSpPr>
        <p:spPr>
          <a:xfrm>
            <a:off x="2713194" y="5663484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Fluxo de execução para o desenvolvimento modular do Trabalho Final</a:t>
            </a:r>
          </a:p>
        </p:txBody>
      </p:sp>
    </p:spTree>
    <p:extLst>
      <p:ext uri="{BB962C8B-B14F-4D97-AF65-F5344CB8AC3E}">
        <p14:creationId xmlns:p14="http://schemas.microsoft.com/office/powerpoint/2010/main" val="40351537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Realização do </a:t>
            </a: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Trabalho Final</a:t>
            </a:r>
          </a:p>
          <a:p>
            <a:pPr marL="457200" lvl="1" indent="0" algn="ctr">
              <a:buNone/>
            </a:pPr>
            <a:r>
              <a:rPr lang="pt-BR" sz="4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(Projeto do Sistema de médio Porte)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github logo">
            <a:extLst>
              <a:ext uri="{FF2B5EF4-FFF2-40B4-BE49-F238E27FC236}">
                <a16:creationId xmlns:a16="http://schemas.microsoft.com/office/drawing/2014/main" id="{A941BE99-33DE-4C07-A3C8-DEC2FEE6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EC2B7-E380-4982-9CB3-FB195F375A81}"/>
              </a:ext>
            </a:extLst>
          </p:cNvPr>
          <p:cNvSpPr txBox="1"/>
          <p:nvPr/>
        </p:nvSpPr>
        <p:spPr>
          <a:xfrm>
            <a:off x="4300476" y="622044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</p:spTree>
    <p:extLst>
      <p:ext uri="{BB962C8B-B14F-4D97-AF65-F5344CB8AC3E}">
        <p14:creationId xmlns:p14="http://schemas.microsoft.com/office/powerpoint/2010/main" val="201593645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InstallForge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InstallForge</a:t>
            </a:r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InstallForge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867C-1EC8-4E4A-B082-09A4CD7A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62" y="604701"/>
            <a:ext cx="22764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799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Instalando no Computador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4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https://youtu.be/mc7VfYelOmI</a:t>
            </a:r>
            <a:endParaRPr lang="pt-BR" sz="4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4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InstallForge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4601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Gerando Instalador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InstallForge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Média III-T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M.III-T = </a:t>
            </a:r>
            <a:r>
              <a:rPr lang="pt-BR" sz="3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LV (25%) 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 </a:t>
            </a:r>
            <a:r>
              <a:rPr lang="pt-BR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LM (25%)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t-BR" sz="3200" b="1" dirty="0">
                <a:solidFill>
                  <a:srgbClr val="FF33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LF (25%) </a:t>
            </a:r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pt-BR" sz="3200" b="1" dirty="0">
                <a:solidFill>
                  <a:srgbClr val="FF33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TF (25%)</a:t>
            </a: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4F81C675-0BDB-4257-9F8C-4FA46C0F09A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8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TEdit (Diálogo):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1DFF8-EA42-43D1-B337-FACAABECA54D}"/>
              </a:ext>
            </a:extLst>
          </p:cNvPr>
          <p:cNvSpPr txBox="1"/>
          <p:nvPr/>
        </p:nvSpPr>
        <p:spPr>
          <a:xfrm>
            <a:off x="1886846" y="5977273"/>
            <a:ext cx="841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Preparando TEdit Entrada com TextHint e Hint, TabOrder, MaxLength e PassWordChar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5D58A1-103B-4152-8743-9A8991134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4900" y="2294215"/>
            <a:ext cx="9982200" cy="3590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916573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Realizando Instalação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InstallForge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3573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GITHub</a:t>
            </a:r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github logo">
            <a:extLst>
              <a:ext uri="{FF2B5EF4-FFF2-40B4-BE49-F238E27FC236}">
                <a16:creationId xmlns:a16="http://schemas.microsoft.com/office/drawing/2014/main" id="{F6CE4C3E-C2EF-448D-9F00-F42FB722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276046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905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conta GITHub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A72CEF-9F6F-4BB2-B018-85EA2AD92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32495" y="1758156"/>
            <a:ext cx="6527007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3867344" y="6176963"/>
            <a:ext cx="467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Crie uma conta com mail UCS e realize o login</a:t>
            </a:r>
          </a:p>
        </p:txBody>
      </p:sp>
    </p:spTree>
    <p:extLst>
      <p:ext uri="{BB962C8B-B14F-4D97-AF65-F5344CB8AC3E}">
        <p14:creationId xmlns:p14="http://schemas.microsoft.com/office/powerpoint/2010/main" val="228841028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novo Repositório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2861685" y="6198726"/>
            <a:ext cx="646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Crie um novo repositório com nome + descrição e com README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22DF2-A97F-40D1-9961-506ED1866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74565" y="1779767"/>
            <a:ext cx="564287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922373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Realizando Upload de Arquivos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4761714" y="5205674"/>
            <a:ext cx="273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 para Inserir Arquivos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31BE5-DBB0-41EB-8339-8AB0CE043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62070" y="3158929"/>
            <a:ext cx="9534525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32FCFAC6-7C32-40F1-98F5-B368288F1D70}"/>
              </a:ext>
            </a:extLst>
          </p:cNvPr>
          <p:cNvSpPr/>
          <p:nvPr/>
        </p:nvSpPr>
        <p:spPr>
          <a:xfrm>
            <a:off x="8011263" y="3047835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2604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Realizando Upload de Arquivos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4938025" y="6304002"/>
            <a:ext cx="309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Inserindo Arquivos no GITHub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61B755-4497-440D-9A42-8307C9B90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35175" y="1951086"/>
            <a:ext cx="5476211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8976BF7-29CA-4646-95CC-EC0454CFC81B}"/>
              </a:ext>
            </a:extLst>
          </p:cNvPr>
          <p:cNvSpPr/>
          <p:nvPr/>
        </p:nvSpPr>
        <p:spPr>
          <a:xfrm rot="16200000">
            <a:off x="2877201" y="2552885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C08D1-7CAB-437F-B93E-97A2E107BAE6}"/>
              </a:ext>
            </a:extLst>
          </p:cNvPr>
          <p:cNvSpPr txBox="1"/>
          <p:nvPr/>
        </p:nvSpPr>
        <p:spPr>
          <a:xfrm>
            <a:off x="89802" y="2741524"/>
            <a:ext cx="269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Arraste os arquivos pra cá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B1A0E88-D93A-473D-BE6C-05AB10700829}"/>
              </a:ext>
            </a:extLst>
          </p:cNvPr>
          <p:cNvSpPr/>
          <p:nvPr/>
        </p:nvSpPr>
        <p:spPr>
          <a:xfrm rot="16200000">
            <a:off x="2877201" y="3646609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AA330-281C-49A8-9D88-FD7FFEBC0EEC}"/>
              </a:ext>
            </a:extLst>
          </p:cNvPr>
          <p:cNvSpPr txBox="1"/>
          <p:nvPr/>
        </p:nvSpPr>
        <p:spPr>
          <a:xfrm>
            <a:off x="43315" y="3835248"/>
            <a:ext cx="277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Espere o upload acontecer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983850B-B21D-4D1B-8367-16A1A1E2672A}"/>
              </a:ext>
            </a:extLst>
          </p:cNvPr>
          <p:cNvSpPr/>
          <p:nvPr/>
        </p:nvSpPr>
        <p:spPr>
          <a:xfrm rot="16200000">
            <a:off x="2877201" y="5669431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B17B6-3C4C-4AC0-9BF4-3DF356ECE749}"/>
              </a:ext>
            </a:extLst>
          </p:cNvPr>
          <p:cNvSpPr txBox="1"/>
          <p:nvPr/>
        </p:nvSpPr>
        <p:spPr>
          <a:xfrm>
            <a:off x="740124" y="5873135"/>
            <a:ext cx="200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Confirme o upload</a:t>
            </a:r>
          </a:p>
        </p:txBody>
      </p:sp>
    </p:spTree>
    <p:extLst>
      <p:ext uri="{BB962C8B-B14F-4D97-AF65-F5344CB8AC3E}">
        <p14:creationId xmlns:p14="http://schemas.microsoft.com/office/powerpoint/2010/main" val="252975008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Editando README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4628194" y="6119336"/>
            <a:ext cx="293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Editando o arquivo README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A0729-3804-46CC-ACFE-E65161CAD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3142" y="1693845"/>
            <a:ext cx="3725716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D44EB08-FFAD-4564-AED3-1B3283B2B010}"/>
              </a:ext>
            </a:extLst>
          </p:cNvPr>
          <p:cNvSpPr/>
          <p:nvPr/>
        </p:nvSpPr>
        <p:spPr>
          <a:xfrm rot="16200000">
            <a:off x="3306438" y="5457486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99B52-B448-4B19-A866-3A81E452D7DC}"/>
              </a:ext>
            </a:extLst>
          </p:cNvPr>
          <p:cNvSpPr txBox="1"/>
          <p:nvPr/>
        </p:nvSpPr>
        <p:spPr>
          <a:xfrm>
            <a:off x="1169361" y="5661190"/>
            <a:ext cx="200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Confirme o upload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6D81135-CF37-4D36-B1F3-2D25C2BAB180}"/>
              </a:ext>
            </a:extLst>
          </p:cNvPr>
          <p:cNvSpPr/>
          <p:nvPr/>
        </p:nvSpPr>
        <p:spPr>
          <a:xfrm rot="16200000">
            <a:off x="3386956" y="2531440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56BC2-AD40-401C-84FE-187025632ADC}"/>
              </a:ext>
            </a:extLst>
          </p:cNvPr>
          <p:cNvSpPr txBox="1"/>
          <p:nvPr/>
        </p:nvSpPr>
        <p:spPr>
          <a:xfrm>
            <a:off x="89802" y="2741524"/>
            <a:ext cx="323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Descreva utilizando esta sintaxe</a:t>
            </a:r>
          </a:p>
        </p:txBody>
      </p:sp>
    </p:spTree>
    <p:extLst>
      <p:ext uri="{BB962C8B-B14F-4D97-AF65-F5344CB8AC3E}">
        <p14:creationId xmlns:p14="http://schemas.microsoft.com/office/powerpoint/2010/main" val="309086193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Realizando Upload de Arquivos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GITHub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42324-9F14-41BF-9F99-4737053E909E}"/>
              </a:ext>
            </a:extLst>
          </p:cNvPr>
          <p:cNvSpPr txBox="1"/>
          <p:nvPr/>
        </p:nvSpPr>
        <p:spPr>
          <a:xfrm>
            <a:off x="4513579" y="6111404"/>
            <a:ext cx="316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Repositório GITHub Atualizado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FCFAC6-7C32-40F1-98F5-B368288F1D70}"/>
              </a:ext>
            </a:extLst>
          </p:cNvPr>
          <p:cNvSpPr/>
          <p:nvPr/>
        </p:nvSpPr>
        <p:spPr>
          <a:xfrm>
            <a:off x="8011263" y="3047835"/>
            <a:ext cx="662731" cy="789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9C9F87-10B5-4D9E-9E06-2C98583B0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08510" y="1693845"/>
            <a:ext cx="557498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75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TLabel (Rótulo):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8449F-B70A-4D67-9746-2B73E543D9E6}"/>
              </a:ext>
            </a:extLst>
          </p:cNvPr>
          <p:cNvSpPr txBox="1"/>
          <p:nvPr/>
        </p:nvSpPr>
        <p:spPr>
          <a:xfrm>
            <a:off x="4354689" y="5408770"/>
            <a:ext cx="363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Tform com um TLabel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CF173-5263-48B8-8CCD-3503AA0C8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2055970"/>
            <a:ext cx="6286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TLabel (Rótulo):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manipular o conteúdo do TLabel.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TextHint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 texto de dica para o componente (caso Text não existir).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TLabel em pixel.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TLabel em pixel.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Troca o nome do TLabel (Dentro do Código Delphi).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tamanho, a cor e a fonte de um TLabel.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caixa de dica para o componente.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3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TLabel (Rótulo):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onEnter: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Executa toda vez que o TAB entrar dentro do TLabel.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onExit: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toda vez que o TAB sair dentro do TLabel.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TLabel.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TLabel.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TLabel.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TLabel.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TLabel (Rótulo):  Exemplo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4D5DF-6865-4153-8FCD-4CE19D10B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111" y="2519959"/>
            <a:ext cx="7953776" cy="2912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9DAD2-49A6-4F26-950C-F94386470DA9}"/>
              </a:ext>
            </a:extLst>
          </p:cNvPr>
          <p:cNvSpPr txBox="1"/>
          <p:nvPr/>
        </p:nvSpPr>
        <p:spPr>
          <a:xfrm>
            <a:off x="3097425" y="5499073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Label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Label, modifica a cor e habilita a dica.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02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TButton (Botão):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75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TButton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5AA54EA-64E1-4465-95FA-D8358C371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9011" y="2412881"/>
            <a:ext cx="5133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1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TButton (Botão):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4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TButton (Botão):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no botão.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botão.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do botão.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onEnter: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Executa toda vez que o TAB entrar dentro do botão.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onExit: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toda vez que o TAB sair dentro do botão.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TButton (Botão):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6A4B1-D0F2-445C-A088-764FB0ACB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302" y="2827421"/>
            <a:ext cx="7953288" cy="2605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342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TBevel (Moldura):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7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TBevel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9597F-43AC-419A-87E4-C973F5E6C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31369" y="2412881"/>
            <a:ext cx="51244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4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5F5DBD8F-08AF-4139-B818-4B8ABB5A1AA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result for programaÃ§Ã£o em par">
            <a:extLst>
              <a:ext uri="{FF2B5EF4-FFF2-40B4-BE49-F238E27FC236}">
                <a16:creationId xmlns:a16="http://schemas.microsoft.com/office/drawing/2014/main" id="{AAA631B1-DCD0-45D0-BA08-241CCED77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32" y="2087307"/>
            <a:ext cx="5737136" cy="393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F6005-7E31-4B29-968A-B4AA2FBD7722}"/>
              </a:ext>
            </a:extLst>
          </p:cNvPr>
          <p:cNvSpPr txBox="1"/>
          <p:nvPr/>
        </p:nvSpPr>
        <p:spPr>
          <a:xfrm>
            <a:off x="4035980" y="6027003"/>
            <a:ext cx="41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trabalhos devem ser feitos em duplas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(Programação em Par)</a:t>
            </a:r>
          </a:p>
        </p:txBody>
      </p:sp>
    </p:spTree>
    <p:extLst>
      <p:ext uri="{BB962C8B-B14F-4D97-AF65-F5344CB8AC3E}">
        <p14:creationId xmlns:p14="http://schemas.microsoft.com/office/powerpoint/2010/main" val="3387846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TBevel (Moldura):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bevel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bevel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bevel.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Style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estilo (para dentro ou para fora) do bevel.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Shape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formato do bevel.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51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TImage (Imagem):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72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Tform com um TImage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323F5-B202-496F-B3C8-630C4A14C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9012" y="2434868"/>
            <a:ext cx="5133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5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TImage (Imagem):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TImage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TImage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TImage.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TImage.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AutoSize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tamanho do TImage conforme imagem.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Picture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uma imagem para TImage.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13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TImage (Imagem):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onEnter: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Executa toda vez que o TAB entrar dentro do TImage.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onExit: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Executa toda vez que o TAB sair dentro do TImage.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TImage.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TImage.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TImage.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TImage.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20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TImage (Imagem):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439395" y="5499073"/>
            <a:ext cx="7313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da imagem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tamanho da imagem como 100px x 100px com dica e visibilidade.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8A229-63F5-42F3-B36B-AA73653B7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687" y="2264551"/>
            <a:ext cx="6920623" cy="3168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8797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TBitBtn (Botão Editável):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67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TBitBtn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DE604-474E-43D8-A0C0-FD4E5BACE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93699" y="2444393"/>
            <a:ext cx="51244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6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TBitBtn (Botão Editável):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TBitBtn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TBitBtn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TBitBtn.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Glyph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imagem (BMP para o botão).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Altura do TBitBtn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Largura do TBitBtn em pixel.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TBitBtn.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r>
              <a:rPr lang="en-US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Kind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certos tipos de ícones específicos como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bkOK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bkCancel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63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TBitBtn (Botão Editável):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TBitBtn.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TBitBtn.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TBitBtn.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TBitBtn.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TBitBtn.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TBitBtn.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83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TBitBtn (Botão Editável):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386394" y="5499073"/>
            <a:ext cx="741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 e a cor.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DB87C-1D8C-45AE-B3A9-461860048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11" y="2756178"/>
            <a:ext cx="6581775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926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[8] TMaskEdit (Diálogo):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105422" y="5478818"/>
            <a:ext cx="398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TMaskEdit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AA63B-4089-4F35-8270-4CC6115D8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4249" y="2516543"/>
            <a:ext cx="5143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Publicar os Trabalhos?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os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trabalhos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devem ser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publicados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documentados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github logo">
            <a:extLst>
              <a:ext uri="{FF2B5EF4-FFF2-40B4-BE49-F238E27FC236}">
                <a16:creationId xmlns:a16="http://schemas.microsoft.com/office/drawing/2014/main" id="{A443AF54-C3A4-4F44-88C9-0375AA00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C09C4-35D0-42E7-91EB-85BB658871D3}"/>
              </a:ext>
            </a:extLst>
          </p:cNvPr>
          <p:cNvSpPr txBox="1"/>
          <p:nvPr/>
        </p:nvSpPr>
        <p:spPr>
          <a:xfrm>
            <a:off x="5400136" y="62204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</a:t>
            </a:r>
          </a:p>
        </p:txBody>
      </p:sp>
      <p:sp>
        <p:nvSpPr>
          <p:cNvPr id="12" name="CaixaDeTexto 3">
            <a:extLst>
              <a:ext uri="{FF2B5EF4-FFF2-40B4-BE49-F238E27FC236}">
                <a16:creationId xmlns:a16="http://schemas.microsoft.com/office/drawing/2014/main" id="{2AFB40AB-B8C9-4142-B73C-5A6E983A877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06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[8] TMaskEdit (Diálogo):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557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[8] TMaskEdit (Diálogo):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98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[8] TMaskEdit (Diálogo):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089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[9] TPanel (Containner):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77776" y="5521786"/>
            <a:ext cx="36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7C2F0-26ED-4CEB-BB46-4B41552E9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47985" y="2216611"/>
            <a:ext cx="6296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54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[9] TPanel (Containner):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obter ou modificar o nome do TPanel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interna do componente.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o acesso ao componente.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81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[9] TPanel (Containner):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TPanel.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TPanel.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TPanel.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TPanel.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TPanel.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TPanel.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12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[9] TPanel (Containner) –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040369" y="5520135"/>
            <a:ext cx="8111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panel mudando as dimensões, a cor e a ordem do TAB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6C937-8156-47E3-B236-0DC16EBE3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49" y="2527683"/>
            <a:ext cx="7581900" cy="290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384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[10] TGridPanel (Containner):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081216" y="5478818"/>
            <a:ext cx="402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TGridPanel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0A1E4C-AA98-46F2-A518-C8DC36DDE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33700" y="2501106"/>
            <a:ext cx="6324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9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[10] TGridPanel (Containner):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obter ou modificar o nome do TPanel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interna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o acesso ao componente.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ColumnCollection.Value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percentual de espaço de cada coluna.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RowCollection.Value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percentual de espaço de cada linha.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63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[10] TGridPanel (Containner):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0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Encontrar o Material?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encontrar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os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conteúdos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github logo">
            <a:extLst>
              <a:ext uri="{FF2B5EF4-FFF2-40B4-BE49-F238E27FC236}">
                <a16:creationId xmlns:a16="http://schemas.microsoft.com/office/drawing/2014/main" id="{A443AF54-C3A4-4F44-88C9-0375AA00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C09C4-35D0-42E7-91EB-85BB658871D3}"/>
              </a:ext>
            </a:extLst>
          </p:cNvPr>
          <p:cNvSpPr txBox="1"/>
          <p:nvPr/>
        </p:nvSpPr>
        <p:spPr>
          <a:xfrm>
            <a:off x="5400136" y="62204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</a:t>
            </a:r>
          </a:p>
        </p:txBody>
      </p:sp>
      <p:sp>
        <p:nvSpPr>
          <p:cNvPr id="12" name="CaixaDeTexto 3">
            <a:extLst>
              <a:ext uri="{FF2B5EF4-FFF2-40B4-BE49-F238E27FC236}">
                <a16:creationId xmlns:a16="http://schemas.microsoft.com/office/drawing/2014/main" id="{92C5D4A6-878D-4AA8-A76A-838EE60117C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4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[10] TGridPanel (Containner):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763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[11] TGroupBox (Containner):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064866" y="5478818"/>
            <a:ext cx="406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TGroupBox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D01A9-F619-4D2D-BC86-29C21599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57511" y="2202218"/>
            <a:ext cx="62769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[11] TGroupBox (Containner):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07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[11] TGroupBox (Containner):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420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[11] TGroupBox (Containner):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4351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[12] TLabeledEdit (Diálogo):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73975" y="5478818"/>
            <a:ext cx="424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TLabeledEdit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3EBE2-34CE-4023-B1CB-02AFF427E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62273" y="2202218"/>
            <a:ext cx="62674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0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[12] TLabeledEdit (Diálogo):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467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[12] TLabeledEdit (Diálogo):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na grade.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da grade.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803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[12] TLabeledEdit (Diálogo):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5802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[13] TScrollBar (Rolagem):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119753" y="5478818"/>
            <a:ext cx="395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TScrollBar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307C1C-79FB-4F35-8065-4DD3BCFF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52749" y="2134173"/>
            <a:ext cx="6286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Cronograma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Setembro:</a:t>
            </a:r>
          </a:p>
          <a:p>
            <a:pPr marL="0" indent="0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Revisão VCL + Recuperação II-T.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Vetores + LV.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 Matrizes + LM.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Procedimentos e Funções + LF. 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0CCA360E-2387-46C7-B2E3-7EE0AD6C1EB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04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[13] TScrollBar (Rolagem):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que o componente será selecionado pelo TAB.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o acesso ao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Kind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barra de rolagem será horizontal ou vertical.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Intervalo mínimo do 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Intervalo máximo do 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PageSize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tamanho do passo da barra.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Posição atual do ScrollBar.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89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[13] TScrollBar (Rolagem):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0277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TScrollBar for modificado.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TScrollBar.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TScrollBar.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TScrollBar.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3388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[13] TScrollBar (Rolagem):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1973337" y="5499073"/>
            <a:ext cx="8245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onChange da barra de rolagem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da barra com min em 1 e max em 100 e com posição em 50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42F2E-4321-4B7D-9D16-227F5F4B8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36" y="2770465"/>
            <a:ext cx="7172325" cy="2638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848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[14] TProgressBar (Status):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03604" y="5478818"/>
            <a:ext cx="438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TProgressBar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8B3A1-1BD0-4280-9A78-6A77B20DF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9011" y="2526068"/>
            <a:ext cx="51339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4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1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[14] TProgressBar (Status):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Torna o componente ocultável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o acesso ao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TProgressBar.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Orientation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barra de progresso será horizontal ou vertical.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Habilita a dica.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Intervalo mínimo do TProgressBar.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Intervalo máximo do TProgressBar.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Posição atual do TProgressBar.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estado é normal (verde) ou de erro (vermelho).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377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[14] TProgressBar (Status):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TProgressBar.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TProgressBar.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TProgressBar.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TProgressBar.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04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[14] TProgressBar (Status):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35918" y="5499073"/>
            <a:ext cx="6720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intervalo da barra de progresso, seu estado e a orientação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56D37-2348-4570-8B70-23F7B9920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99" y="2298673"/>
            <a:ext cx="71628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62349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[15] TRadioGroup (Seleção):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56246" y="5478818"/>
            <a:ext cx="42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TRadioGroup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A58DD-037D-4918-B491-C8A5C6E19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62273" y="2134173"/>
            <a:ext cx="62674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24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[15] TRadioGroup (Seleção):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RadioGroup.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do RadioGroup.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RadioGroup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RadioGroup.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ItemIndex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qual dos botões será marcado (zero é o primeiro).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os botões no RadioGroup.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Columns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quantas colunas o deve ter RadioGroup. 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RadioGroup.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68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[15] TRadioGroup (Seleção):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click for feito na TRadioGroup.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TRadioGroup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TRadioGroup.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1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Cronograma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Outubro:</a:t>
            </a:r>
          </a:p>
          <a:p>
            <a:pPr marL="0" indent="0">
              <a:buNone/>
            </a:pPr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Desenvolvimento do TF (Telas).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Desenvolvimento do TF (Cadastro + Visualização).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 Desenvolvimento do TF (Remoção + Edição).</a:t>
            </a:r>
          </a:p>
          <a:p>
            <a:pPr lvl="1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Geração de Instalador e Repositório. 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0C8F9286-A94A-4838-B7CB-F14E26CD414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1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[15] TRadioGroup (Seleção):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928278" y="5499073"/>
            <a:ext cx="6335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Seleciona uma das opções do RadioGroup utilizando ItemIndex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Captura o conteúdo da posição ItemIndex utilizando Items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0F587-AA32-4748-9A52-DC79F22B3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463" y="2094630"/>
            <a:ext cx="7599071" cy="3404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740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[16] TRadioButton (Seleção):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3941114" y="5478818"/>
            <a:ext cx="430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TRadioButton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95BB1-389B-4FF1-A802-50FE6EA95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4249" y="2603778"/>
            <a:ext cx="5143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13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9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[16] TRadioButton (Seleção):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TRadioButton.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TRadioButton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TRadioButton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TRadioButton.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TRadioButton.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TRadioButton será visível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marcar o TRadioButton.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145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[16] TRadioButton (Seleção):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TRadioButton.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TRadioButton.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TRadioButton.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TRadioButton.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TRadioButton.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54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[16] TRadioButton (Seleção):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088944" y="5499073"/>
            <a:ext cx="8014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TRadioGroup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TRadioButton e verifica se o mesmo foi marcado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53794-F207-453C-B8C6-DFC71AC7E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49" y="2165733"/>
            <a:ext cx="689610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12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[17] TCheckBox (Seleção):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075381" y="5478818"/>
            <a:ext cx="404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TCheckBox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6395BB0-423E-4840-9C79-7E28F790D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4248" y="2516543"/>
            <a:ext cx="5143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676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[17] TCheckBox (Seleção):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TCheckBox.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TCheckBox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TCheckBox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TCheckBox.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TCheckBox.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TCheckBox será visível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modificar o tipo de checagem.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marcar o TCheckBox.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748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[17] TCheckBox (Seleção):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TCheckBox.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TCheckBox.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TCheckBox.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TCheckBox.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TCheckBox.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555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[17] TCheckBox (Seleção):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223214" y="5499073"/>
            <a:ext cx="7745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TCheckBox e verifica se o mesmo foi marcado</a:t>
            </a:r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E6763-7049-4D25-B7A0-EFDC70A5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6" y="2194308"/>
            <a:ext cx="6905625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5054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[18] TTrackBar (Rolagem):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132544" y="5478818"/>
            <a:ext cx="392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TTrackBar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BDD0D-B9DA-40C2-BE38-9C6AF1574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43298" y="2535593"/>
            <a:ext cx="5105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0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 programadores: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É legal definir algumas regras comuns.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Regras baseadas no que diz o coletivo (consenso entre a comunidade).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aprender algumas convenções que tornam o código mais agradável.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Respeitando as regras do Object Pascal (Delphi) e do RAD (VCL).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 [1] : Comentários</a:t>
            </a:r>
          </a:p>
          <a:p>
            <a:endParaRPr lang="pt-BR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Lembre que o Delphi possui 3 tipos de comentários sendo eles.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Sou um comentário de linha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(* Comentário de bloco *) ou { Comentário de bloco } 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5F5DBD8F-08AF-4139-B818-4B8ABB5A1AA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Alinhamentos III-T</a:t>
            </a:r>
            <a:endParaRPr lang="pt-BR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058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[18] TTrackBar (Rolagem):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componente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801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[18] TTrackBar (Rolagem):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7055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onChange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TTrackBar for modificado.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TTrackBar.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TTrackBar.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269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[18] TTrackBar (Rolagem):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750276" y="5499073"/>
            <a:ext cx="669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onClick do botão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o conteúdo do rótulo do botão e muda o tamanho da fonte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8155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[19] TTimer (Temporizador):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196216" y="5478818"/>
            <a:ext cx="379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Tform com um TTimer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237F1-C51C-4422-AFFD-12FF2E08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38536" y="2554643"/>
            <a:ext cx="5114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86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[19] TTimer (Temporizador):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rótulo do botão.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Interval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intervalo de tempo do Timer.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Timer será habilitado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636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[19] TTimer (Temporizador):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onTimer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interval zerar.</a:t>
            </a:r>
          </a:p>
          <a:p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635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[19] TTimer (Temporizador):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3631638" y="5032421"/>
            <a:ext cx="4928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onTimer do Relógio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Atualiza a cor do formulário.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DAEC3-1C76-4227-A6F4-47DD16DF0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7" y="3053333"/>
            <a:ext cx="7210425" cy="1866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7115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Componentes VCL</a:t>
            </a:r>
            <a:b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(III Trimestre)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2018.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Componentes VCL 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(III Trimestre)</a:t>
            </a:r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903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05417" y="5478818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TListBox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2F8AE-5079-4C2E-B792-4EC4BB086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43298" y="2545118"/>
            <a:ext cx="5105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018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da lista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interna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da lista.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lista será habilitada.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8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 [2]: Ultimas dicas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Indentação e uso de TABs.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Não mudam a lógica mas facilitam o entendimento e o debug do código.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o atalho Ctrl + D para identar automaticamente o código.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um espaçamento de linhas correto entre cada função e cada bloco.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BEGIN e END; sempre que possível: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estrutura os blocos condicionais (if) e os laços de repetição (while/for).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Crie códigos estruturados: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legibilidade favorece o entendimento das coisas.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983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Propriedades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valores para a lista.</a:t>
            </a:r>
          </a:p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ItemIndex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Informa qual item foi selecionado (lista começa em zero).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lista.Items.add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(item:string)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na lista (sempre no final).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lista.Items.Insert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(indice:integer, item:string)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lista.Items.Delete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(indice:integer)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deletar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lista.Items.Move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(PosCorrente:integer, NovaPos:integer)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Move os itens.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lista.Items.Count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Retorna a quantidade de itens presentes dentro da lista.</a:t>
            </a:r>
          </a:p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lista.Clear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Limpa toda 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lista.Items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[I]: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Captura o conteúdo do índice I da lista.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159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TListBox.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onData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dado for selecionado no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TListBox.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TListBox.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235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[20] TListBox (Lista):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3732211" y="6055024"/>
            <a:ext cx="4727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Adiciona 10 valores na lista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Consulta os elementos da lista e mostra na tela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3F2F7-378E-4E14-B563-F7597E8D8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206" y="1519322"/>
            <a:ext cx="3233586" cy="4525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84766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008858" y="5478818"/>
            <a:ext cx="417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TComboBox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C1208CB-94D6-4398-933C-5B10C8D11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52825" y="2548731"/>
            <a:ext cx="50863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9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da lista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cor interna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largura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Height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altura do componente.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da lista.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lista será habilitada.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Style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estilo do ComboBox.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DropDownCount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tamanho da lista do ComboBox.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Sorted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Ordena em ordem alfabética os itens.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85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Propriedades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132890" cy="466304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definir valores para a lista.</a:t>
            </a:r>
          </a:p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ItemIndex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Informa qual item foi selecionado (lista começa em zero).</a:t>
            </a:r>
          </a:p>
          <a:p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cbox.Items.add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(item:string)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na lista (sempre no final).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cbox.Items.Insert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(indice:integer, item:string)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adicionar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cbox.Items.Delete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(indice:integer)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Permite deletar um valor em um índice específico.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cbox.Items.Move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(PosCorrente:integer, NovaPos:integer)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Move os itens.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cbox.Items.Count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Retorna a quantidade de itens presentes dentro da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cbox.Clear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Limpa toda a lista.</a:t>
            </a:r>
          </a:p>
          <a:p>
            <a:r>
              <a:rPr lang="pt-BR" sz="2000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cbox.Items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[I]: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Captura o conteúdo do índice I da lista.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155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291055" cy="4663044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entrar dentro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onExit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TAB sair dentro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clique for feito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onSelect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um valor for selecionado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onDblClick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dois clicks forem feitos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onMouseEnter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entrar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onMouseLeave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Executa toda vez que o mouse sair no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TComboBox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391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[21] TComboBox (Lista):  Exemplo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A6A72-24E9-4451-A5A4-9E6941A19D05}"/>
              </a:ext>
            </a:extLst>
          </p:cNvPr>
          <p:cNvSpPr txBox="1"/>
          <p:nvPr/>
        </p:nvSpPr>
        <p:spPr>
          <a:xfrm>
            <a:off x="2812892" y="4582567"/>
            <a:ext cx="6566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Tratamento do evento do onSelect do ComboBox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Captura o conteúdo de Items utilizando o ItemIndex selecionado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F6D2E4-C8D4-426A-BEA2-CA17C65D7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09" y="3116943"/>
            <a:ext cx="10409382" cy="1399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713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Definição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3EDBC-980E-4063-8FF2-7BB81770AEB9}"/>
              </a:ext>
            </a:extLst>
          </p:cNvPr>
          <p:cNvSpPr txBox="1"/>
          <p:nvPr/>
        </p:nvSpPr>
        <p:spPr>
          <a:xfrm>
            <a:off x="4216029" y="5397143"/>
            <a:ext cx="374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 um TMemo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55A0C-C973-4B71-BC7D-F7F2B2088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32925" y="2453918"/>
            <a:ext cx="5114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5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[22] TMemo (Lista):  Propriedades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posição do Memo no TForm.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o nome do componente na Unit.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CharCase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conteúdo será maiúsculo ou minúsculo.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fonte e o tamanho do texto do botão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habilitado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TabOrder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 ordem de chamada do TAB no botão.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uma dica para o botão.</a:t>
            </a:r>
            <a:endParaRPr lang="pt-BR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ShowHint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 dica será mostrada ou não.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Visible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o botão será visível ou não.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as linhas do Memo.</a:t>
            </a:r>
          </a:p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ReadOnly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as linhas do Memo serão de somente leitura.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ScrollBar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barras de rolagem verticais e horizontais para o Memo.</a:t>
            </a:r>
          </a:p>
          <a:p>
            <a:r>
              <a:rPr lang="pt-BR" b="1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WordWrap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 Define se as linhas terão quebra de linha.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(LPI-2018)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Componentes VCL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12404</Words>
  <Application>Microsoft Office PowerPoint</Application>
  <PresentationFormat>Widescreen</PresentationFormat>
  <Paragraphs>1779</Paragraphs>
  <Slides>207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207</vt:i4>
      </vt:variant>
    </vt:vector>
  </HeadingPairs>
  <TitlesOfParts>
    <vt:vector size="213" baseType="lpstr">
      <vt:lpstr>Arial</vt:lpstr>
      <vt:lpstr>Calibri</vt:lpstr>
      <vt:lpstr>Calibri Light</vt:lpstr>
      <vt:lpstr>Segoe UI Light</vt:lpstr>
      <vt:lpstr>Wingdings</vt:lpstr>
      <vt:lpstr>Office Theme</vt:lpstr>
      <vt:lpstr>Alinhamentos III-T</vt:lpstr>
      <vt:lpstr>Média III-T</vt:lpstr>
      <vt:lpstr>Boas práticas de programação</vt:lpstr>
      <vt:lpstr>Onde Publicar os Trabalhos?</vt:lpstr>
      <vt:lpstr>Onde Encontrar o Material?</vt:lpstr>
      <vt:lpstr>Cronograma</vt:lpstr>
      <vt:lpstr>Cronograma</vt:lpstr>
      <vt:lpstr>Boas práticas de programação</vt:lpstr>
      <vt:lpstr>Boas práticas de programação</vt:lpstr>
      <vt:lpstr>Atalhos do DELPHI</vt:lpstr>
      <vt:lpstr>Componentes VCL (I e II Trimestre)</vt:lpstr>
      <vt:lpstr>[1] TForm (Formulário):  Definição</vt:lpstr>
      <vt:lpstr>[1] TForm (Formulário) – Propriedades I</vt:lpstr>
      <vt:lpstr>[1] TForm (Formulário) – Propriedades II</vt:lpstr>
      <vt:lpstr>[1] TForm (Formulário):  Eventos</vt:lpstr>
      <vt:lpstr>[1] TForm (Formulário):  Exemplo</vt:lpstr>
      <vt:lpstr>[2] TEdit (Diálogo):  Definição</vt:lpstr>
      <vt:lpstr>[2] TEdit (Diálogo) – Propriedades I</vt:lpstr>
      <vt:lpstr>[2] TEdit (Diálogo):  Eventos</vt:lpstr>
      <vt:lpstr>[2] TEdit (Diálogo):  Exemplo</vt:lpstr>
      <vt:lpstr>[3] TLabel (Rótulo):  Definição</vt:lpstr>
      <vt:lpstr>[3] TLabel (Rótulo):  Propriedades</vt:lpstr>
      <vt:lpstr>[3] TLabel (Rótulo):  Eventos</vt:lpstr>
      <vt:lpstr>[3] TLabel (Rótulo):  Exemplo</vt:lpstr>
      <vt:lpstr>[4] TButton (Botão):  Definição</vt:lpstr>
      <vt:lpstr>[4] TButton (Botão):  Propriedades</vt:lpstr>
      <vt:lpstr>[4] TButton (Botão):  Eventos</vt:lpstr>
      <vt:lpstr>[4] TButton (Botão):  Exemplo</vt:lpstr>
      <vt:lpstr>[5] TBevel (Moldura):  Definição</vt:lpstr>
      <vt:lpstr>[5] TBevel (Moldura):  Propriedades</vt:lpstr>
      <vt:lpstr>[6] TImage (Imagem):  Definição</vt:lpstr>
      <vt:lpstr>[6] TImage (Imagem):  Propriedades</vt:lpstr>
      <vt:lpstr>[6] TImage (Imagem):  Eventos</vt:lpstr>
      <vt:lpstr>[6] TImage (Imagem):  Exemplo</vt:lpstr>
      <vt:lpstr>[7] TBitBtn (Botão Editável):  Definição</vt:lpstr>
      <vt:lpstr>[7] TBitBtn (Botão Editável):  Propriedades</vt:lpstr>
      <vt:lpstr>[7] TBitBtn (Botão Editável):  Eventos</vt:lpstr>
      <vt:lpstr>[7] TBitBtn (Botão Editável):  Exemplo</vt:lpstr>
      <vt:lpstr>[8] TMaskEdit (Diálogo):  Definição</vt:lpstr>
      <vt:lpstr>[8] TMaskEdit (Diálogo):  Propriedades</vt:lpstr>
      <vt:lpstr>[8] TMaskEdit (Diálogo):  Eventos</vt:lpstr>
      <vt:lpstr>[8] TMaskEdit (Diálogo):  Exemplo</vt:lpstr>
      <vt:lpstr>[9] TPanel (Containner):  Definição</vt:lpstr>
      <vt:lpstr>[9] TPanel (Containner):  Propriedades</vt:lpstr>
      <vt:lpstr>[9] TPanel (Containner):  Eventos</vt:lpstr>
      <vt:lpstr>[9] TPanel (Containner) – Exemplo</vt:lpstr>
      <vt:lpstr>[10] TGridPanel (Containner):  Definição</vt:lpstr>
      <vt:lpstr>[10] TGridPanel (Containner):  Propriedades</vt:lpstr>
      <vt:lpstr>[10] TGridPanel (Containner):  Eventos</vt:lpstr>
      <vt:lpstr>[10] TGridPanel (Containner):  Exemplo</vt:lpstr>
      <vt:lpstr>[11] TGroupBox (Containner):  Definição</vt:lpstr>
      <vt:lpstr>[11] TGroupBox (Containner):  Propriedades</vt:lpstr>
      <vt:lpstr>[11] TGroupBox (Containner):  Eventos</vt:lpstr>
      <vt:lpstr>[11] TGroupBox (Containner):  Exemplo</vt:lpstr>
      <vt:lpstr>[12] TLabeledEdit (Diálogo):  Definição</vt:lpstr>
      <vt:lpstr>[12] TLabeledEdit (Diálogo):  Propriedades</vt:lpstr>
      <vt:lpstr>[12] TLabeledEdit (Diálogo):  Eventos</vt:lpstr>
      <vt:lpstr>[12] TLabeledEdit (Diálogo):  Exemplo</vt:lpstr>
      <vt:lpstr>[13] TScrollBar (Rolagem):  Definição</vt:lpstr>
      <vt:lpstr>[13] TScrollBar (Rolagem):  Propriedades</vt:lpstr>
      <vt:lpstr>[13] TScrollBar (Rolagem):  Eventos</vt:lpstr>
      <vt:lpstr>[13] TScrollBar (Rolagem):  Exemplo</vt:lpstr>
      <vt:lpstr>[14] TProgressBar (Status):  Definição</vt:lpstr>
      <vt:lpstr>[14] TProgressBar (Status):  Propriedades</vt:lpstr>
      <vt:lpstr>[14] TProgressBar (Status):  Eventos</vt:lpstr>
      <vt:lpstr>[14] TProgressBar (Status):  Exemplo</vt:lpstr>
      <vt:lpstr>[15] TRadioGroup (Seleção):  Definição</vt:lpstr>
      <vt:lpstr>[15] TRadioGroup (Seleção):  Propriedades</vt:lpstr>
      <vt:lpstr>[15] TRadioGroup (Seleção):  Eventos</vt:lpstr>
      <vt:lpstr>[15] TRadioGroup (Seleção):  Exemplo</vt:lpstr>
      <vt:lpstr>[16] TRadioButton (Seleção):  Definição</vt:lpstr>
      <vt:lpstr>[16] TRadioButton (Seleção):  Propriedades</vt:lpstr>
      <vt:lpstr>[16] TRadioButton (Seleção):  Eventos</vt:lpstr>
      <vt:lpstr>[16] TRadioButton (Seleção):  Exemplo</vt:lpstr>
      <vt:lpstr>[17] TCheckBox (Seleção):  Definição</vt:lpstr>
      <vt:lpstr>[17] TCheckBox (Seleção):  Propriedades</vt:lpstr>
      <vt:lpstr>[17] TCheckBox (Seleção):  Eventos</vt:lpstr>
      <vt:lpstr>[17] TCheckBox (Seleção):  Exemplo</vt:lpstr>
      <vt:lpstr>[18] TTrackBar (Rolagem):  Definição</vt:lpstr>
      <vt:lpstr>[18] TTrackBar (Rolagem):  Propriedades</vt:lpstr>
      <vt:lpstr>[18] TTrackBar (Rolagem):  Eventos</vt:lpstr>
      <vt:lpstr>[18] TTrackBar (Rolagem):  Exemplo</vt:lpstr>
      <vt:lpstr>[19] TTimer (Temporizador):  Definição</vt:lpstr>
      <vt:lpstr>[19] TTimer (Temporizador):  Propriedades</vt:lpstr>
      <vt:lpstr>[19] TTimer (Temporizador):  Eventos</vt:lpstr>
      <vt:lpstr>[19] TTimer (Temporizador):  Exemplo</vt:lpstr>
      <vt:lpstr>Componentes VCL (III Trimestre)</vt:lpstr>
      <vt:lpstr>[20] TListBox (Lista):  Definição</vt:lpstr>
      <vt:lpstr>[20] TListBox (Lista):  Propriedades I</vt:lpstr>
      <vt:lpstr>[20] TListBox (Lista):  Propriedades II</vt:lpstr>
      <vt:lpstr>[20] TListBox (Lista):  Eventos</vt:lpstr>
      <vt:lpstr>[20] TListBox (Lista):  Exemplo</vt:lpstr>
      <vt:lpstr>[21] TComboBox (Lista):  Definição</vt:lpstr>
      <vt:lpstr>[21] TComboBox (Lista):  Propriedades</vt:lpstr>
      <vt:lpstr>[21] TComboBox (Lista):  Propriedades</vt:lpstr>
      <vt:lpstr>[21] TComboBox (Lista):  Eventos</vt:lpstr>
      <vt:lpstr>[21] TComboBox (Lista):  Exemplo</vt:lpstr>
      <vt:lpstr>[22] TMemo (Lista):  Definição</vt:lpstr>
      <vt:lpstr>[22] TMemo (Lista):  Propriedades I</vt:lpstr>
      <vt:lpstr>[22] TMemo (Lista):  Propriedades II</vt:lpstr>
      <vt:lpstr>[22] TMemo (Lista):  Eventos</vt:lpstr>
      <vt:lpstr>[22] TMemo (Lista):  Exemplo</vt:lpstr>
      <vt:lpstr>[23] TStringGrid (Grade):  Definição</vt:lpstr>
      <vt:lpstr>[23] TStringGrid (Grade): Propriedades I</vt:lpstr>
      <vt:lpstr>[23] TStringGrid (Grade): Propriedades II</vt:lpstr>
      <vt:lpstr>[23] TStringGrid (Grade):  Eventos</vt:lpstr>
      <vt:lpstr>[23] TStringGrid (Grade):  Exemplo</vt:lpstr>
      <vt:lpstr>[24] TPageControl (Abas):  Definição</vt:lpstr>
      <vt:lpstr>[24] TPageControl (Abas):  Propriedades</vt:lpstr>
      <vt:lpstr>[24] TPageControl (Abas):  Eventos</vt:lpstr>
      <vt:lpstr>[24] TPageControl (Abas):  Exemplo</vt:lpstr>
      <vt:lpstr>Revisão da Lógica de Programação</vt:lpstr>
      <vt:lpstr>Acrônimos para um projeto</vt:lpstr>
      <vt:lpstr>Estrutura de programa DELPHI</vt:lpstr>
      <vt:lpstr>Variáveis e Tipos de Dados</vt:lpstr>
      <vt:lpstr>Identificadores</vt:lpstr>
      <vt:lpstr>Tipos de Dados (Nativos)</vt:lpstr>
      <vt:lpstr>Operador de atribuição :=</vt:lpstr>
      <vt:lpstr>Constantes</vt:lpstr>
      <vt:lpstr>Escopo de Visualização (Global)</vt:lpstr>
      <vt:lpstr>Escopo de Visualização (Local)</vt:lpstr>
      <vt:lpstr>Aplicações das Variáveis</vt:lpstr>
      <vt:lpstr>Aplicações das Variáveis</vt:lpstr>
      <vt:lpstr>Aplicações das Variáveis</vt:lpstr>
      <vt:lpstr>Atalhos do DELPHI</vt:lpstr>
      <vt:lpstr>Operadores Aritméticos</vt:lpstr>
      <vt:lpstr>Operadores Relacionais</vt:lpstr>
      <vt:lpstr>Funções de Conversão de Tipos</vt:lpstr>
      <vt:lpstr>Operadores Lógicos</vt:lpstr>
      <vt:lpstr>Operadores Lógicos</vt:lpstr>
      <vt:lpstr>Operadores Lógicos</vt:lpstr>
      <vt:lpstr>Precedência dos Operadores</vt:lpstr>
      <vt:lpstr>Estruturas Condicionais</vt:lpstr>
      <vt:lpstr>Estruturas Condicionais</vt:lpstr>
      <vt:lpstr>Estruturas Condicionais</vt:lpstr>
      <vt:lpstr>Estruturas Iterativas</vt:lpstr>
      <vt:lpstr>Estruturas Iterativas</vt:lpstr>
      <vt:lpstr>Estruturas Iterativas</vt:lpstr>
      <vt:lpstr>Atalhos do DELPHI</vt:lpstr>
      <vt:lpstr>Vetores</vt:lpstr>
      <vt:lpstr>O que é um Vetor?</vt:lpstr>
      <vt:lpstr>Como Declarar um Vetor</vt:lpstr>
      <vt:lpstr>Funcionamento de um Vetor</vt:lpstr>
      <vt:lpstr>Como Utilizar um Vetor</vt:lpstr>
      <vt:lpstr>Exercícios (Fácil)</vt:lpstr>
      <vt:lpstr>Exercícios (Difícil)</vt:lpstr>
      <vt:lpstr>O que fazer agora?</vt:lpstr>
      <vt:lpstr>Matrizes</vt:lpstr>
      <vt:lpstr>O que é uma Matriz?</vt:lpstr>
      <vt:lpstr>Como Declarar uma Matriz</vt:lpstr>
      <vt:lpstr>Funcionamento de uma Matriz</vt:lpstr>
      <vt:lpstr>Como Utilizar uma Matriz</vt:lpstr>
      <vt:lpstr>Exercícios (Fácil)</vt:lpstr>
      <vt:lpstr>Exercícios (Difícil)</vt:lpstr>
      <vt:lpstr>O que fazer agora?</vt:lpstr>
      <vt:lpstr>Procedimentos e Funções</vt:lpstr>
      <vt:lpstr>O que é um procedimento?</vt:lpstr>
      <vt:lpstr>Estrutura de um procedimento</vt:lpstr>
      <vt:lpstr>Criando um procedimento</vt:lpstr>
      <vt:lpstr>Criando um procedimento</vt:lpstr>
      <vt:lpstr>Estrutura de um procedimento</vt:lpstr>
      <vt:lpstr>Estrutura de um procedimento</vt:lpstr>
      <vt:lpstr>Criando um procedimento</vt:lpstr>
      <vt:lpstr>Criando um procedimento</vt:lpstr>
      <vt:lpstr>Declaração de um procedimento</vt:lpstr>
      <vt:lpstr>Definição de um procedimento</vt:lpstr>
      <vt:lpstr>Definição de um procedimento</vt:lpstr>
      <vt:lpstr>Atalhos do DELPHI</vt:lpstr>
      <vt:lpstr>Definição de um procedimento</vt:lpstr>
      <vt:lpstr>Exemplo Condicional (Fácil)</vt:lpstr>
      <vt:lpstr>Exemplo Iterativo (Difícil)</vt:lpstr>
      <vt:lpstr>Vantagens no uso de Procedimentos</vt:lpstr>
      <vt:lpstr>Vantagens no uso de Procedimentos</vt:lpstr>
      <vt:lpstr>Passagem de Parâmetros</vt:lpstr>
      <vt:lpstr>Passagem de Parâmetros</vt:lpstr>
      <vt:lpstr>Passagem de Parâmetros</vt:lpstr>
      <vt:lpstr>Exemplo Condicional (Fácil)</vt:lpstr>
      <vt:lpstr>O que é uma função?</vt:lpstr>
      <vt:lpstr>Como criar uma função?</vt:lpstr>
      <vt:lpstr>O que é uma função?</vt:lpstr>
      <vt:lpstr>Exemplo Condicional (Fácil)</vt:lpstr>
      <vt:lpstr>Exemplo Iterativo (Difícil)</vt:lpstr>
      <vt:lpstr>O Delphi possui funções?</vt:lpstr>
      <vt:lpstr>O Delphi possui funções?</vt:lpstr>
      <vt:lpstr>O Delphi possui funções?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O que fazer agora?</vt:lpstr>
      <vt:lpstr>Engenharia de Software</vt:lpstr>
      <vt:lpstr>O que fazer agora?</vt:lpstr>
      <vt:lpstr>InstallForge</vt:lpstr>
      <vt:lpstr>Instalando no Computador</vt:lpstr>
      <vt:lpstr>Gerando Instalador</vt:lpstr>
      <vt:lpstr>Realizando Instalação</vt:lpstr>
      <vt:lpstr>GITHub</vt:lpstr>
      <vt:lpstr>Criando conta GITHub</vt:lpstr>
      <vt:lpstr>Criando novo Repositório</vt:lpstr>
      <vt:lpstr>Realizando Upload de Arquivos</vt:lpstr>
      <vt:lpstr>Realizando Upload de Arquivos</vt:lpstr>
      <vt:lpstr>Editando README</vt:lpstr>
      <vt:lpstr>Realizando Upload de 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Plano Pedagógico da Disciplina</dc:title>
  <dc:creator>Raffael Bottoli Schemmer</dc:creator>
  <cp:lastModifiedBy>Raffael Bottoli Schemmer</cp:lastModifiedBy>
  <cp:revision>125</cp:revision>
  <dcterms:created xsi:type="dcterms:W3CDTF">2017-08-05T21:17:28Z</dcterms:created>
  <dcterms:modified xsi:type="dcterms:W3CDTF">2018-09-03T02:23:04Z</dcterms:modified>
</cp:coreProperties>
</file>