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2" r:id="rId6"/>
    <p:sldId id="259" r:id="rId7"/>
    <p:sldId id="283" r:id="rId8"/>
    <p:sldId id="260" r:id="rId9"/>
    <p:sldId id="284" r:id="rId10"/>
    <p:sldId id="286" r:id="rId11"/>
    <p:sldId id="281" r:id="rId12"/>
    <p:sldId id="263" r:id="rId13"/>
    <p:sldId id="285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7DC"/>
    <a:srgbClr val="5AA396"/>
    <a:srgbClr val="69B3A5"/>
    <a:srgbClr val="F1F1F1"/>
    <a:srgbClr val="A9D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0660C-7352-31E5-BEBC-EF7D14854DE1}" v="45" dt="2023-12-12T15:13:13.127"/>
    <p1510:client id="{22C1AE4B-FB8D-1FB3-42EA-AA06C705E3B0}" v="24" dt="2023-12-10T18:15:30.952"/>
    <p1510:client id="{B2802293-5BBC-41CD-8E8A-01CD64634C1D}" v="1850" dt="2023-09-25T18:58:42.524"/>
    <p1510:client id="{F94CA0A9-40AC-EDBD-494E-365330DEE900}" v="292" dt="2023-09-25T19:25:25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86432" autoAdjust="0"/>
  </p:normalViewPr>
  <p:slideViewPr>
    <p:cSldViewPr snapToGrid="0">
      <p:cViewPr>
        <p:scale>
          <a:sx n="100" d="100"/>
          <a:sy n="100" d="100"/>
        </p:scale>
        <p:origin x="-514" y="-634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84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2F5F-49ED-40E3-A1A5-941FF8279870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74FA-BCF5-412C-B474-5CA730E53DF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1060-699B-414A-8D16-7630F8BDD05E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F348-2A86-4531-BD4E-BD8C0BBDAD4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4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 master text style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commendationsystem.vercel.app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7813263C-12AD-3052-CECC-30E235E085BA}"/>
              </a:ext>
            </a:extLst>
          </p:cNvPr>
          <p:cNvSpPr/>
          <p:nvPr/>
        </p:nvSpPr>
        <p:spPr>
          <a:xfrm>
            <a:off x="0" y="20053"/>
            <a:ext cx="12181974" cy="2255921"/>
          </a:xfrm>
          <a:prstGeom prst="rect">
            <a:avLst/>
          </a:prstGeom>
          <a:solidFill>
            <a:srgbClr val="A9D9D0"/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A2AEF16-AF39-255A-5504-EDFBBF9A4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" r="38257" b="-42"/>
          <a:stretch/>
        </p:blipFill>
        <p:spPr>
          <a:xfrm>
            <a:off x="2146" y="-711"/>
            <a:ext cx="7525106" cy="686512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89770" y="2784229"/>
            <a:ext cx="4765960" cy="37663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2000" dirty="0">
                <a:latin typeface="Arial Nova"/>
                <a:ea typeface="Calibri"/>
                <a:cs typeface="Arial"/>
              </a:rPr>
              <a:t>Amanda Bueno Campos Peixoto</a:t>
            </a:r>
            <a:endParaRPr lang="pt-BR" dirty="0"/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endParaRPr lang="pt-BR" sz="2000" b="1">
              <a:latin typeface="Arial Nova"/>
              <a:ea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2000" dirty="0">
                <a:latin typeface="Arial Nova"/>
                <a:ea typeface="Calibri"/>
                <a:cs typeface="Arial"/>
              </a:rPr>
              <a:t>Gustavo Rodrigo Campos Rodrigues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endParaRPr lang="pt-BR" sz="2000" b="1">
              <a:latin typeface="Arial Nova"/>
              <a:ea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2000" dirty="0">
                <a:latin typeface="Arial Nova"/>
                <a:ea typeface="Calibri"/>
                <a:cs typeface="Arial"/>
              </a:rPr>
              <a:t>Lucas Cerqueira Azevedo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endParaRPr lang="pt-BR" sz="2000" b="1">
              <a:latin typeface="Arial Nova"/>
              <a:ea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2000" dirty="0">
                <a:latin typeface="Arial Nova"/>
                <a:ea typeface="Calibri"/>
                <a:cs typeface="Arial"/>
              </a:rPr>
              <a:t>Pedro Pope Braga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endParaRPr lang="pt-BR" sz="2000" b="1">
              <a:latin typeface="Arial Nova"/>
              <a:ea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pt-BR" sz="2000" dirty="0">
                <a:latin typeface="Arial Nova"/>
                <a:ea typeface="Calibri"/>
                <a:cs typeface="Arial"/>
              </a:rPr>
              <a:t>Rafael Cerqueira Azevedo</a:t>
            </a:r>
            <a:endParaRPr lang="en-US" sz="2000" dirty="0">
              <a:latin typeface="Arial Nova"/>
              <a:ea typeface="Calibri"/>
              <a:cs typeface="Arial"/>
            </a:endParaRPr>
          </a:p>
          <a:p>
            <a:endParaRPr lang="en-US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A4E40D-F62D-2AFE-F95E-469347C49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56" y="2335503"/>
            <a:ext cx="2257155" cy="2079669"/>
          </a:xfrm>
          <a:prstGeom prst="rect">
            <a:avLst/>
          </a:prstGeom>
        </p:spPr>
      </p:pic>
      <p:sp>
        <p:nvSpPr>
          <p:cNvPr id="5" name="CaixaDeTexto 1">
            <a:extLst>
              <a:ext uri="{FF2B5EF4-FFF2-40B4-BE49-F238E27FC236}">
                <a16:creationId xmlns:a16="http://schemas.microsoft.com/office/drawing/2014/main" id="{85D6A279-8DCF-8550-EEA9-1ABC63FA1186}"/>
              </a:ext>
            </a:extLst>
          </p:cNvPr>
          <p:cNvSpPr txBox="1"/>
          <p:nvPr/>
        </p:nvSpPr>
        <p:spPr>
          <a:xfrm>
            <a:off x="2956661" y="2968602"/>
            <a:ext cx="3825578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5400" b="1" dirty="0">
                <a:solidFill>
                  <a:srgbClr val="F2E7DC"/>
                </a:solidFill>
                <a:latin typeface="Calibri"/>
              </a:rPr>
              <a:t>omendation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63D7458-4D10-A884-C546-CB55163B45AE}"/>
              </a:ext>
            </a:extLst>
          </p:cNvPr>
          <p:cNvSpPr txBox="1"/>
          <p:nvPr/>
        </p:nvSpPr>
        <p:spPr>
          <a:xfrm>
            <a:off x="7708542" y="147302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200" b="1" dirty="0">
                <a:latin typeface="Bahnschrift"/>
                <a:ea typeface="Calibri"/>
                <a:cs typeface="Calibri"/>
              </a:rPr>
              <a:t>Equipe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1C7FFDB-9F6E-8C98-C9CA-FD1CA0EBF863}"/>
              </a:ext>
            </a:extLst>
          </p:cNvPr>
          <p:cNvCxnSpPr/>
          <p:nvPr/>
        </p:nvCxnSpPr>
        <p:spPr>
          <a:xfrm flipV="1">
            <a:off x="7713505" y="2268963"/>
            <a:ext cx="4058991" cy="858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0BFFB4-F2A1-7931-FBA7-7817F8451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i="1" dirty="0">
                <a:latin typeface="Arial"/>
                <a:ea typeface="+mn-lt"/>
                <a:cs typeface="+mn-lt"/>
                <a:hlinkClick r:id="rId2"/>
              </a:rPr>
              <a:t>https://recommendationsystem.vercel.app/</a:t>
            </a:r>
            <a:endParaRPr lang="pt-BR" i="1">
              <a:latin typeface="Arial"/>
              <a:cs typeface="Arial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FB5867-89B3-9C6C-7742-1B9B7F797C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60138" y="6356350"/>
            <a:ext cx="931862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E260615-48C7-EEC0-5DD2-48FC1B9D19AE}"/>
              </a:ext>
            </a:extLst>
          </p:cNvPr>
          <p:cNvSpPr/>
          <p:nvPr/>
        </p:nvSpPr>
        <p:spPr>
          <a:xfrm>
            <a:off x="0" y="0"/>
            <a:ext cx="12192000" cy="4241130"/>
          </a:xfrm>
          <a:prstGeom prst="rect">
            <a:avLst/>
          </a:prstGeom>
          <a:solidFill>
            <a:srgbClr val="A9D9D0"/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6FB496-7070-AA8F-8E5D-DBA0F3FA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094" y="2723227"/>
            <a:ext cx="8764765" cy="1141156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71315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9606920-6D8A-4305-AB8A-83B7F9391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938" y="5255318"/>
            <a:ext cx="5438477" cy="136923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har char="•"/>
            </a:pPr>
            <a:r>
              <a:rPr lang="pt-BR" sz="2200" dirty="0">
                <a:latin typeface="Segoe UI"/>
                <a:cs typeface="Segoe UI"/>
              </a:rPr>
              <a:t>Amanda Bueno Campos Peixoto</a:t>
            </a:r>
            <a:endParaRPr lang="pt-BR" dirty="0"/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har char="•"/>
            </a:pPr>
            <a:r>
              <a:rPr lang="pt-BR" sz="2200" dirty="0">
                <a:latin typeface="Segoe UI"/>
                <a:cs typeface="Segoe UI"/>
              </a:rPr>
              <a:t>Gustavo Rodrigo Campos Rodrigues</a:t>
            </a:r>
            <a:endParaRPr lang="en-US" sz="2200" dirty="0">
              <a:latin typeface="Segoe UI"/>
              <a:cs typeface="Segoe UI"/>
            </a:endParaRPr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024E6B4-6182-4098-B9C0-B254AD63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54713F0-3E97-D154-F5DD-864F0E3758D8}"/>
              </a:ext>
            </a:extLst>
          </p:cNvPr>
          <p:cNvSpPr/>
          <p:nvPr/>
        </p:nvSpPr>
        <p:spPr>
          <a:xfrm>
            <a:off x="0" y="1544053"/>
            <a:ext cx="12192000" cy="3298657"/>
          </a:xfrm>
          <a:prstGeom prst="rect">
            <a:avLst/>
          </a:prstGeom>
          <a:solidFill>
            <a:srgbClr val="A9D9D0"/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D9F93E89-6BB0-44BD-A234-9F074757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456" y="2214603"/>
            <a:ext cx="4338722" cy="1700784"/>
          </a:xfrm>
        </p:spPr>
        <p:txBody>
          <a:bodyPr>
            <a:normAutofit/>
          </a:bodyPr>
          <a:lstStyle/>
          <a:p>
            <a:r>
              <a:rPr lang="en-US" sz="7200" err="1">
                <a:solidFill>
                  <a:schemeClr val="tx1"/>
                </a:solidFill>
              </a:rPr>
              <a:t>Obrigado</a:t>
            </a:r>
            <a:endParaRPr lang="en-US" sz="7200">
              <a:solidFill>
                <a:schemeClr val="tx1"/>
              </a:solidFill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3B9357-EDDA-D9D0-1E29-0BB10516A3A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463332" y="5255319"/>
            <a:ext cx="4024766" cy="13191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har char="•"/>
            </a:pPr>
            <a:r>
              <a:rPr lang="pt-BR" sz="2200" dirty="0">
                <a:latin typeface="Segoe UI"/>
                <a:cs typeface="Segoe UI"/>
              </a:rPr>
              <a:t>Lucas Cerqueira Azevedo</a:t>
            </a:r>
            <a:endParaRPr lang="en-US" sz="2200">
              <a:latin typeface="Segoe UI"/>
              <a:cs typeface="Segoe UI"/>
            </a:endParaRP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har char="•"/>
            </a:pPr>
            <a:r>
              <a:rPr lang="pt-BR" sz="2200" dirty="0">
                <a:latin typeface="Segoe UI"/>
                <a:cs typeface="Segoe UI"/>
              </a:rPr>
              <a:t>Pedro Pope Braga</a:t>
            </a:r>
            <a:endParaRPr lang="en-US" sz="2200">
              <a:latin typeface="Segoe UI"/>
              <a:cs typeface="Segoe UI"/>
            </a:endParaRP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har char="•"/>
            </a:pPr>
            <a:r>
              <a:rPr lang="pt-BR" sz="2200" dirty="0">
                <a:latin typeface="Segoe UI"/>
                <a:cs typeface="Segoe UI"/>
              </a:rPr>
              <a:t>Rafael Cerqueira Azevedo</a:t>
            </a:r>
            <a:endParaRPr lang="en-US" sz="2200">
              <a:latin typeface="Segoe UI"/>
              <a:cs typeface="Segoe UI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235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F5C5BD-35A1-CEC2-DCA3-8F082DB5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Imagem 7" descr="Relógio de ponteiros&#10;&#10;Descrição gerada automaticamente">
            <a:extLst>
              <a:ext uri="{FF2B5EF4-FFF2-40B4-BE49-F238E27FC236}">
                <a16:creationId xmlns:a16="http://schemas.microsoft.com/office/drawing/2014/main" id="{B049F7ED-2333-FD69-94B5-A8B9AE99F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37" y="2296062"/>
            <a:ext cx="1660033" cy="162193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4127C2F-9F36-45E2-7F75-49BE13B33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826" y="2446316"/>
            <a:ext cx="1735025" cy="1621933"/>
          </a:xfrm>
          <a:prstGeom prst="rect">
            <a:avLst/>
          </a:prstGeom>
        </p:spPr>
      </p:pic>
      <p:pic>
        <p:nvPicPr>
          <p:cNvPr id="10" name="Imagem 9" descr="Uma imagem contendo Diagrama&#10;&#10;Descrição gerada automaticamente">
            <a:extLst>
              <a:ext uri="{FF2B5EF4-FFF2-40B4-BE49-F238E27FC236}">
                <a16:creationId xmlns:a16="http://schemas.microsoft.com/office/drawing/2014/main" id="{B6C07F7F-16E4-F823-B722-0841C32DB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914" y="2298610"/>
            <a:ext cx="2571750" cy="1616836"/>
          </a:xfrm>
          <a:prstGeom prst="rect">
            <a:avLst/>
          </a:prstGeom>
        </p:spPr>
      </p:pic>
      <p:pic>
        <p:nvPicPr>
          <p:cNvPr id="11" name="Imagem 10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7525DB63-C662-B128-DABC-0F275CE53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2711" y="4449853"/>
            <a:ext cx="1449141" cy="1757562"/>
          </a:xfrm>
          <a:prstGeom prst="rect">
            <a:avLst/>
          </a:prstGeom>
        </p:spPr>
      </p:pic>
      <p:pic>
        <p:nvPicPr>
          <p:cNvPr id="12" name="Imagem 11" descr="Desenho de pessoa com a mão&#10;&#10;Descrição gerada automaticamente">
            <a:extLst>
              <a:ext uri="{FF2B5EF4-FFF2-40B4-BE49-F238E27FC236}">
                <a16:creationId xmlns:a16="http://schemas.microsoft.com/office/drawing/2014/main" id="{02B3A126-25F2-EC81-BC42-7E0B732215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420" y="4622778"/>
            <a:ext cx="2019300" cy="1647825"/>
          </a:xfrm>
          <a:prstGeom prst="rect">
            <a:avLst/>
          </a:prstGeom>
        </p:spPr>
      </p:pic>
      <p:sp>
        <p:nvSpPr>
          <p:cNvPr id="13" name="CaixaDeTexto 1">
            <a:extLst>
              <a:ext uri="{FF2B5EF4-FFF2-40B4-BE49-F238E27FC236}">
                <a16:creationId xmlns:a16="http://schemas.microsoft.com/office/drawing/2014/main" id="{C26B7AED-1007-247D-6472-D2C28A319294}"/>
              </a:ext>
            </a:extLst>
          </p:cNvPr>
          <p:cNvSpPr txBox="1"/>
          <p:nvPr/>
        </p:nvSpPr>
        <p:spPr>
          <a:xfrm>
            <a:off x="88667" y="3843296"/>
            <a:ext cx="412652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>
                <a:latin typeface="Arial Nova"/>
              </a:rPr>
              <a:t>Desperdício de tempo</a:t>
            </a:r>
          </a:p>
        </p:txBody>
      </p:sp>
      <p:sp>
        <p:nvSpPr>
          <p:cNvPr id="14" name="CaixaDeTexto 1">
            <a:extLst>
              <a:ext uri="{FF2B5EF4-FFF2-40B4-BE49-F238E27FC236}">
                <a16:creationId xmlns:a16="http://schemas.microsoft.com/office/drawing/2014/main" id="{2C4F05DC-DC71-ADEC-0640-0E6AA6FC8FF8}"/>
              </a:ext>
            </a:extLst>
          </p:cNvPr>
          <p:cNvSpPr txBox="1"/>
          <p:nvPr/>
        </p:nvSpPr>
        <p:spPr>
          <a:xfrm>
            <a:off x="4312905" y="4041645"/>
            <a:ext cx="270045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3200" dirty="0">
                <a:latin typeface="Arial Nova"/>
              </a:rPr>
              <a:t>Frustração</a:t>
            </a:r>
          </a:p>
        </p:txBody>
      </p:sp>
      <p:sp>
        <p:nvSpPr>
          <p:cNvPr id="15" name="CaixaDeTexto 1">
            <a:extLst>
              <a:ext uri="{FF2B5EF4-FFF2-40B4-BE49-F238E27FC236}">
                <a16:creationId xmlns:a16="http://schemas.microsoft.com/office/drawing/2014/main" id="{58C420F9-C21F-BD6B-C983-3AEBF738C215}"/>
              </a:ext>
            </a:extLst>
          </p:cNvPr>
          <p:cNvSpPr txBox="1"/>
          <p:nvPr/>
        </p:nvSpPr>
        <p:spPr>
          <a:xfrm>
            <a:off x="8014104" y="3735059"/>
            <a:ext cx="4181527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800" dirty="0">
                <a:latin typeface="Arial Nova"/>
              </a:rPr>
              <a:t>Dificuldade em descobrir novos conteúdos</a:t>
            </a:r>
            <a:endParaRPr lang="pt-BR" sz="2800">
              <a:latin typeface="Arial Nova"/>
            </a:endParaRPr>
          </a:p>
        </p:txBody>
      </p:sp>
      <p:sp>
        <p:nvSpPr>
          <p:cNvPr id="16" name="CaixaDeTexto 1">
            <a:extLst>
              <a:ext uri="{FF2B5EF4-FFF2-40B4-BE49-F238E27FC236}">
                <a16:creationId xmlns:a16="http://schemas.microsoft.com/office/drawing/2014/main" id="{237BD5AF-0D11-E3A6-873F-041C1C1046DB}"/>
              </a:ext>
            </a:extLst>
          </p:cNvPr>
          <p:cNvSpPr txBox="1"/>
          <p:nvPr/>
        </p:nvSpPr>
        <p:spPr>
          <a:xfrm>
            <a:off x="1163254" y="6094709"/>
            <a:ext cx="4184159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>
                <a:latin typeface="Arial Nova"/>
              </a:rPr>
              <a:t>Experiência insatisfatória</a:t>
            </a:r>
            <a:endParaRPr lang="pt-BR" sz="2800" b="1" dirty="0">
              <a:latin typeface="Arial Nova"/>
            </a:endParaRPr>
          </a:p>
        </p:txBody>
      </p:sp>
      <p:sp>
        <p:nvSpPr>
          <p:cNvPr id="17" name="CaixaDeTexto 1">
            <a:extLst>
              <a:ext uri="{FF2B5EF4-FFF2-40B4-BE49-F238E27FC236}">
                <a16:creationId xmlns:a16="http://schemas.microsoft.com/office/drawing/2014/main" id="{237BD5AF-0D11-E3A6-873F-041C1C1046DB}"/>
              </a:ext>
            </a:extLst>
          </p:cNvPr>
          <p:cNvSpPr txBox="1"/>
          <p:nvPr/>
        </p:nvSpPr>
        <p:spPr>
          <a:xfrm>
            <a:off x="6715256" y="6194654"/>
            <a:ext cx="1725152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>
                <a:latin typeface="Arial Nova"/>
              </a:rPr>
              <a:t>Indecisão</a:t>
            </a:r>
            <a:endParaRPr lang="pt-BR" sz="2800" b="1">
              <a:latin typeface="Arial Nova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EC1CF20-FE98-142F-8B69-F6412DDCA8C5}"/>
              </a:ext>
            </a:extLst>
          </p:cNvPr>
          <p:cNvSpPr/>
          <p:nvPr/>
        </p:nvSpPr>
        <p:spPr>
          <a:xfrm>
            <a:off x="0" y="0"/>
            <a:ext cx="12181974" cy="2255921"/>
          </a:xfrm>
          <a:prstGeom prst="rect">
            <a:avLst/>
          </a:prstGeom>
          <a:solidFill>
            <a:srgbClr val="A9D9D0"/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067A6B-71DE-C18C-3B62-D5B93652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262" y="271354"/>
            <a:ext cx="8916431" cy="1700784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Contexto do problema</a:t>
            </a:r>
          </a:p>
        </p:txBody>
      </p:sp>
    </p:spTree>
    <p:extLst>
      <p:ext uri="{BB962C8B-B14F-4D97-AF65-F5344CB8AC3E}">
        <p14:creationId xmlns:p14="http://schemas.microsoft.com/office/powerpoint/2010/main" val="58058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D5B818B-BD3D-F713-C0A3-F1FFB0B5A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583" y="1585174"/>
            <a:ext cx="3837903" cy="3827171"/>
          </a:xfrm>
          <a:prstGeom prst="rect">
            <a:avLst/>
          </a:prstGeom>
        </p:spPr>
      </p:pic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A8EDE579-9450-A4FC-8723-B1E5CBE91B80}"/>
              </a:ext>
            </a:extLst>
          </p:cNvPr>
          <p:cNvSpPr txBox="1">
            <a:spLocks/>
          </p:cNvSpPr>
          <p:nvPr/>
        </p:nvSpPr>
        <p:spPr>
          <a:xfrm>
            <a:off x="10940087" y="6399279"/>
            <a:ext cx="932688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E633F-9882-4A5C-83A2-1109D0C73261}" type="slidenum">
              <a:rPr lang="en-US" sz="1200" dirty="0" smtClean="0"/>
              <a:pPr/>
              <a:t>3</a:t>
            </a:fld>
            <a:endParaRPr lang="en-US" sz="12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0EE0C01-0E3A-F7C2-F17F-F9C3E3B6C744}"/>
              </a:ext>
            </a:extLst>
          </p:cNvPr>
          <p:cNvSpPr/>
          <p:nvPr/>
        </p:nvSpPr>
        <p:spPr>
          <a:xfrm>
            <a:off x="0" y="0"/>
            <a:ext cx="7529764" cy="6858000"/>
          </a:xfrm>
          <a:prstGeom prst="rect">
            <a:avLst/>
          </a:prstGeom>
          <a:solidFill>
            <a:srgbClr val="A9D9D0"/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26" y="691410"/>
            <a:ext cx="6389027" cy="5601790"/>
          </a:xfrm>
        </p:spPr>
        <p:txBody>
          <a:bodyPr/>
          <a:lstStyle/>
          <a:p>
            <a:pPr algn="l"/>
            <a:r>
              <a:rPr lang="en-US" dirty="0"/>
              <a:t>  </a:t>
            </a:r>
            <a:r>
              <a:rPr lang="en-US" err="1">
                <a:solidFill>
                  <a:schemeClr val="tx1"/>
                </a:solidFill>
              </a:rPr>
              <a:t>Paradoxo</a:t>
            </a:r>
            <a:r>
              <a:rPr lang="en-US" dirty="0">
                <a:solidFill>
                  <a:schemeClr val="tx1"/>
                </a:solidFill>
              </a:rPr>
              <a:t>     da </a:t>
            </a:r>
            <a:r>
              <a:rPr lang="en-US" err="1">
                <a:solidFill>
                  <a:schemeClr val="tx1"/>
                </a:solidFill>
              </a:rPr>
              <a:t>escolha</a:t>
            </a:r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623BF-0AD2-D9BC-05C2-61F5DF001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9962" y="3001150"/>
            <a:ext cx="5248182" cy="359565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pt-BR" sz="3200" dirty="0">
                <a:latin typeface="Arial Nova"/>
                <a:ea typeface="+mn-lt"/>
                <a:cs typeface="+mn-lt"/>
              </a:rPr>
              <a:t>Coleta de dados</a:t>
            </a:r>
            <a:endParaRPr lang="pt-BR" sz="3200">
              <a:latin typeface="Arial Nova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3200" dirty="0">
              <a:latin typeface="Arial Nova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pt-BR" sz="3200" dirty="0">
                <a:latin typeface="Arial Nova"/>
              </a:rPr>
              <a:t>Algoritmo de recomendação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FD56A40-6D61-A979-C97F-CBF0B93F3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17775" y="2446172"/>
            <a:ext cx="5312578" cy="35956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pt-BR" sz="3200" dirty="0">
              <a:latin typeface="Arial"/>
              <a:cs typeface="Arial"/>
            </a:endParaRPr>
          </a:p>
          <a:p>
            <a:pPr>
              <a:buFont typeface="Wingdings,Sans-Serif" panose="020B0604020202020204" pitchFamily="34" charset="0"/>
              <a:buChar char="ü"/>
            </a:pPr>
            <a:r>
              <a:rPr lang="pt-BR" sz="3200" dirty="0">
                <a:latin typeface="Arial"/>
                <a:cs typeface="Arial"/>
              </a:rPr>
              <a:t>Melhoria da experiência do usuário</a:t>
            </a:r>
            <a:endParaRPr lang="en-US" sz="3200" dirty="0">
              <a:latin typeface="Arial"/>
              <a:cs typeface="Arial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BR" sz="3200" dirty="0">
              <a:latin typeface="Arial Nova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pt-BR" sz="3200" dirty="0">
                <a:latin typeface="Arial"/>
                <a:ea typeface="+mn-lt"/>
                <a:cs typeface="+mn-lt"/>
              </a:rPr>
              <a:t>Segurança e privacidade</a:t>
            </a:r>
            <a:endParaRPr lang="pt-BR" sz="3200" dirty="0">
              <a:latin typeface="Arial"/>
              <a:cs typeface="Arial"/>
            </a:endParaRPr>
          </a:p>
          <a:p>
            <a:endParaRPr lang="pt-BR" sz="24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52246E-2EB9-8A7C-B0F8-BA1A3186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EE2E7A1-960C-0A7C-8C2A-9F98BD403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440" y="3118171"/>
            <a:ext cx="1863145" cy="1863145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5477327F-5C3D-CB06-1F1C-022FD543EC4B}"/>
              </a:ext>
            </a:extLst>
          </p:cNvPr>
          <p:cNvSpPr/>
          <p:nvPr/>
        </p:nvSpPr>
        <p:spPr>
          <a:xfrm>
            <a:off x="0" y="0"/>
            <a:ext cx="12181974" cy="2255921"/>
          </a:xfrm>
          <a:prstGeom prst="rect">
            <a:avLst/>
          </a:prstGeom>
          <a:solidFill>
            <a:srgbClr val="A9D9D0"/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EED88A-208B-7CD5-8991-190D8473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388" y="296349"/>
            <a:ext cx="7252910" cy="1700784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Solução proposta</a:t>
            </a:r>
          </a:p>
        </p:txBody>
      </p:sp>
    </p:spTree>
    <p:extLst>
      <p:ext uri="{BB962C8B-B14F-4D97-AF65-F5344CB8AC3E}">
        <p14:creationId xmlns:p14="http://schemas.microsoft.com/office/powerpoint/2010/main" val="7638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Do Actors Watch Their Own Movies? | Backstage">
            <a:extLst>
              <a:ext uri="{FF2B5EF4-FFF2-40B4-BE49-F238E27FC236}">
                <a16:creationId xmlns:a16="http://schemas.microsoft.com/office/drawing/2014/main" id="{7A348FEF-842B-B3DB-E197-F052D497BC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90" t="195" r="25142" b="-37"/>
          <a:stretch/>
        </p:blipFill>
        <p:spPr>
          <a:xfrm>
            <a:off x="4722" y="-557"/>
            <a:ext cx="6098189" cy="6864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76" y="2856605"/>
            <a:ext cx="5611798" cy="1234445"/>
          </a:xfrm>
          <a:solidFill>
            <a:srgbClr val="69B3A5">
              <a:alpha val="76000"/>
            </a:srgbClr>
          </a:solidFill>
        </p:spPr>
        <p:txBody>
          <a:bodyPr/>
          <a:lstStyle/>
          <a:p>
            <a:r>
              <a:rPr lang="en-US" sz="7200" dirty="0"/>
              <a:t>Público alvo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8200-1950-409B-82E7-99938E7AE35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3" name="Imagem 12" descr="Diversity - Free miscellaneous icons">
            <a:extLst>
              <a:ext uri="{FF2B5EF4-FFF2-40B4-BE49-F238E27FC236}">
                <a16:creationId xmlns:a16="http://schemas.microsoft.com/office/drawing/2014/main" id="{FEC9D0AE-2589-FF08-D271-EF7349100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372" y="1660302"/>
            <a:ext cx="3666185" cy="363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4CC822-8AB5-BDBB-E574-37FBB076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725311A-7C6F-DE58-F507-A8C05D9ADF02}"/>
              </a:ext>
            </a:extLst>
          </p:cNvPr>
          <p:cNvSpPr/>
          <p:nvPr/>
        </p:nvSpPr>
        <p:spPr>
          <a:xfrm>
            <a:off x="0" y="0"/>
            <a:ext cx="12181974" cy="2255921"/>
          </a:xfrm>
          <a:prstGeom prst="rect">
            <a:avLst/>
          </a:prstGeom>
          <a:solidFill>
            <a:srgbClr val="A9D9D0"/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5AE051-CBFD-7361-9B00-836E733C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173" y="-103291"/>
            <a:ext cx="8714634" cy="1700784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Histórias de usuários</a:t>
            </a: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7FACDCE-10EA-6C0E-1AEA-681C1C434A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692355"/>
              </p:ext>
            </p:extLst>
          </p:nvPr>
        </p:nvGraphicFramePr>
        <p:xfrm>
          <a:off x="731920" y="1594183"/>
          <a:ext cx="10647656" cy="4448196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5323828">
                  <a:extLst>
                    <a:ext uri="{9D8B030D-6E8A-4147-A177-3AD203B41FA5}">
                      <a16:colId xmlns:a16="http://schemas.microsoft.com/office/drawing/2014/main" val="1133947494"/>
                    </a:ext>
                  </a:extLst>
                </a:gridCol>
                <a:gridCol w="5323828">
                  <a:extLst>
                    <a:ext uri="{9D8B030D-6E8A-4147-A177-3AD203B41FA5}">
                      <a16:colId xmlns:a16="http://schemas.microsoft.com/office/drawing/2014/main" val="2944192086"/>
                    </a:ext>
                  </a:extLst>
                </a:gridCol>
              </a:tblGrid>
              <a:tr h="668676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tx1"/>
                          </a:solidFill>
                        </a:rPr>
                        <a:t>Quero/Preciso...</a:t>
                      </a:r>
                      <a:endParaRPr lang="pt-BR" sz="3200"/>
                    </a:p>
                  </a:txBody>
                  <a:tcPr>
                    <a:solidFill>
                      <a:srgbClr val="5AA3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tx1"/>
                          </a:solidFill>
                        </a:rPr>
                        <a:t>Para...</a:t>
                      </a:r>
                    </a:p>
                  </a:txBody>
                  <a:tcPr>
                    <a:solidFill>
                      <a:srgbClr val="5AA3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729824"/>
                  </a:ext>
                </a:extLst>
              </a:tr>
              <a:tr h="8324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800" b="0" i="0" u="none" strike="noStrike" noProof="0" dirty="0">
                          <a:solidFill>
                            <a:schemeClr val="tx1"/>
                          </a:solidFill>
                          <a:latin typeface="Arial Nova"/>
                        </a:rPr>
                        <a:t>Criar uma conta facilmente</a:t>
                      </a:r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800" b="0" i="0" u="none" strike="noStrike" noProof="0" dirty="0">
                          <a:solidFill>
                            <a:schemeClr val="tx1"/>
                          </a:solidFill>
                          <a:latin typeface="Arial Nova"/>
                        </a:rPr>
                        <a:t>Acessar todas as funcionalidades da plataforma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486706"/>
                  </a:ext>
                </a:extLst>
              </a:tr>
              <a:tr h="6686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800" b="0" i="0" u="none" strike="noStrike" noProof="0" dirty="0">
                          <a:solidFill>
                            <a:schemeClr val="tx1"/>
                          </a:solidFill>
                          <a:latin typeface="Arial Nova"/>
                        </a:rPr>
                        <a:t>Formulário de preferências</a:t>
                      </a:r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800" b="0" i="0" u="none" strike="noStrike" noProof="0" dirty="0">
                          <a:solidFill>
                            <a:schemeClr val="tx1"/>
                          </a:solidFill>
                          <a:latin typeface="Arial Nova"/>
                        </a:rPr>
                        <a:t>Recomendações mais alinhadas com gostos pessoais</a:t>
                      </a:r>
                      <a:endParaRPr lang="pt-BR" sz="2800">
                        <a:solidFill>
                          <a:schemeClr val="tx1"/>
                        </a:solidFill>
                        <a:latin typeface="Arial Nov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93457"/>
                  </a:ext>
                </a:extLst>
              </a:tr>
              <a:tr h="6686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800" b="0" i="0" u="none" strike="noStrike" noProof="0" dirty="0">
                          <a:solidFill>
                            <a:schemeClr val="tx1"/>
                          </a:solidFill>
                          <a:latin typeface="Arial Nova"/>
                        </a:rPr>
                        <a:t>Visualizar informações detalhadas sobre cada item</a:t>
                      </a:r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800" b="0" i="0" u="none" strike="noStrike" noProof="0" dirty="0">
                          <a:solidFill>
                            <a:schemeClr val="tx1"/>
                          </a:solidFill>
                          <a:latin typeface="Arial Nova"/>
                        </a:rPr>
                        <a:t>Informações completas sobre o conteúdo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000759"/>
                  </a:ext>
                </a:extLst>
              </a:tr>
              <a:tr h="6686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800" b="0" i="0" u="none" strike="noStrike" noProof="0" dirty="0">
                          <a:solidFill>
                            <a:schemeClr val="tx1"/>
                          </a:solidFill>
                          <a:latin typeface="Arial Nova"/>
                        </a:rPr>
                        <a:t>Recomendações na página inicial</a:t>
                      </a:r>
                      <a:endParaRPr lang="pt-BR" sz="2800">
                        <a:solidFill>
                          <a:schemeClr val="tx1"/>
                        </a:solidFill>
                        <a:latin typeface="Arial Nova"/>
                      </a:endParaRPr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800" b="0" i="0" u="none" strike="noStrike" noProof="0" dirty="0">
                          <a:solidFill>
                            <a:schemeClr val="tx1"/>
                          </a:solidFill>
                          <a:latin typeface="Arial Nova"/>
                        </a:rPr>
                        <a:t>Encontrar rapidamente conteúdo de interesse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74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E2B5A-722C-D8EC-3780-CA7C86FC0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5523" y="2397109"/>
            <a:ext cx="5224628" cy="389309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3600" dirty="0">
                <a:latin typeface="Arial Nova"/>
                <a:cs typeface="Arial"/>
              </a:rPr>
              <a:t>Registro na plataforma</a:t>
            </a:r>
          </a:p>
          <a:p>
            <a:endParaRPr lang="pt-BR" sz="3600" dirty="0">
              <a:latin typeface="Arial Nova"/>
              <a:cs typeface="Arial"/>
            </a:endParaRPr>
          </a:p>
          <a:p>
            <a:r>
              <a:rPr lang="pt-BR" sz="3600" dirty="0">
                <a:latin typeface="Arial Nova"/>
                <a:cs typeface="Arial"/>
              </a:rPr>
              <a:t>Formulário de preferência</a:t>
            </a:r>
          </a:p>
          <a:p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ACB1495-C1C2-F59B-E524-BB8AC3C94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840" y="2397109"/>
            <a:ext cx="5759017" cy="367537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3600" dirty="0">
                <a:latin typeface="Arial Nova"/>
              </a:rPr>
              <a:t>Manter alta disponibilidade da plataforma</a:t>
            </a:r>
          </a:p>
          <a:p>
            <a:r>
              <a:rPr lang="pt-BR" sz="3600" dirty="0">
                <a:latin typeface="Arial Nova"/>
              </a:rPr>
              <a:t>Garantir escalabilidade</a:t>
            </a:r>
          </a:p>
          <a:p>
            <a:r>
              <a:rPr lang="pt-BR" sz="3600" dirty="0">
                <a:latin typeface="Arial Nova"/>
              </a:rPr>
              <a:t>Proteção de dados e privacidade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6CCBAF-81E4-823C-3076-ACE95B0E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C1E0FD3-E651-A3D8-A1B3-B203647540D5}"/>
              </a:ext>
            </a:extLst>
          </p:cNvPr>
          <p:cNvSpPr/>
          <p:nvPr/>
        </p:nvSpPr>
        <p:spPr>
          <a:xfrm>
            <a:off x="0" y="0"/>
            <a:ext cx="12181974" cy="2255921"/>
          </a:xfrm>
          <a:prstGeom prst="rect">
            <a:avLst/>
          </a:prstGeom>
          <a:solidFill>
            <a:srgbClr val="A9D9D0"/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6F45CB9-7FF1-08CC-8B18-31E73033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706" y="816349"/>
            <a:ext cx="5481926" cy="892048"/>
          </a:xfrm>
        </p:spPr>
        <p:txBody>
          <a:bodyPr>
            <a:noAutofit/>
          </a:bodyPr>
          <a:lstStyle/>
          <a:p>
            <a:r>
              <a:rPr lang="pt-BR" sz="3600" dirty="0"/>
              <a:t>Requisitos funcionais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C062A7E6-82BD-E5E0-2315-ACAC2607A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52645" y="816350"/>
            <a:ext cx="5818394" cy="892048"/>
          </a:xfrm>
        </p:spPr>
        <p:txBody>
          <a:bodyPr>
            <a:noAutofit/>
          </a:bodyPr>
          <a:lstStyle/>
          <a:p>
            <a:r>
              <a:rPr lang="pt-BR" sz="3200" dirty="0"/>
              <a:t>Requisitos não funcionais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086BE01-547F-6601-EE14-8660D822D710}"/>
              </a:ext>
            </a:extLst>
          </p:cNvPr>
          <p:cNvCxnSpPr/>
          <p:nvPr/>
        </p:nvCxnSpPr>
        <p:spPr>
          <a:xfrm>
            <a:off x="5905994" y="2968"/>
            <a:ext cx="13856" cy="6852062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07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D593D767-CBED-4343-BF82-E91FA5BF5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122313"/>
            <a:ext cx="4818888" cy="35849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latin typeface="Arial Nova"/>
              </a:rPr>
              <a:t>Design Thinking</a:t>
            </a:r>
          </a:p>
          <a:p>
            <a:endParaRPr lang="en-US" sz="3600" dirty="0">
              <a:latin typeface="Arial Nova"/>
            </a:endParaRPr>
          </a:p>
          <a:p>
            <a:r>
              <a:rPr lang="en-US" sz="3600" dirty="0">
                <a:latin typeface="Arial Nova"/>
              </a:rPr>
              <a:t>Framework Scrum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8E78B3-7253-A420-77AD-9F8496102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233583"/>
            <a:ext cx="4818888" cy="892048"/>
          </a:xfrm>
        </p:spPr>
        <p:txBody>
          <a:bodyPr/>
          <a:lstStyle/>
          <a:p>
            <a:r>
              <a:rPr lang="pt-BR" b="1" dirty="0">
                <a:latin typeface="Arial Nova"/>
              </a:rPr>
              <a:t>Ferramentas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BB84BA4-C9A6-BE22-B01C-FF28CED8E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2918398"/>
            <a:ext cx="5173057" cy="31770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800" dirty="0">
                <a:latin typeface="Arial Nova"/>
              </a:rPr>
              <a:t>Miro</a:t>
            </a:r>
          </a:p>
          <a:p>
            <a:r>
              <a:rPr lang="pt-BR" sz="2800" dirty="0">
                <a:latin typeface="Arial Nova"/>
              </a:rPr>
              <a:t>GitHub e GitHub </a:t>
            </a:r>
            <a:r>
              <a:rPr lang="pt-BR" sz="2800" err="1">
                <a:latin typeface="Arial Nova"/>
              </a:rPr>
              <a:t>Projects</a:t>
            </a:r>
            <a:endParaRPr lang="pt-BR" sz="2800">
              <a:latin typeface="Arial Nova"/>
            </a:endParaRPr>
          </a:p>
          <a:p>
            <a:r>
              <a:rPr lang="pt-BR" sz="2800" dirty="0" err="1">
                <a:latin typeface="Arial Nova"/>
              </a:rPr>
              <a:t>Figma</a:t>
            </a:r>
            <a:r>
              <a:rPr lang="pt-BR" sz="2800" dirty="0">
                <a:latin typeface="Arial Nova"/>
              </a:rPr>
              <a:t> e </a:t>
            </a:r>
            <a:r>
              <a:rPr lang="pt-BR" sz="2800" dirty="0" err="1">
                <a:latin typeface="Arial Nova"/>
              </a:rPr>
              <a:t>WebFlow</a:t>
            </a:r>
            <a:endParaRPr lang="pt-BR" sz="2800" dirty="0">
              <a:latin typeface="Arial Nova"/>
            </a:endParaRPr>
          </a:p>
          <a:p>
            <a:r>
              <a:rPr lang="pt-BR" sz="2800" dirty="0">
                <a:latin typeface="Arial Nova"/>
              </a:rPr>
              <a:t>Visual Studio </a:t>
            </a:r>
            <a:r>
              <a:rPr lang="pt-BR" sz="2800" err="1">
                <a:latin typeface="Arial Nova"/>
              </a:rPr>
              <a:t>Code</a:t>
            </a:r>
            <a:endParaRPr lang="pt-BR" sz="2800">
              <a:latin typeface="Arial Nova"/>
            </a:endParaRPr>
          </a:p>
          <a:p>
            <a:r>
              <a:rPr lang="pt-BR" sz="2800" dirty="0">
                <a:latin typeface="Arial Nova"/>
              </a:rPr>
              <a:t>Draw.io</a:t>
            </a:r>
          </a:p>
          <a:p>
            <a:r>
              <a:rPr lang="pt-BR" sz="2800" dirty="0" err="1">
                <a:latin typeface="Arial Nova"/>
              </a:rPr>
              <a:t>Vercel</a:t>
            </a:r>
          </a:p>
          <a:p>
            <a:endParaRPr lang="pt-BR" dirty="0">
              <a:latin typeface="Franklin Gothic Medium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F0685AB-5366-BF8D-E803-75D18D4B9765}"/>
              </a:ext>
            </a:extLst>
          </p:cNvPr>
          <p:cNvSpPr/>
          <p:nvPr/>
        </p:nvSpPr>
        <p:spPr>
          <a:xfrm>
            <a:off x="0" y="0"/>
            <a:ext cx="12181974" cy="2255921"/>
          </a:xfrm>
          <a:prstGeom prst="rect">
            <a:avLst/>
          </a:prstGeom>
          <a:solidFill>
            <a:srgbClr val="A9D9D0"/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B1FA4FE-82D4-25E2-0382-9CF0BF57F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177" y="264152"/>
            <a:ext cx="5057287" cy="1700784"/>
          </a:xfrm>
        </p:spPr>
        <p:txBody>
          <a:bodyPr>
            <a:noAutofit/>
          </a:bodyPr>
          <a:lstStyle/>
          <a:p>
            <a:r>
              <a:rPr lang="pt-BR" sz="6400" dirty="0">
                <a:solidFill>
                  <a:schemeClr val="tx1"/>
                </a:solidFill>
              </a:rPr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267217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FB1D3245-1EEE-45B5-A63B-774B81FE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8200-1950-409B-82E7-99938E7AE3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E49172-396B-0A5D-09C6-AF0B59106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146" y="2397252"/>
            <a:ext cx="4142634" cy="5054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3600" dirty="0">
                <a:latin typeface="Franklin Gothic Medium"/>
              </a:rPr>
              <a:t>Controle de Versão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DDBCB03-C21F-5B27-F54B-E6EE028BA5C8}"/>
              </a:ext>
            </a:extLst>
          </p:cNvPr>
          <p:cNvSpPr txBox="1"/>
          <p:nvPr/>
        </p:nvSpPr>
        <p:spPr>
          <a:xfrm>
            <a:off x="591553" y="3100637"/>
            <a:ext cx="9311940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800" dirty="0">
                <a:latin typeface="Arial Nova"/>
              </a:rPr>
              <a:t>Versionamento </a:t>
            </a:r>
            <a:r>
              <a:rPr lang="pt-BR" sz="2800" err="1">
                <a:latin typeface="Arial Nova"/>
              </a:rPr>
              <a:t>Git</a:t>
            </a:r>
            <a:endParaRPr lang="pt-BR" sz="2800" dirty="0">
              <a:latin typeface="Arial Nova"/>
            </a:endParaRPr>
          </a:p>
          <a:p>
            <a:pPr marL="285750" indent="-285750">
              <a:buFont typeface="Arial"/>
              <a:buChar char="•"/>
            </a:pPr>
            <a:endParaRPr lang="pt-BR" sz="2800" dirty="0">
              <a:latin typeface="Arial Nova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800" dirty="0">
                <a:latin typeface="Arial Nova"/>
                <a:ea typeface="+mn-lt"/>
                <a:cs typeface="+mn-lt"/>
              </a:rPr>
              <a:t>Convenção de Nomenclatura de </a:t>
            </a:r>
            <a:r>
              <a:rPr lang="pt-BR" sz="2800" err="1">
                <a:latin typeface="Arial Nova"/>
                <a:ea typeface="+mn-lt"/>
                <a:cs typeface="+mn-lt"/>
              </a:rPr>
              <a:t>Branches</a:t>
            </a:r>
            <a:endParaRPr lang="pt-BR" sz="2800" dirty="0">
              <a:latin typeface="Arial Nova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BR" sz="2800" dirty="0">
              <a:latin typeface="Arial Nova"/>
            </a:endParaRPr>
          </a:p>
          <a:p>
            <a:pPr marL="285750" indent="-285750">
              <a:buFont typeface="Arial"/>
              <a:buChar char="•"/>
            </a:pPr>
            <a:r>
              <a:rPr lang="pt-BR" sz="2800" dirty="0">
                <a:latin typeface="Arial Nova"/>
              </a:rPr>
              <a:t>Gerenciamento de </a:t>
            </a:r>
            <a:r>
              <a:rPr lang="pt-BR" sz="2800" dirty="0" err="1">
                <a:latin typeface="Arial Nova"/>
              </a:rPr>
              <a:t>Issues</a:t>
            </a:r>
            <a:endParaRPr lang="pt-BR" sz="2800" dirty="0">
              <a:latin typeface="Arial Nova"/>
            </a:endParaRPr>
          </a:p>
          <a:p>
            <a:pPr marL="285750" indent="-285750">
              <a:buFont typeface="Arial"/>
              <a:buChar char="•"/>
            </a:pPr>
            <a:endParaRPr lang="pt-BR" sz="2800" dirty="0">
              <a:latin typeface="Arial Nova"/>
            </a:endParaRPr>
          </a:p>
          <a:p>
            <a:pPr marL="285750" indent="-285750">
              <a:buFont typeface="Arial"/>
              <a:buChar char="•"/>
            </a:pPr>
            <a:r>
              <a:rPr lang="pt-BR" sz="2800" dirty="0">
                <a:latin typeface="Arial Nova"/>
              </a:rPr>
              <a:t>Gestão de Merges, </a:t>
            </a:r>
            <a:r>
              <a:rPr lang="pt-BR" sz="2800" dirty="0" err="1">
                <a:latin typeface="Arial Nova"/>
              </a:rPr>
              <a:t>Commits</a:t>
            </a:r>
            <a:r>
              <a:rPr lang="pt-BR" sz="2800" dirty="0">
                <a:latin typeface="Arial Nova"/>
              </a:rPr>
              <a:t> e </a:t>
            </a:r>
            <a:r>
              <a:rPr lang="pt-BR" sz="2800" dirty="0" err="1">
                <a:latin typeface="Arial Nova"/>
              </a:rPr>
              <a:t>Pull</a:t>
            </a:r>
            <a:r>
              <a:rPr lang="pt-BR" sz="2800" dirty="0">
                <a:latin typeface="Arial Nova"/>
              </a:rPr>
              <a:t> </a:t>
            </a:r>
            <a:r>
              <a:rPr lang="pt-BR" sz="2800" dirty="0" err="1">
                <a:latin typeface="Arial Nova"/>
              </a:rPr>
              <a:t>Requests</a:t>
            </a:r>
            <a:endParaRPr lang="pt-BR" sz="2800" dirty="0">
              <a:latin typeface="Arial Nova"/>
            </a:endParaRPr>
          </a:p>
        </p:txBody>
      </p:sp>
      <p:pic>
        <p:nvPicPr>
          <p:cNvPr id="11" name="Imagem 10" descr="Github Logo - Free social media icons">
            <a:extLst>
              <a:ext uri="{FF2B5EF4-FFF2-40B4-BE49-F238E27FC236}">
                <a16:creationId xmlns:a16="http://schemas.microsoft.com/office/drawing/2014/main" id="{B99A1664-41C5-BD59-E9AE-C7F84035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372" y="3184302"/>
            <a:ext cx="2099257" cy="2099257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B27525D6-297B-538C-8EE5-36B5E62FC65E}"/>
              </a:ext>
            </a:extLst>
          </p:cNvPr>
          <p:cNvSpPr/>
          <p:nvPr/>
        </p:nvSpPr>
        <p:spPr>
          <a:xfrm>
            <a:off x="0" y="0"/>
            <a:ext cx="12181974" cy="2255921"/>
          </a:xfrm>
          <a:prstGeom prst="rect">
            <a:avLst/>
          </a:prstGeom>
          <a:solidFill>
            <a:srgbClr val="A9D9D0"/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B6CD6323-5E23-7390-5554-8EB6CF51CB91}"/>
              </a:ext>
            </a:extLst>
          </p:cNvPr>
          <p:cNvSpPr txBox="1">
            <a:spLocks/>
          </p:cNvSpPr>
          <p:nvPr/>
        </p:nvSpPr>
        <p:spPr>
          <a:xfrm>
            <a:off x="3364177" y="264152"/>
            <a:ext cx="4977077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85BFFF-2B6E-4D20-8938-61E36B8CFE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DA60BD-0042-4722-B671-D551884D1E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069F72-2015-4FB6-9588-A49CB14BDC1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_JuxtaposeVTI</Template>
  <TotalTime>0</TotalTime>
  <Words>550</Words>
  <Application>Microsoft Office PowerPoint</Application>
  <PresentationFormat>Widescreen</PresentationFormat>
  <Paragraphs>106</Paragraphs>
  <Slides>11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JuxtaposeVTI</vt:lpstr>
      <vt:lpstr>Apresentação do PowerPoint</vt:lpstr>
      <vt:lpstr>Contexto do problema</vt:lpstr>
      <vt:lpstr>  Paradoxo     da escolha</vt:lpstr>
      <vt:lpstr>Solução proposta</vt:lpstr>
      <vt:lpstr>Público alvo</vt:lpstr>
      <vt:lpstr>Histórias de usuários</vt:lpstr>
      <vt:lpstr>Apresentação do PowerPoint</vt:lpstr>
      <vt:lpstr>metodologia</vt:lpstr>
      <vt:lpstr>Apresentação do PowerPoint</vt:lpstr>
      <vt:lpstr>interface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660</cp:revision>
  <dcterms:created xsi:type="dcterms:W3CDTF">2023-09-25T15:22:04Z</dcterms:created>
  <dcterms:modified xsi:type="dcterms:W3CDTF">2023-12-12T15:22:00Z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