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97" r:id="rId3"/>
    <p:sldId id="257"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5" r:id="rId27"/>
    <p:sldId id="281"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D2D44D-011A-4D07-88FB-BC1E214DFC28}" type="datetimeFigureOut">
              <a:rPr lang="es-CL" smtClean="0"/>
              <a:t>03-01-2019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407B7A6-B703-4A27-8785-4A80B000CB53}"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201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D2D44D-011A-4D07-88FB-BC1E214DFC28}" type="datetimeFigureOut">
              <a:rPr lang="es-CL" smtClean="0"/>
              <a:t>03-01-2019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407B7A6-B703-4A27-8785-4A80B000CB53}" type="slidenum">
              <a:rPr lang="es-CL" smtClean="0"/>
              <a:t>‹Nº›</a:t>
            </a:fld>
            <a:endParaRPr lang="es-CL"/>
          </a:p>
        </p:txBody>
      </p:sp>
    </p:spTree>
    <p:extLst>
      <p:ext uri="{BB962C8B-B14F-4D97-AF65-F5344CB8AC3E}">
        <p14:creationId xmlns:p14="http://schemas.microsoft.com/office/powerpoint/2010/main" val="353015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D2D44D-011A-4D07-88FB-BC1E214DFC28}" type="datetimeFigureOut">
              <a:rPr lang="es-CL" smtClean="0"/>
              <a:t>03-01-2019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407B7A6-B703-4A27-8785-4A80B000CB53}" type="slidenum">
              <a:rPr lang="es-CL" smtClean="0"/>
              <a:t>‹Nº›</a:t>
            </a:fld>
            <a:endParaRPr lang="es-CL"/>
          </a:p>
        </p:txBody>
      </p:sp>
    </p:spTree>
    <p:extLst>
      <p:ext uri="{BB962C8B-B14F-4D97-AF65-F5344CB8AC3E}">
        <p14:creationId xmlns:p14="http://schemas.microsoft.com/office/powerpoint/2010/main" val="224045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D2D44D-011A-4D07-88FB-BC1E214DFC28}" type="datetimeFigureOut">
              <a:rPr lang="es-CL" smtClean="0"/>
              <a:t>03-01-2019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407B7A6-B703-4A27-8785-4A80B000CB53}" type="slidenum">
              <a:rPr lang="es-CL" smtClean="0"/>
              <a:t>‹Nº›</a:t>
            </a:fld>
            <a:endParaRPr lang="es-CL"/>
          </a:p>
        </p:txBody>
      </p:sp>
    </p:spTree>
    <p:extLst>
      <p:ext uri="{BB962C8B-B14F-4D97-AF65-F5344CB8AC3E}">
        <p14:creationId xmlns:p14="http://schemas.microsoft.com/office/powerpoint/2010/main" val="317234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D2D44D-011A-4D07-88FB-BC1E214DFC28}" type="datetimeFigureOut">
              <a:rPr lang="es-CL" smtClean="0"/>
              <a:t>03-01-2019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407B7A6-B703-4A27-8785-4A80B000CB53}"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36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1D2D44D-011A-4D07-88FB-BC1E214DFC28}" type="datetimeFigureOut">
              <a:rPr lang="es-CL" smtClean="0"/>
              <a:t>03-01-2019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407B7A6-B703-4A27-8785-4A80B000CB53}" type="slidenum">
              <a:rPr lang="es-CL" smtClean="0"/>
              <a:t>‹Nº›</a:t>
            </a:fld>
            <a:endParaRPr lang="es-CL"/>
          </a:p>
        </p:txBody>
      </p:sp>
    </p:spTree>
    <p:extLst>
      <p:ext uri="{BB962C8B-B14F-4D97-AF65-F5344CB8AC3E}">
        <p14:creationId xmlns:p14="http://schemas.microsoft.com/office/powerpoint/2010/main" val="206335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1D2D44D-011A-4D07-88FB-BC1E214DFC28}" type="datetimeFigureOut">
              <a:rPr lang="es-CL" smtClean="0"/>
              <a:t>03-01-2019</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7407B7A6-B703-4A27-8785-4A80B000CB53}" type="slidenum">
              <a:rPr lang="es-CL" smtClean="0"/>
              <a:t>‹Nº›</a:t>
            </a:fld>
            <a:endParaRPr lang="es-CL"/>
          </a:p>
        </p:txBody>
      </p:sp>
    </p:spTree>
    <p:extLst>
      <p:ext uri="{BB962C8B-B14F-4D97-AF65-F5344CB8AC3E}">
        <p14:creationId xmlns:p14="http://schemas.microsoft.com/office/powerpoint/2010/main" val="384551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1D2D44D-011A-4D07-88FB-BC1E214DFC28}" type="datetimeFigureOut">
              <a:rPr lang="es-CL" smtClean="0"/>
              <a:t>03-01-2019</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7407B7A6-B703-4A27-8785-4A80B000CB53}" type="slidenum">
              <a:rPr lang="es-CL" smtClean="0"/>
              <a:t>‹Nº›</a:t>
            </a:fld>
            <a:endParaRPr lang="es-CL"/>
          </a:p>
        </p:txBody>
      </p:sp>
    </p:spTree>
    <p:extLst>
      <p:ext uri="{BB962C8B-B14F-4D97-AF65-F5344CB8AC3E}">
        <p14:creationId xmlns:p14="http://schemas.microsoft.com/office/powerpoint/2010/main" val="203225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D2D44D-011A-4D07-88FB-BC1E214DFC28}" type="datetimeFigureOut">
              <a:rPr lang="es-CL" smtClean="0"/>
              <a:t>03-01-2019</a:t>
            </a:fld>
            <a:endParaRPr lang="es-C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L"/>
          </a:p>
        </p:txBody>
      </p:sp>
      <p:sp>
        <p:nvSpPr>
          <p:cNvPr id="9" name="Slide Number Placeholder 8"/>
          <p:cNvSpPr>
            <a:spLocks noGrp="1"/>
          </p:cNvSpPr>
          <p:nvPr>
            <p:ph type="sldNum" sz="quarter" idx="12"/>
          </p:nvPr>
        </p:nvSpPr>
        <p:spPr/>
        <p:txBody>
          <a:bodyPr/>
          <a:lstStyle/>
          <a:p>
            <a:fld id="{7407B7A6-B703-4A27-8785-4A80B000CB53}" type="slidenum">
              <a:rPr lang="es-CL" smtClean="0"/>
              <a:t>‹Nº›</a:t>
            </a:fld>
            <a:endParaRPr lang="es-CL"/>
          </a:p>
        </p:txBody>
      </p:sp>
    </p:spTree>
    <p:extLst>
      <p:ext uri="{BB962C8B-B14F-4D97-AF65-F5344CB8AC3E}">
        <p14:creationId xmlns:p14="http://schemas.microsoft.com/office/powerpoint/2010/main" val="211141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D2D44D-011A-4D07-88FB-BC1E214DFC28}" type="datetimeFigureOut">
              <a:rPr lang="es-CL" smtClean="0"/>
              <a:t>03-01-2019</a:t>
            </a:fld>
            <a:endParaRPr lang="es-C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07B7A6-B703-4A27-8785-4A80B000CB53}" type="slidenum">
              <a:rPr lang="es-CL" smtClean="0"/>
              <a:t>‹Nº›</a:t>
            </a:fld>
            <a:endParaRPr lang="es-CL"/>
          </a:p>
        </p:txBody>
      </p:sp>
    </p:spTree>
    <p:extLst>
      <p:ext uri="{BB962C8B-B14F-4D97-AF65-F5344CB8AC3E}">
        <p14:creationId xmlns:p14="http://schemas.microsoft.com/office/powerpoint/2010/main" val="395786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1D2D44D-011A-4D07-88FB-BC1E214DFC28}" type="datetimeFigureOut">
              <a:rPr lang="es-CL" smtClean="0"/>
              <a:t>03-01-2019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407B7A6-B703-4A27-8785-4A80B000CB53}" type="slidenum">
              <a:rPr lang="es-CL" smtClean="0"/>
              <a:t>‹Nº›</a:t>
            </a:fld>
            <a:endParaRPr lang="es-CL"/>
          </a:p>
        </p:txBody>
      </p:sp>
    </p:spTree>
    <p:extLst>
      <p:ext uri="{BB962C8B-B14F-4D97-AF65-F5344CB8AC3E}">
        <p14:creationId xmlns:p14="http://schemas.microsoft.com/office/powerpoint/2010/main" val="160980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D2D44D-011A-4D07-88FB-BC1E214DFC28}" type="datetimeFigureOut">
              <a:rPr lang="es-CL" smtClean="0"/>
              <a:t>03-01-2019</a:t>
            </a:fld>
            <a:endParaRPr lang="es-C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07B7A6-B703-4A27-8785-4A80B000CB53}" type="slidenum">
              <a:rPr lang="es-CL" smtClean="0"/>
              <a:t>‹Nº›</a:t>
            </a:fld>
            <a:endParaRPr lang="es-C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91062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4D8FA-D0CE-4BBA-99CA-75C935DDBE31}"/>
              </a:ext>
            </a:extLst>
          </p:cNvPr>
          <p:cNvSpPr>
            <a:spLocks noGrp="1"/>
          </p:cNvSpPr>
          <p:nvPr>
            <p:ph type="ctrTitle"/>
          </p:nvPr>
        </p:nvSpPr>
        <p:spPr>
          <a:xfrm>
            <a:off x="821636" y="1050994"/>
            <a:ext cx="4572000" cy="5102087"/>
          </a:xfrm>
        </p:spPr>
        <p:txBody>
          <a:bodyPr>
            <a:noAutofit/>
          </a:bodyPr>
          <a:lstStyle/>
          <a:p>
            <a:r>
              <a:rPr lang="es-CL" sz="6600" dirty="0"/>
              <a:t>Análisis financiero de la compañía marítima chilena</a:t>
            </a:r>
          </a:p>
        </p:txBody>
      </p:sp>
      <p:sp>
        <p:nvSpPr>
          <p:cNvPr id="3" name="Subtítulo 2">
            <a:extLst>
              <a:ext uri="{FF2B5EF4-FFF2-40B4-BE49-F238E27FC236}">
                <a16:creationId xmlns:a16="http://schemas.microsoft.com/office/drawing/2014/main" id="{5F44966C-3477-4445-8C6E-8496F1E3FBEA}"/>
              </a:ext>
            </a:extLst>
          </p:cNvPr>
          <p:cNvSpPr>
            <a:spLocks noGrp="1"/>
          </p:cNvSpPr>
          <p:nvPr>
            <p:ph type="subTitle" idx="1"/>
          </p:nvPr>
        </p:nvSpPr>
        <p:spPr>
          <a:xfrm>
            <a:off x="6709328" y="3789404"/>
            <a:ext cx="4572000" cy="2551043"/>
          </a:xfrm>
        </p:spPr>
        <p:txBody>
          <a:bodyPr>
            <a:normAutofit fontScale="70000" lnSpcReduction="20000"/>
          </a:bodyPr>
          <a:lstStyle/>
          <a:p>
            <a:pPr algn="l"/>
            <a:r>
              <a:rPr lang="es-CL" dirty="0"/>
              <a:t>Integrantes: </a:t>
            </a:r>
          </a:p>
          <a:p>
            <a:pPr marL="342900" indent="-342900" algn="l">
              <a:buFont typeface="Arial" panose="020B0604020202020204" pitchFamily="34" charset="0"/>
              <a:buChar char="•"/>
            </a:pPr>
            <a:r>
              <a:rPr lang="es-CL" dirty="0"/>
              <a:t>Lucas Campos</a:t>
            </a:r>
          </a:p>
          <a:p>
            <a:pPr marL="342900" indent="-342900" algn="l">
              <a:buFont typeface="Arial" panose="020B0604020202020204" pitchFamily="34" charset="0"/>
              <a:buChar char="•"/>
            </a:pPr>
            <a:r>
              <a:rPr lang="es-CL" dirty="0"/>
              <a:t>Diego Gutiérrez</a:t>
            </a:r>
          </a:p>
          <a:p>
            <a:pPr marL="342900" indent="-342900" algn="l">
              <a:buFont typeface="Arial" panose="020B0604020202020204" pitchFamily="34" charset="0"/>
              <a:buChar char="•"/>
            </a:pPr>
            <a:r>
              <a:rPr lang="es-CL" dirty="0"/>
              <a:t>Hugo Morales </a:t>
            </a:r>
          </a:p>
          <a:p>
            <a:pPr marL="342900" indent="-342900" algn="l">
              <a:buFont typeface="Arial" panose="020B0604020202020204" pitchFamily="34" charset="0"/>
              <a:buChar char="•"/>
            </a:pPr>
            <a:r>
              <a:rPr lang="es-CL" dirty="0"/>
              <a:t>Macarena Flores </a:t>
            </a:r>
          </a:p>
          <a:p>
            <a:pPr algn="l"/>
            <a:r>
              <a:rPr lang="es-CL" dirty="0"/>
              <a:t>Profesor:</a:t>
            </a:r>
          </a:p>
          <a:p>
            <a:pPr algn="l"/>
            <a:r>
              <a:rPr lang="es-CL" dirty="0"/>
              <a:t>Freddy Zavala </a:t>
            </a:r>
          </a:p>
          <a:p>
            <a:pPr marL="342900" indent="-342900" algn="l">
              <a:buFont typeface="Arial" panose="020B0604020202020204" pitchFamily="34" charset="0"/>
              <a:buChar char="•"/>
            </a:pPr>
            <a:endParaRPr lang="es-CL" dirty="0"/>
          </a:p>
        </p:txBody>
      </p:sp>
      <p:pic>
        <p:nvPicPr>
          <p:cNvPr id="34822" name="Picture 6" descr="Resultado de imagen para compaÃ±ia maritima chilena">
            <a:extLst>
              <a:ext uri="{FF2B5EF4-FFF2-40B4-BE49-F238E27FC236}">
                <a16:creationId xmlns:a16="http://schemas.microsoft.com/office/drawing/2014/main" id="{165BB756-9063-4081-8A73-3768D8992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636" y="556950"/>
            <a:ext cx="3601692" cy="2699012"/>
          </a:xfrm>
          <a:prstGeom prst="rect">
            <a:avLst/>
          </a:prstGeom>
          <a:noFill/>
          <a:extLst>
            <a:ext uri="{909E8E84-426E-40DD-AFC4-6F175D3DCCD1}">
              <a14:hiddenFill xmlns:a14="http://schemas.microsoft.com/office/drawing/2010/main">
                <a:solidFill>
                  <a:srgbClr val="FFFFFF"/>
                </a:solidFill>
              </a14:hiddenFill>
            </a:ext>
          </a:extLst>
        </p:spPr>
      </p:pic>
      <p:pic>
        <p:nvPicPr>
          <p:cNvPr id="34826" name="Picture 10" descr="Resultado de imagen para utem">
            <a:extLst>
              <a:ext uri="{FF2B5EF4-FFF2-40B4-BE49-F238E27FC236}">
                <a16:creationId xmlns:a16="http://schemas.microsoft.com/office/drawing/2014/main" id="{A1766DFB-0B60-403B-957F-7203A8D2E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886" y="357502"/>
            <a:ext cx="2375036" cy="289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13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5B135-7708-43D8-A057-1FD0BD793172}"/>
              </a:ext>
            </a:extLst>
          </p:cNvPr>
          <p:cNvSpPr>
            <a:spLocks noGrp="1"/>
          </p:cNvSpPr>
          <p:nvPr>
            <p:ph type="title"/>
          </p:nvPr>
        </p:nvSpPr>
        <p:spPr>
          <a:xfrm>
            <a:off x="838200" y="192847"/>
            <a:ext cx="10515600" cy="1325563"/>
          </a:xfrm>
        </p:spPr>
        <p:txBody>
          <a:bodyPr>
            <a:normAutofit/>
          </a:bodyPr>
          <a:lstStyle/>
          <a:p>
            <a:pPr algn="ctr"/>
            <a:r>
              <a:rPr lang="es-CL" sz="4800" dirty="0"/>
              <a:t>Liquidez capital de trabajo neto</a:t>
            </a:r>
          </a:p>
        </p:txBody>
      </p:sp>
      <p:pic>
        <p:nvPicPr>
          <p:cNvPr id="7176" name="Picture 8" descr="https://lh5.googleusercontent.com/-H9hFPd7dR8HPsKRCODxAEN31SovHCe_L3m9bcFvl3O0hm-t9LwVN16BFLYWl6YD90cwzXuWIWwJVIc5bZ_9gg8Ak952-CTBzG9Y5ucDjZp3VDl-qqIHGQhRpX_vxUMu6VYvWoSN">
            <a:extLst>
              <a:ext uri="{FF2B5EF4-FFF2-40B4-BE49-F238E27FC236}">
                <a16:creationId xmlns:a16="http://schemas.microsoft.com/office/drawing/2014/main" id="{A97EDC42-D46F-4F2A-BC8C-59D0F02699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85889"/>
            <a:ext cx="10515600" cy="174162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h3.googleusercontent.com/1AtMHd-a8qoUvmeaWTqGH1bOWmRQWhZb1xcHKAvDFWLELYpenr4QwWbY_FPzj4curpW4la3Yg1vIioODJttu3ysM3BsiiMtRt0lf8CBsTcRPtliIkiZjUjYWVXPosNH8wJKsvkmW">
            <a:extLst>
              <a:ext uri="{FF2B5EF4-FFF2-40B4-BE49-F238E27FC236}">
                <a16:creationId xmlns:a16="http://schemas.microsoft.com/office/drawing/2014/main" id="{F9C2B350-53D1-45A6-9263-720588273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96479"/>
            <a:ext cx="48768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68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2E4E6-4D7F-4EFE-915F-BCD18F6390DD}"/>
              </a:ext>
            </a:extLst>
          </p:cNvPr>
          <p:cNvSpPr>
            <a:spLocks noGrp="1"/>
          </p:cNvSpPr>
          <p:nvPr>
            <p:ph type="title"/>
          </p:nvPr>
        </p:nvSpPr>
        <p:spPr>
          <a:xfrm>
            <a:off x="838200" y="153090"/>
            <a:ext cx="10515600" cy="1325563"/>
          </a:xfrm>
        </p:spPr>
        <p:txBody>
          <a:bodyPr>
            <a:normAutofit/>
          </a:bodyPr>
          <a:lstStyle/>
          <a:p>
            <a:pPr algn="ctr"/>
            <a:r>
              <a:rPr lang="es-CL" sz="4800" dirty="0"/>
              <a:t>Razón circulante </a:t>
            </a:r>
          </a:p>
        </p:txBody>
      </p:sp>
      <p:pic>
        <p:nvPicPr>
          <p:cNvPr id="8194" name="Picture 2" descr="https://lh4.googleusercontent.com/d944rQ7Y6sJ24G1cXC2Em-ll0YBWv14rNj9Eh16s1Q9mLjqG4Z1BD4swq3UKFzhPxcEmmQ062VqPKShQy0ZwzEG48en0NC5B13NOqn6kwTRB_M1HDQc0sH47id5KUiE9nV9MVlSh">
            <a:extLst>
              <a:ext uri="{FF2B5EF4-FFF2-40B4-BE49-F238E27FC236}">
                <a16:creationId xmlns:a16="http://schemas.microsoft.com/office/drawing/2014/main" id="{D9C63578-B042-40EA-BFE9-C86B235ADD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78653"/>
            <a:ext cx="10515600" cy="155609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3.googleusercontent.com/33vDJvyBcSdnRfkxnYp2pafoQhp1wPDSraOBjeLp5bIoM1u5JZY-lbuQPYSWkpm22zyCVsBHU4KadA5GvKmh8KeR2cM-yyyAtzo2-N8aodfApK6FTDUW2DRBvOcSr1w-h5IDpXgT">
            <a:extLst>
              <a:ext uri="{FF2B5EF4-FFF2-40B4-BE49-F238E27FC236}">
                <a16:creationId xmlns:a16="http://schemas.microsoft.com/office/drawing/2014/main" id="{9369D0E8-4078-4EB0-9115-DFB2A79A7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0" y="3295374"/>
            <a:ext cx="491490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27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3E0E9-A478-4FE7-ADE9-2CBD0F74E08C}"/>
              </a:ext>
            </a:extLst>
          </p:cNvPr>
          <p:cNvSpPr>
            <a:spLocks noGrp="1"/>
          </p:cNvSpPr>
          <p:nvPr>
            <p:ph type="title"/>
          </p:nvPr>
        </p:nvSpPr>
        <p:spPr>
          <a:xfrm>
            <a:off x="838200" y="18255"/>
            <a:ext cx="10515600" cy="1325563"/>
          </a:xfrm>
        </p:spPr>
        <p:txBody>
          <a:bodyPr>
            <a:normAutofit/>
          </a:bodyPr>
          <a:lstStyle/>
          <a:p>
            <a:pPr algn="ctr"/>
            <a:r>
              <a:rPr lang="es-CL" sz="4800" dirty="0"/>
              <a:t>Razón de tesorería</a:t>
            </a:r>
          </a:p>
        </p:txBody>
      </p:sp>
      <p:pic>
        <p:nvPicPr>
          <p:cNvPr id="9218" name="Picture 2" descr="https://lh6.googleusercontent.com/-5aBLKP44m3CKH2-VxD5qk12esOSBop7ABAvyxmM0iOIVU1d_KjtrhZ-yKRRW7M28AJfY7f_9Y0x4YW6ZWa4D7TMXgm9OZNes4NpyCzyQhPOqambQTSILsRzB_4XCh3Yqnva52EY">
            <a:extLst>
              <a:ext uri="{FF2B5EF4-FFF2-40B4-BE49-F238E27FC236}">
                <a16:creationId xmlns:a16="http://schemas.microsoft.com/office/drawing/2014/main" id="{F8EC4D46-0681-4AA9-B96E-6E8EB04DE6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3818"/>
            <a:ext cx="10515600" cy="177044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lh4.googleusercontent.com/g6NOrXRKyqukqRdzfGEQts0nRx_Fo3EIIMDcsyfFIITLhEIZ1xEVo5R4zeCCN8UxX1IneAcDBopKWXNlO9wVQl3Oc2EHG1AZubBBPcEp09INs9QsNVG6Y_Hwrn_afJBrwwgnSK3r">
            <a:extLst>
              <a:ext uri="{FF2B5EF4-FFF2-40B4-BE49-F238E27FC236}">
                <a16:creationId xmlns:a16="http://schemas.microsoft.com/office/drawing/2014/main" id="{88A0040B-E1D3-4235-80C4-9446CFCB7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975" y="3217377"/>
            <a:ext cx="49720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567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60C9C-E911-481A-ACD6-BFA6B56D6E0C}"/>
              </a:ext>
            </a:extLst>
          </p:cNvPr>
          <p:cNvSpPr>
            <a:spLocks noGrp="1"/>
          </p:cNvSpPr>
          <p:nvPr>
            <p:ph type="title"/>
          </p:nvPr>
        </p:nvSpPr>
        <p:spPr>
          <a:xfrm>
            <a:off x="838200" y="18255"/>
            <a:ext cx="10515600" cy="1325563"/>
          </a:xfrm>
        </p:spPr>
        <p:txBody>
          <a:bodyPr>
            <a:normAutofit/>
          </a:bodyPr>
          <a:lstStyle/>
          <a:p>
            <a:pPr algn="ctr"/>
            <a:r>
              <a:rPr lang="es-CL" sz="4800" dirty="0"/>
              <a:t>Razón disponible</a:t>
            </a:r>
          </a:p>
        </p:txBody>
      </p:sp>
      <p:pic>
        <p:nvPicPr>
          <p:cNvPr id="10242" name="Picture 2" descr="https://lh4.googleusercontent.com/YHjtHxcDUzj4mh2P904s_akppcPdjpHC0tQbGJVuRkZ-IxLixod6ZXqvK9OYr6NBfJcyqtpAlXw03zmI8XvlX4kWASY6-OSap9j2yri57ucwTfd0OpZ2fnCFzPsAOlgKHStUWvj6">
            <a:extLst>
              <a:ext uri="{FF2B5EF4-FFF2-40B4-BE49-F238E27FC236}">
                <a16:creationId xmlns:a16="http://schemas.microsoft.com/office/drawing/2014/main" id="{421351E7-4E8E-46E1-89EA-65070EC88F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7611" y="1343818"/>
            <a:ext cx="10396189" cy="159816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lh3.googleusercontent.com/GYZzFAXJ0pFfOXIus0-Npzbu6bbLFvuML5OZT4PwWvCXhx4-jP0GcRfnDPIv1jYpJJfVE7qIhkJIIiyhkJm6MuqpeI3p98xwGiLKwmJ4uwEVD8he0YsI4_ZWd0e167MWJszjJKxL">
            <a:extLst>
              <a:ext uri="{FF2B5EF4-FFF2-40B4-BE49-F238E27FC236}">
                <a16:creationId xmlns:a16="http://schemas.microsoft.com/office/drawing/2014/main" id="{89E84522-45A0-46DC-973C-73EF143AC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3114260"/>
            <a:ext cx="520065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84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00A50-F3BB-4A50-8055-645F255ED7CE}"/>
              </a:ext>
            </a:extLst>
          </p:cNvPr>
          <p:cNvSpPr>
            <a:spLocks noGrp="1"/>
          </p:cNvSpPr>
          <p:nvPr>
            <p:ph type="title"/>
          </p:nvPr>
        </p:nvSpPr>
        <p:spPr>
          <a:xfrm>
            <a:off x="838200" y="139838"/>
            <a:ext cx="10515600" cy="1325563"/>
          </a:xfrm>
        </p:spPr>
        <p:txBody>
          <a:bodyPr>
            <a:normAutofit/>
          </a:bodyPr>
          <a:lstStyle/>
          <a:p>
            <a:pPr algn="ctr"/>
            <a:r>
              <a:rPr lang="es-CL" sz="4800" dirty="0"/>
              <a:t>Razón de liquidez de stock</a:t>
            </a:r>
          </a:p>
        </p:txBody>
      </p:sp>
      <p:pic>
        <p:nvPicPr>
          <p:cNvPr id="11266" name="Picture 2" descr="https://lh6.googleusercontent.com/1CrqQk-I6ZvM0Yg_YlhPvDRzm0Cz9QgmJ5urW16nXIAMH9-RzqOXPslNG4qBeWmuoe_p6nUZULJgKrxsMFZ-Hq-cbT6e9ciEUS2tC7CZa6XO8nZ7cHdLTiXo6MSEDkh10siIKfod">
            <a:extLst>
              <a:ext uri="{FF2B5EF4-FFF2-40B4-BE49-F238E27FC236}">
                <a16:creationId xmlns:a16="http://schemas.microsoft.com/office/drawing/2014/main" id="{AEE41E6B-A4B7-4050-A281-BB51BDB83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465400"/>
            <a:ext cx="10515600" cy="151633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lh4.googleusercontent.com/RYEPsuqZpbKXtOvJINC7XrEEnaT1-tcWsTGYJqxImayhXQC3XD16uNLKnXhjGBQ4qn-mH-Smx--GtiGgboj724hSIlPrL99OAzMoFQuFsQaIDBFCFEsNcOxHqXlQcX9w8Pfs8_nW">
            <a:extLst>
              <a:ext uri="{FF2B5EF4-FFF2-40B4-BE49-F238E27FC236}">
                <a16:creationId xmlns:a16="http://schemas.microsoft.com/office/drawing/2014/main" id="{52AA7E7B-6B0A-4D1F-A74A-237D77AEA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140" y="3250097"/>
            <a:ext cx="50006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8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E510A-9840-4C3D-BB59-5AE49F4F8372}"/>
              </a:ext>
            </a:extLst>
          </p:cNvPr>
          <p:cNvSpPr>
            <a:spLocks noGrp="1"/>
          </p:cNvSpPr>
          <p:nvPr>
            <p:ph type="title"/>
          </p:nvPr>
        </p:nvSpPr>
        <p:spPr>
          <a:xfrm>
            <a:off x="838200" y="18255"/>
            <a:ext cx="10515600" cy="1325563"/>
          </a:xfrm>
        </p:spPr>
        <p:txBody>
          <a:bodyPr>
            <a:normAutofit/>
          </a:bodyPr>
          <a:lstStyle/>
          <a:p>
            <a:pPr algn="ctr"/>
            <a:r>
              <a:rPr lang="es-CL" sz="4800" dirty="0"/>
              <a:t>Razón endeudamiento</a:t>
            </a:r>
          </a:p>
        </p:txBody>
      </p:sp>
      <p:pic>
        <p:nvPicPr>
          <p:cNvPr id="12290" name="Picture 2" descr="https://lh5.googleusercontent.com/YnatPrRKz61tApWns-EtwjBdDxQ6jQp2ePecbzyRE5rrnww4E2l2Xa3JYmdwxjLc-_7ncCSJJ29gMqeDe5EKsqXjlzpIc8sYgkoG9UnpFdTyYdgC_WzOx4ujFdqL2GYporYA3TaE">
            <a:extLst>
              <a:ext uri="{FF2B5EF4-FFF2-40B4-BE49-F238E27FC236}">
                <a16:creationId xmlns:a16="http://schemas.microsoft.com/office/drawing/2014/main" id="{165A9411-459E-4B5B-AAE7-A4886539C5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3818"/>
            <a:ext cx="10515600" cy="174394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lh3.googleusercontent.com/oPzWkuGmkGYdTO4zW1c1NzbZaVR4QCQ_CHoEDoU9S-Txw-DP5cEXurEoRQkcuFB8kU4eDrP07WLzhfm_VrTfhUDmGiEA3Zvg5p9bohtNYGQzC6e8KtPYwW2lVIPPk-QtUz68XYO4">
            <a:extLst>
              <a:ext uri="{FF2B5EF4-FFF2-40B4-BE49-F238E27FC236}">
                <a16:creationId xmlns:a16="http://schemas.microsoft.com/office/drawing/2014/main" id="{0BAC36AE-A3C8-4703-A1F5-C7098BE70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7783" y="3204297"/>
            <a:ext cx="490537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24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8EDD7-C2A4-438E-A78E-2180A934CBB5}"/>
              </a:ext>
            </a:extLst>
          </p:cNvPr>
          <p:cNvSpPr>
            <a:spLocks noGrp="1"/>
          </p:cNvSpPr>
          <p:nvPr>
            <p:ph type="title"/>
          </p:nvPr>
        </p:nvSpPr>
        <p:spPr>
          <a:xfrm>
            <a:off x="838200" y="0"/>
            <a:ext cx="10515600" cy="1325563"/>
          </a:xfrm>
        </p:spPr>
        <p:txBody>
          <a:bodyPr>
            <a:normAutofit/>
          </a:bodyPr>
          <a:lstStyle/>
          <a:p>
            <a:pPr algn="ctr"/>
            <a:r>
              <a:rPr lang="es-CL" sz="4800" dirty="0"/>
              <a:t>Calidad de deuda</a:t>
            </a:r>
          </a:p>
        </p:txBody>
      </p:sp>
      <p:pic>
        <p:nvPicPr>
          <p:cNvPr id="13314" name="Picture 2" descr="https://lh4.googleusercontent.com/p4OeCHzDIcirqC2JbLHUxUS7958hybMwKiSGaAkRS71-MOk338bHCt7BZExN0yRY9BbRZa3Or_cGBSSf8R-FrukV8NEFI4FC3FEMIiQIfltM5quvAA5HrhVIr0rxezcuOgwhRtxY">
            <a:extLst>
              <a:ext uri="{FF2B5EF4-FFF2-40B4-BE49-F238E27FC236}">
                <a16:creationId xmlns:a16="http://schemas.microsoft.com/office/drawing/2014/main" id="{9957B714-D87F-424D-8019-121BA236FC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09975" y="3286539"/>
            <a:ext cx="4972050" cy="30670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lh6.googleusercontent.com/80redsy89PuEkpnuUbzwJpqxUUZFsd4v8Omboulr534pLUH6uptdEA_ihPhd1xPdNo4tdhSu348M4MRN8qpUrmG_2LTmmZveVJPNBTd-kaY8eBn42WJcYu8vvQaX-xT8-FNB52jt">
            <a:extLst>
              <a:ext uri="{FF2B5EF4-FFF2-40B4-BE49-F238E27FC236}">
                <a16:creationId xmlns:a16="http://schemas.microsoft.com/office/drawing/2014/main" id="{034C126B-DB80-49B0-B1CA-A551BB2E0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25563"/>
            <a:ext cx="10515600" cy="186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340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75654-C7B8-40BD-B485-FAA1EA0BC449}"/>
              </a:ext>
            </a:extLst>
          </p:cNvPr>
          <p:cNvSpPr>
            <a:spLocks noGrp="1"/>
          </p:cNvSpPr>
          <p:nvPr>
            <p:ph type="title"/>
          </p:nvPr>
        </p:nvSpPr>
        <p:spPr>
          <a:xfrm>
            <a:off x="838200" y="2766218"/>
            <a:ext cx="10515600" cy="1325563"/>
          </a:xfrm>
        </p:spPr>
        <p:txBody>
          <a:bodyPr>
            <a:normAutofit/>
          </a:bodyPr>
          <a:lstStyle/>
          <a:p>
            <a:pPr algn="ctr"/>
            <a:r>
              <a:rPr lang="es-CL" sz="6000" dirty="0"/>
              <a:t>Puntualidad de pago</a:t>
            </a:r>
          </a:p>
        </p:txBody>
      </p:sp>
    </p:spTree>
    <p:extLst>
      <p:ext uri="{BB962C8B-B14F-4D97-AF65-F5344CB8AC3E}">
        <p14:creationId xmlns:p14="http://schemas.microsoft.com/office/powerpoint/2010/main" val="66229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D49919-D8DE-444F-936F-43EE9454CF5D}"/>
              </a:ext>
            </a:extLst>
          </p:cNvPr>
          <p:cNvSpPr>
            <a:spLocks noGrp="1"/>
          </p:cNvSpPr>
          <p:nvPr>
            <p:ph type="title"/>
          </p:nvPr>
        </p:nvSpPr>
        <p:spPr>
          <a:xfrm>
            <a:off x="838200" y="18255"/>
            <a:ext cx="10515600" cy="1325563"/>
          </a:xfrm>
        </p:spPr>
        <p:txBody>
          <a:bodyPr>
            <a:normAutofit/>
          </a:bodyPr>
          <a:lstStyle/>
          <a:p>
            <a:pPr algn="ctr"/>
            <a:r>
              <a:rPr lang="es-CL" sz="4800" dirty="0"/>
              <a:t>Rotación activos totales </a:t>
            </a:r>
          </a:p>
        </p:txBody>
      </p:sp>
      <p:graphicFrame>
        <p:nvGraphicFramePr>
          <p:cNvPr id="6" name="Marcador de contenido 5">
            <a:extLst>
              <a:ext uri="{FF2B5EF4-FFF2-40B4-BE49-F238E27FC236}">
                <a16:creationId xmlns:a16="http://schemas.microsoft.com/office/drawing/2014/main" id="{AE790AAE-568D-4CFC-A7A8-CEE886C7437F}"/>
              </a:ext>
            </a:extLst>
          </p:cNvPr>
          <p:cNvGraphicFramePr>
            <a:graphicFrameLocks noGrp="1"/>
          </p:cNvGraphicFramePr>
          <p:nvPr>
            <p:ph idx="1"/>
            <p:extLst>
              <p:ext uri="{D42A27DB-BD31-4B8C-83A1-F6EECF244321}">
                <p14:modId xmlns:p14="http://schemas.microsoft.com/office/powerpoint/2010/main" val="730090230"/>
              </p:ext>
            </p:extLst>
          </p:nvPr>
        </p:nvGraphicFramePr>
        <p:xfrm>
          <a:off x="838200" y="1343818"/>
          <a:ext cx="10515599" cy="1955972"/>
        </p:xfrm>
        <a:graphic>
          <a:graphicData uri="http://schemas.openxmlformats.org/drawingml/2006/table">
            <a:tbl>
              <a:tblPr/>
              <a:tblGrid>
                <a:gridCol w="3044450">
                  <a:extLst>
                    <a:ext uri="{9D8B030D-6E8A-4147-A177-3AD203B41FA5}">
                      <a16:colId xmlns:a16="http://schemas.microsoft.com/office/drawing/2014/main" val="1718926836"/>
                    </a:ext>
                  </a:extLst>
                </a:gridCol>
                <a:gridCol w="1487231">
                  <a:extLst>
                    <a:ext uri="{9D8B030D-6E8A-4147-A177-3AD203B41FA5}">
                      <a16:colId xmlns:a16="http://schemas.microsoft.com/office/drawing/2014/main" val="3010657349"/>
                    </a:ext>
                  </a:extLst>
                </a:gridCol>
                <a:gridCol w="1487231">
                  <a:extLst>
                    <a:ext uri="{9D8B030D-6E8A-4147-A177-3AD203B41FA5}">
                      <a16:colId xmlns:a16="http://schemas.microsoft.com/office/drawing/2014/main" val="3720846485"/>
                    </a:ext>
                  </a:extLst>
                </a:gridCol>
                <a:gridCol w="1487231">
                  <a:extLst>
                    <a:ext uri="{9D8B030D-6E8A-4147-A177-3AD203B41FA5}">
                      <a16:colId xmlns:a16="http://schemas.microsoft.com/office/drawing/2014/main" val="1854715571"/>
                    </a:ext>
                  </a:extLst>
                </a:gridCol>
                <a:gridCol w="1504728">
                  <a:extLst>
                    <a:ext uri="{9D8B030D-6E8A-4147-A177-3AD203B41FA5}">
                      <a16:colId xmlns:a16="http://schemas.microsoft.com/office/drawing/2014/main" val="691973479"/>
                    </a:ext>
                  </a:extLst>
                </a:gridCol>
                <a:gridCol w="1504728">
                  <a:extLst>
                    <a:ext uri="{9D8B030D-6E8A-4147-A177-3AD203B41FA5}">
                      <a16:colId xmlns:a16="http://schemas.microsoft.com/office/drawing/2014/main" val="3284243931"/>
                    </a:ext>
                  </a:extLst>
                </a:gridCol>
              </a:tblGrid>
              <a:tr h="539727">
                <a:tc>
                  <a:txBody>
                    <a:bodyPr/>
                    <a:lstStyle/>
                    <a:p>
                      <a:pPr rtl="0" fontAlgn="t">
                        <a:spcBef>
                          <a:spcPts val="0"/>
                        </a:spcBef>
                        <a:spcAft>
                          <a:spcPts val="0"/>
                        </a:spcAft>
                      </a:pPr>
                      <a:r>
                        <a:rPr lang="es-CL" sz="1200" b="1" i="0" u="none" strike="noStrike" dirty="0">
                          <a:solidFill>
                            <a:srgbClr val="F3F3F3"/>
                          </a:solidFill>
                          <a:effectLst/>
                          <a:latin typeface="Arial" panose="020B0604020202020204" pitchFamily="34" charset="0"/>
                        </a:rPr>
                        <a:t>Puntualidad de pago</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4A86E8"/>
                    </a:solidFill>
                  </a:tcPr>
                </a:tc>
                <a:tc>
                  <a:txBody>
                    <a:bodyPr/>
                    <a:lstStyle/>
                    <a:p>
                      <a:pPr rtl="0" fontAlgn="t">
                        <a:spcBef>
                          <a:spcPts val="0"/>
                        </a:spcBef>
                        <a:spcAft>
                          <a:spcPts val="0"/>
                        </a:spcAft>
                      </a:pPr>
                      <a:r>
                        <a:rPr lang="es-CL" sz="1200" b="1" i="0" u="none" strike="noStrike">
                          <a:solidFill>
                            <a:srgbClr val="F3F3F3"/>
                          </a:solidFill>
                          <a:effectLst/>
                          <a:latin typeface="Arial" panose="020B0604020202020204" pitchFamily="34" charset="0"/>
                        </a:rPr>
                        <a:t>2013</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4A86E8"/>
                    </a:solidFill>
                  </a:tcPr>
                </a:tc>
                <a:tc>
                  <a:txBody>
                    <a:bodyPr/>
                    <a:lstStyle/>
                    <a:p>
                      <a:pPr rtl="0" fontAlgn="t">
                        <a:spcBef>
                          <a:spcPts val="0"/>
                        </a:spcBef>
                        <a:spcAft>
                          <a:spcPts val="0"/>
                        </a:spcAft>
                      </a:pPr>
                      <a:r>
                        <a:rPr lang="es-CL" sz="1200" b="1" i="0" u="none" strike="noStrike">
                          <a:solidFill>
                            <a:srgbClr val="F3F3F3"/>
                          </a:solidFill>
                          <a:effectLst/>
                          <a:latin typeface="Arial" panose="020B0604020202020204" pitchFamily="34" charset="0"/>
                        </a:rPr>
                        <a:t>2014</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4A86E8"/>
                    </a:solidFill>
                  </a:tcPr>
                </a:tc>
                <a:tc>
                  <a:txBody>
                    <a:bodyPr/>
                    <a:lstStyle/>
                    <a:p>
                      <a:pPr rtl="0" fontAlgn="t">
                        <a:spcBef>
                          <a:spcPts val="0"/>
                        </a:spcBef>
                        <a:spcAft>
                          <a:spcPts val="0"/>
                        </a:spcAft>
                      </a:pPr>
                      <a:r>
                        <a:rPr lang="es-CL" sz="1200" b="1" i="0" u="none" strike="noStrike">
                          <a:solidFill>
                            <a:srgbClr val="F3F3F3"/>
                          </a:solidFill>
                          <a:effectLst/>
                          <a:latin typeface="Arial" panose="020B0604020202020204" pitchFamily="34" charset="0"/>
                        </a:rPr>
                        <a:t>2015</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4A86E8"/>
                    </a:solidFill>
                  </a:tcPr>
                </a:tc>
                <a:tc>
                  <a:txBody>
                    <a:bodyPr/>
                    <a:lstStyle/>
                    <a:p>
                      <a:pPr rtl="0" fontAlgn="t">
                        <a:spcBef>
                          <a:spcPts val="0"/>
                        </a:spcBef>
                        <a:spcAft>
                          <a:spcPts val="0"/>
                        </a:spcAft>
                      </a:pPr>
                      <a:r>
                        <a:rPr lang="es-CL" sz="1200" b="1" i="0" u="none" strike="noStrike">
                          <a:solidFill>
                            <a:srgbClr val="F3F3F3"/>
                          </a:solidFill>
                          <a:effectLst/>
                          <a:latin typeface="Arial" panose="020B0604020202020204" pitchFamily="34" charset="0"/>
                        </a:rPr>
                        <a:t>2016</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4A86E8"/>
                    </a:solidFill>
                  </a:tcPr>
                </a:tc>
                <a:tc>
                  <a:txBody>
                    <a:bodyPr/>
                    <a:lstStyle/>
                    <a:p>
                      <a:pPr rtl="0" fontAlgn="t">
                        <a:spcBef>
                          <a:spcPts val="0"/>
                        </a:spcBef>
                        <a:spcAft>
                          <a:spcPts val="0"/>
                        </a:spcAft>
                      </a:pPr>
                      <a:r>
                        <a:rPr lang="es-CL" sz="1200" b="1" i="0" u="none" strike="noStrike">
                          <a:solidFill>
                            <a:srgbClr val="F3F3F3"/>
                          </a:solidFill>
                          <a:effectLst/>
                          <a:latin typeface="Arial" panose="020B0604020202020204" pitchFamily="34" charset="0"/>
                        </a:rPr>
                        <a:t>2017</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4A86E8"/>
                    </a:solidFill>
                  </a:tcPr>
                </a:tc>
                <a:extLst>
                  <a:ext uri="{0D108BD9-81ED-4DB2-BD59-A6C34878D82A}">
                    <a16:rowId xmlns:a16="http://schemas.microsoft.com/office/drawing/2014/main" val="855568042"/>
                  </a:ext>
                </a:extLst>
              </a:tr>
              <a:tr h="837657">
                <a:tc>
                  <a:txBody>
                    <a:bodyPr/>
                    <a:lstStyle/>
                    <a:p>
                      <a:pPr rtl="0" fontAlgn="t">
                        <a:spcBef>
                          <a:spcPts val="0"/>
                        </a:spcBef>
                        <a:spcAft>
                          <a:spcPts val="0"/>
                        </a:spcAft>
                      </a:pPr>
                      <a:r>
                        <a:rPr lang="es-CL" sz="1200" b="1" i="0" u="none" strike="noStrike">
                          <a:solidFill>
                            <a:srgbClr val="000000"/>
                          </a:solidFill>
                          <a:effectLst/>
                          <a:latin typeface="Arial" panose="020B0604020202020204" pitchFamily="34" charset="0"/>
                        </a:rPr>
                        <a:t>Rotación Activos Totales</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400" b="1" i="0" u="none" strike="noStrike" dirty="0">
                          <a:solidFill>
                            <a:srgbClr val="000000"/>
                          </a:solidFill>
                          <a:effectLst/>
                          <a:latin typeface="Arial" panose="020B0604020202020204" pitchFamily="34" charset="0"/>
                        </a:rPr>
                        <a:t>3,85</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400" b="1" i="0" u="none" strike="noStrike" dirty="0">
                          <a:solidFill>
                            <a:srgbClr val="000000"/>
                          </a:solidFill>
                          <a:effectLst/>
                          <a:latin typeface="Arial" panose="020B0604020202020204" pitchFamily="34" charset="0"/>
                        </a:rPr>
                        <a:t>0,38</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400" b="1" i="0" u="none" strike="noStrike">
                          <a:solidFill>
                            <a:srgbClr val="000000"/>
                          </a:solidFill>
                          <a:effectLst/>
                          <a:latin typeface="Arial" panose="020B0604020202020204" pitchFamily="34" charset="0"/>
                        </a:rPr>
                        <a:t>0,30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400" b="1" i="0" u="none" strike="noStrike">
                          <a:solidFill>
                            <a:srgbClr val="000000"/>
                          </a:solidFill>
                          <a:effectLst/>
                          <a:latin typeface="Arial" panose="020B0604020202020204" pitchFamily="34" charset="0"/>
                        </a:rPr>
                        <a:t>0,24</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400" b="1" i="0" u="none" strike="noStrike">
                          <a:solidFill>
                            <a:srgbClr val="000000"/>
                          </a:solidFill>
                          <a:effectLst/>
                          <a:latin typeface="Arial" panose="020B0604020202020204" pitchFamily="34" charset="0"/>
                        </a:rPr>
                        <a:t>0,19</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extLst>
                  <a:ext uri="{0D108BD9-81ED-4DB2-BD59-A6C34878D82A}">
                    <a16:rowId xmlns:a16="http://schemas.microsoft.com/office/drawing/2014/main" val="2084799086"/>
                  </a:ext>
                </a:extLst>
              </a:tr>
              <a:tr h="578588">
                <a:tc>
                  <a:txBody>
                    <a:bodyPr/>
                    <a:lstStyle/>
                    <a:p>
                      <a:pPr rtl="0" fontAlgn="t">
                        <a:spcBef>
                          <a:spcPts val="0"/>
                        </a:spcBef>
                        <a:spcAft>
                          <a:spcPts val="0"/>
                        </a:spcAft>
                      </a:pPr>
                      <a:r>
                        <a:rPr lang="es-CL" sz="1200" b="1" i="0" u="none" strike="noStrike">
                          <a:solidFill>
                            <a:srgbClr val="000000"/>
                          </a:solidFill>
                          <a:effectLst/>
                          <a:latin typeface="Arial" panose="020B0604020202020204" pitchFamily="34" charset="0"/>
                        </a:rPr>
                        <a:t>X días</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400" b="1" i="0" u="none" strike="noStrike">
                          <a:solidFill>
                            <a:srgbClr val="000000"/>
                          </a:solidFill>
                          <a:effectLst/>
                          <a:latin typeface="Arial" panose="020B0604020202020204" pitchFamily="34" charset="0"/>
                        </a:rPr>
                        <a:t>93,45</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400" b="1" i="0" u="none" strike="noStrike">
                          <a:solidFill>
                            <a:srgbClr val="000000"/>
                          </a:solidFill>
                          <a:effectLst/>
                          <a:latin typeface="Arial" panose="020B0604020202020204" pitchFamily="34" charset="0"/>
                        </a:rPr>
                        <a:t>947,15</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400" b="1" i="0" u="none" strike="noStrike">
                          <a:solidFill>
                            <a:srgbClr val="000000"/>
                          </a:solidFill>
                          <a:effectLst/>
                          <a:latin typeface="Arial" panose="020B0604020202020204" pitchFamily="34" charset="0"/>
                        </a:rPr>
                        <a:t>1203,50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400" b="1" i="0" u="none" strike="noStrike">
                          <a:solidFill>
                            <a:srgbClr val="000000"/>
                          </a:solidFill>
                          <a:effectLst/>
                          <a:latin typeface="Arial" panose="020B0604020202020204" pitchFamily="34" charset="0"/>
                        </a:rPr>
                        <a:t>1480,55</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400" b="1" i="0" u="none" strike="noStrike" dirty="0">
                          <a:solidFill>
                            <a:srgbClr val="000000"/>
                          </a:solidFill>
                          <a:effectLst/>
                          <a:latin typeface="Arial" panose="020B0604020202020204" pitchFamily="34" charset="0"/>
                        </a:rPr>
                        <a:t>1908,54</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2355502274"/>
                  </a:ext>
                </a:extLst>
              </a:tr>
            </a:tbl>
          </a:graphicData>
        </a:graphic>
      </p:graphicFrame>
      <p:sp>
        <p:nvSpPr>
          <p:cNvPr id="7" name="Rectangle 2">
            <a:extLst>
              <a:ext uri="{FF2B5EF4-FFF2-40B4-BE49-F238E27FC236}">
                <a16:creationId xmlns:a16="http://schemas.microsoft.com/office/drawing/2014/main" id="{82BB0593-7D62-48BA-8DC1-84B86E0358C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L" altLang="es-CL" sz="1800" b="0" i="0" u="none" strike="noStrike" cap="none" normalizeH="0" baseline="0">
                <a:ln>
                  <a:noFill/>
                </a:ln>
                <a:solidFill>
                  <a:schemeClr val="tx1"/>
                </a:solidFill>
                <a:effectLst/>
                <a:latin typeface="Arial" panose="020B0604020202020204" pitchFamily="34" charset="0"/>
              </a:rPr>
            </a:br>
            <a:endParaRPr kumimoji="0" lang="es-CL" altLang="es-C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a:ln>
                <a:noFill/>
              </a:ln>
              <a:solidFill>
                <a:schemeClr val="tx1"/>
              </a:solidFill>
              <a:effectLst/>
              <a:latin typeface="Arial" panose="020B0604020202020204" pitchFamily="34" charset="0"/>
            </a:endParaRPr>
          </a:p>
        </p:txBody>
      </p:sp>
      <p:pic>
        <p:nvPicPr>
          <p:cNvPr id="14340" name="Picture 4" descr="https://lh3.googleusercontent.com/lMFRWBx8gZVBraovOEJ5xyMJwYgRUwX0MsB_aFiq47jAstPht4NlIJjcYjGHE5-EZQL9H7_8rxH-PR0ox7LJ5vHJZ4_7RUPaTuSp3eIx7zSnUdJoZrNTdKsMovt4J7P0hFYyA5Q2">
            <a:extLst>
              <a:ext uri="{FF2B5EF4-FFF2-40B4-BE49-F238E27FC236}">
                <a16:creationId xmlns:a16="http://schemas.microsoft.com/office/drawing/2014/main" id="{F83876C0-160B-4508-88E5-5EA35B111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8" y="3429000"/>
            <a:ext cx="5040573" cy="2831768"/>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https://lh4.googleusercontent.com/JPO6uaKP0ENZU0-AkNVRHS9TExZo0e55G5bFMZC_yMlB6c1-Dw1pG90Wg36AlWJfLH39QHAaqj27TWLhzZxPImXUmC0XNLl0D67nZMMkZpLNW7G-ocfGAZgIUfFYNsvgA8hcbbaz">
            <a:extLst>
              <a:ext uri="{FF2B5EF4-FFF2-40B4-BE49-F238E27FC236}">
                <a16:creationId xmlns:a16="http://schemas.microsoft.com/office/drawing/2014/main" id="{5DDA85EE-3453-432B-84F0-0D516D27A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231" y="3429000"/>
            <a:ext cx="5257800" cy="283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111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CEB9D-B0CD-4CBC-84F2-A472363A45C2}"/>
              </a:ext>
            </a:extLst>
          </p:cNvPr>
          <p:cNvSpPr>
            <a:spLocks noGrp="1"/>
          </p:cNvSpPr>
          <p:nvPr>
            <p:ph type="title"/>
          </p:nvPr>
        </p:nvSpPr>
        <p:spPr>
          <a:xfrm>
            <a:off x="838200" y="0"/>
            <a:ext cx="10515600" cy="1325563"/>
          </a:xfrm>
        </p:spPr>
        <p:txBody>
          <a:bodyPr>
            <a:normAutofit/>
          </a:bodyPr>
          <a:lstStyle/>
          <a:p>
            <a:pPr algn="ctr"/>
            <a:r>
              <a:rPr lang="es-CL" sz="4800" dirty="0"/>
              <a:t>Rotación activo fijo</a:t>
            </a:r>
          </a:p>
        </p:txBody>
      </p:sp>
      <p:graphicFrame>
        <p:nvGraphicFramePr>
          <p:cNvPr id="4" name="Marcador de contenido 3">
            <a:extLst>
              <a:ext uri="{FF2B5EF4-FFF2-40B4-BE49-F238E27FC236}">
                <a16:creationId xmlns:a16="http://schemas.microsoft.com/office/drawing/2014/main" id="{3C888CEA-B134-4FDE-AFC9-CA9AA4292D92}"/>
              </a:ext>
            </a:extLst>
          </p:cNvPr>
          <p:cNvGraphicFramePr>
            <a:graphicFrameLocks noGrp="1"/>
          </p:cNvGraphicFramePr>
          <p:nvPr>
            <p:ph idx="1"/>
            <p:extLst>
              <p:ext uri="{D42A27DB-BD31-4B8C-83A1-F6EECF244321}">
                <p14:modId xmlns:p14="http://schemas.microsoft.com/office/powerpoint/2010/main" val="2055302053"/>
              </p:ext>
            </p:extLst>
          </p:nvPr>
        </p:nvGraphicFramePr>
        <p:xfrm>
          <a:off x="838201" y="1603859"/>
          <a:ext cx="10515599" cy="1513372"/>
        </p:xfrm>
        <a:graphic>
          <a:graphicData uri="http://schemas.openxmlformats.org/drawingml/2006/table">
            <a:tbl>
              <a:tblPr/>
              <a:tblGrid>
                <a:gridCol w="3026953">
                  <a:extLst>
                    <a:ext uri="{9D8B030D-6E8A-4147-A177-3AD203B41FA5}">
                      <a16:colId xmlns:a16="http://schemas.microsoft.com/office/drawing/2014/main" val="1750751694"/>
                    </a:ext>
                  </a:extLst>
                </a:gridCol>
                <a:gridCol w="1487231">
                  <a:extLst>
                    <a:ext uri="{9D8B030D-6E8A-4147-A177-3AD203B41FA5}">
                      <a16:colId xmlns:a16="http://schemas.microsoft.com/office/drawing/2014/main" val="2478512315"/>
                    </a:ext>
                  </a:extLst>
                </a:gridCol>
                <a:gridCol w="1487231">
                  <a:extLst>
                    <a:ext uri="{9D8B030D-6E8A-4147-A177-3AD203B41FA5}">
                      <a16:colId xmlns:a16="http://schemas.microsoft.com/office/drawing/2014/main" val="4037160135"/>
                    </a:ext>
                  </a:extLst>
                </a:gridCol>
                <a:gridCol w="1504728">
                  <a:extLst>
                    <a:ext uri="{9D8B030D-6E8A-4147-A177-3AD203B41FA5}">
                      <a16:colId xmlns:a16="http://schemas.microsoft.com/office/drawing/2014/main" val="4132708707"/>
                    </a:ext>
                  </a:extLst>
                </a:gridCol>
                <a:gridCol w="1504728">
                  <a:extLst>
                    <a:ext uri="{9D8B030D-6E8A-4147-A177-3AD203B41FA5}">
                      <a16:colId xmlns:a16="http://schemas.microsoft.com/office/drawing/2014/main" val="991372878"/>
                    </a:ext>
                  </a:extLst>
                </a:gridCol>
                <a:gridCol w="1504728">
                  <a:extLst>
                    <a:ext uri="{9D8B030D-6E8A-4147-A177-3AD203B41FA5}">
                      <a16:colId xmlns:a16="http://schemas.microsoft.com/office/drawing/2014/main" val="3415472755"/>
                    </a:ext>
                  </a:extLst>
                </a:gridCol>
              </a:tblGrid>
              <a:tr h="756686">
                <a:tc>
                  <a:txBody>
                    <a:bodyPr/>
                    <a:lstStyle/>
                    <a:p>
                      <a:pPr rtl="0" fontAlgn="t">
                        <a:spcBef>
                          <a:spcPts val="0"/>
                        </a:spcBef>
                        <a:spcAft>
                          <a:spcPts val="0"/>
                        </a:spcAft>
                      </a:pPr>
                      <a:r>
                        <a:rPr lang="es-CL" sz="1200" b="0" i="0" u="none" strike="noStrike">
                          <a:solidFill>
                            <a:srgbClr val="222222"/>
                          </a:solidFill>
                          <a:effectLst/>
                          <a:latin typeface="Arial" panose="020B0604020202020204" pitchFamily="34" charset="0"/>
                        </a:rPr>
                        <a:t>Rotación Activos Fijos</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200" b="0" i="0" u="none" strike="noStrike" dirty="0">
                          <a:solidFill>
                            <a:srgbClr val="222222"/>
                          </a:solidFill>
                          <a:effectLst/>
                          <a:latin typeface="Arial" panose="020B0604020202020204" pitchFamily="34" charset="0"/>
                        </a:rPr>
                        <a:t>7,88</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200" b="0" i="0" u="none" strike="noStrike">
                          <a:solidFill>
                            <a:srgbClr val="222222"/>
                          </a:solidFill>
                          <a:effectLst/>
                          <a:latin typeface="Arial" panose="020B0604020202020204" pitchFamily="34" charset="0"/>
                        </a:rPr>
                        <a:t>0,65</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200" b="0" i="0" u="none" strike="noStrike">
                          <a:solidFill>
                            <a:srgbClr val="222222"/>
                          </a:solidFill>
                          <a:effectLst/>
                          <a:latin typeface="Arial" panose="020B0604020202020204" pitchFamily="34" charset="0"/>
                        </a:rPr>
                        <a:t>0,36</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200" b="0" i="0" u="none" strike="noStrike">
                          <a:solidFill>
                            <a:srgbClr val="222222"/>
                          </a:solidFill>
                          <a:effectLst/>
                          <a:latin typeface="Arial" panose="020B0604020202020204" pitchFamily="34" charset="0"/>
                        </a:rPr>
                        <a:t>0,28</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200" b="0" i="0" u="none" strike="noStrike">
                          <a:solidFill>
                            <a:srgbClr val="222222"/>
                          </a:solidFill>
                          <a:effectLst/>
                          <a:latin typeface="Arial" panose="020B0604020202020204" pitchFamily="34" charset="0"/>
                        </a:rPr>
                        <a:t>0,20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extLst>
                  <a:ext uri="{0D108BD9-81ED-4DB2-BD59-A6C34878D82A}">
                    <a16:rowId xmlns:a16="http://schemas.microsoft.com/office/drawing/2014/main" val="3825272621"/>
                  </a:ext>
                </a:extLst>
              </a:tr>
              <a:tr h="756686">
                <a:tc>
                  <a:txBody>
                    <a:bodyPr/>
                    <a:lstStyle/>
                    <a:p>
                      <a:pPr rtl="0" fontAlgn="t">
                        <a:spcBef>
                          <a:spcPts val="0"/>
                        </a:spcBef>
                        <a:spcAft>
                          <a:spcPts val="0"/>
                        </a:spcAft>
                      </a:pPr>
                      <a:r>
                        <a:rPr lang="es-CL" sz="1200" b="0" i="0" u="none" strike="noStrike">
                          <a:solidFill>
                            <a:srgbClr val="222222"/>
                          </a:solidFill>
                          <a:effectLst/>
                          <a:latin typeface="Arial" panose="020B0604020202020204" pitchFamily="34" charset="0"/>
                        </a:rPr>
                        <a:t>X días</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200" b="0" i="0" u="none" strike="noStrike">
                          <a:solidFill>
                            <a:srgbClr val="222222"/>
                          </a:solidFill>
                          <a:effectLst/>
                          <a:latin typeface="Arial" panose="020B0604020202020204" pitchFamily="34" charset="0"/>
                        </a:rPr>
                        <a:t>45,70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200" b="0" i="0" u="none" strike="noStrike" dirty="0">
                          <a:solidFill>
                            <a:srgbClr val="222222"/>
                          </a:solidFill>
                          <a:effectLst/>
                          <a:latin typeface="Arial" panose="020B0604020202020204" pitchFamily="34" charset="0"/>
                        </a:rPr>
                        <a:t>558,05</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200" b="0" i="0" u="none" strike="noStrike">
                          <a:solidFill>
                            <a:srgbClr val="222222"/>
                          </a:solidFill>
                          <a:effectLst/>
                          <a:latin typeface="Arial" panose="020B0604020202020204" pitchFamily="34" charset="0"/>
                        </a:rPr>
                        <a:t>1011,28</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200" b="0" i="0" u="none" strike="noStrike">
                          <a:solidFill>
                            <a:srgbClr val="222222"/>
                          </a:solidFill>
                          <a:effectLst/>
                          <a:latin typeface="Arial" panose="020B0604020202020204" pitchFamily="34" charset="0"/>
                        </a:rPr>
                        <a:t>1292,29</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200" b="0" i="0" u="none" strike="noStrike" dirty="0">
                          <a:solidFill>
                            <a:srgbClr val="222222"/>
                          </a:solidFill>
                          <a:effectLst/>
                          <a:latin typeface="Arial" panose="020B0604020202020204" pitchFamily="34" charset="0"/>
                        </a:rPr>
                        <a:t>1759,66</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3940078484"/>
                  </a:ext>
                </a:extLst>
              </a:tr>
            </a:tbl>
          </a:graphicData>
        </a:graphic>
      </p:graphicFrame>
      <p:sp>
        <p:nvSpPr>
          <p:cNvPr id="5" name="Rectangle 1">
            <a:extLst>
              <a:ext uri="{FF2B5EF4-FFF2-40B4-BE49-F238E27FC236}">
                <a16:creationId xmlns:a16="http://schemas.microsoft.com/office/drawing/2014/main" id="{D7019E9C-55D0-4B32-9B3B-9D9A27206FC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L" altLang="es-CL" sz="1800" b="0" i="0" u="none" strike="noStrike" cap="none" normalizeH="0" baseline="0">
                <a:ln>
                  <a:noFill/>
                </a:ln>
                <a:solidFill>
                  <a:schemeClr val="tx1"/>
                </a:solidFill>
                <a:effectLst/>
                <a:latin typeface="Arial" panose="020B0604020202020204" pitchFamily="34" charset="0"/>
              </a:rPr>
            </a:br>
            <a:endParaRPr kumimoji="0" lang="es-CL" altLang="es-C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a:ln>
                <a:noFill/>
              </a:ln>
              <a:solidFill>
                <a:schemeClr val="tx1"/>
              </a:solidFill>
              <a:effectLst/>
              <a:latin typeface="Arial" panose="020B0604020202020204" pitchFamily="34" charset="0"/>
            </a:endParaRPr>
          </a:p>
        </p:txBody>
      </p:sp>
      <p:pic>
        <p:nvPicPr>
          <p:cNvPr id="15363" name="Picture 3" descr="https://lh4.googleusercontent.com/JHOxAYRVCH_paWy7Ixkqaki5XM8-pIjINW2GGJs4I9lQjAnewaVA6W0KrCvNMTRbDAjXWUbwQ-05G8Y2SxBLNBideqwBq9d10Pu3uHNXb8dGJrZ3NJWSJyhMsZmy7nwFWJ3DsLaK">
            <a:extLst>
              <a:ext uri="{FF2B5EF4-FFF2-40B4-BE49-F238E27FC236}">
                <a16:creationId xmlns:a16="http://schemas.microsoft.com/office/drawing/2014/main" id="{BB22AE4D-2113-4DFE-8DAC-0835D2E61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5257800" cy="2839278"/>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https://lh6.googleusercontent.com/asDYmgHOrLAoVi-biocU-ytYmkwyMCuBWjhNgab-2qbsAfjjN7W5Yt7aQOxn2so1oF85CChU4o0LWnRLqDwW28qQtB4evbjSxhXXvNAGNpDQVHf0xDJ7M3M9jwy-q4QsimjA-rzT">
            <a:extLst>
              <a:ext uri="{FF2B5EF4-FFF2-40B4-BE49-F238E27FC236}">
                <a16:creationId xmlns:a16="http://schemas.microsoft.com/office/drawing/2014/main" id="{526EC310-9374-443C-81E2-A6B6539A8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3" y="3428999"/>
            <a:ext cx="4992757" cy="2839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6F7A56-9D2C-4465-ADE4-44B3631B714F}"/>
              </a:ext>
            </a:extLst>
          </p:cNvPr>
          <p:cNvSpPr>
            <a:spLocks noGrp="1"/>
          </p:cNvSpPr>
          <p:nvPr>
            <p:ph type="title"/>
          </p:nvPr>
        </p:nvSpPr>
        <p:spPr>
          <a:xfrm>
            <a:off x="838200" y="309976"/>
            <a:ext cx="10515600" cy="1325563"/>
          </a:xfrm>
        </p:spPr>
        <p:txBody>
          <a:bodyPr>
            <a:normAutofit/>
          </a:bodyPr>
          <a:lstStyle/>
          <a:p>
            <a:pPr algn="ctr"/>
            <a:r>
              <a:rPr lang="es-CL" sz="4800" dirty="0"/>
              <a:t>Reseña</a:t>
            </a:r>
          </a:p>
        </p:txBody>
      </p:sp>
      <p:sp>
        <p:nvSpPr>
          <p:cNvPr id="3" name="Marcador de contenido 2">
            <a:extLst>
              <a:ext uri="{FF2B5EF4-FFF2-40B4-BE49-F238E27FC236}">
                <a16:creationId xmlns:a16="http://schemas.microsoft.com/office/drawing/2014/main" id="{0F3E6518-D942-46F6-BF7F-CEA201B53280}"/>
              </a:ext>
            </a:extLst>
          </p:cNvPr>
          <p:cNvSpPr>
            <a:spLocks noGrp="1"/>
          </p:cNvSpPr>
          <p:nvPr>
            <p:ph idx="1"/>
          </p:nvPr>
        </p:nvSpPr>
        <p:spPr>
          <a:xfrm>
            <a:off x="838200" y="2196686"/>
            <a:ext cx="10515600" cy="4351338"/>
          </a:xfrm>
        </p:spPr>
        <p:txBody>
          <a:bodyPr/>
          <a:lstStyle/>
          <a:p>
            <a:r>
              <a:rPr lang="es-ES" dirty="0"/>
              <a:t>La Compañía Marítima Chilena S. A. (CMC) fue fundada en 1930 bajo el nombre de Compañía Chilena de Navegación Interoceánica (CCNI). Ésta compañía se dedicó al transporte marítimo de cargas teniendo presencia en cuatro continentes, convirtiéndose en la segunda empresa transportista más importante de Chile y la trigésimo novena a nivel mundial. 	</a:t>
            </a:r>
          </a:p>
          <a:p>
            <a:r>
              <a:rPr lang="es-ES" dirty="0"/>
              <a:t>Tres de sus líneas más importantes son el transporte de vehículos desde Asia, cabotaje o cargas masivas y la compra, venta y el arriendo de naves. Esta compañía posee su sede en la ciudad de Valparaíso.</a:t>
            </a:r>
            <a:endParaRPr lang="es-CL" dirty="0"/>
          </a:p>
        </p:txBody>
      </p:sp>
    </p:spTree>
    <p:extLst>
      <p:ext uri="{BB962C8B-B14F-4D97-AF65-F5344CB8AC3E}">
        <p14:creationId xmlns:p14="http://schemas.microsoft.com/office/powerpoint/2010/main" val="888434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97B1B-FA9B-44EF-AB3D-CD5E880EE803}"/>
              </a:ext>
            </a:extLst>
          </p:cNvPr>
          <p:cNvSpPr>
            <a:spLocks noGrp="1"/>
          </p:cNvSpPr>
          <p:nvPr>
            <p:ph type="title"/>
          </p:nvPr>
        </p:nvSpPr>
        <p:spPr>
          <a:xfrm>
            <a:off x="838200" y="0"/>
            <a:ext cx="10515600" cy="1325563"/>
          </a:xfrm>
        </p:spPr>
        <p:txBody>
          <a:bodyPr>
            <a:normAutofit/>
          </a:bodyPr>
          <a:lstStyle/>
          <a:p>
            <a:pPr algn="ctr"/>
            <a:r>
              <a:rPr lang="es-CL" sz="4800" dirty="0"/>
              <a:t>Rotación activo circulante</a:t>
            </a:r>
          </a:p>
        </p:txBody>
      </p:sp>
      <p:graphicFrame>
        <p:nvGraphicFramePr>
          <p:cNvPr id="4" name="Marcador de contenido 3">
            <a:extLst>
              <a:ext uri="{FF2B5EF4-FFF2-40B4-BE49-F238E27FC236}">
                <a16:creationId xmlns:a16="http://schemas.microsoft.com/office/drawing/2014/main" id="{09CB6A57-BF5C-4268-BD45-068971AA84C8}"/>
              </a:ext>
            </a:extLst>
          </p:cNvPr>
          <p:cNvGraphicFramePr>
            <a:graphicFrameLocks noGrp="1"/>
          </p:cNvGraphicFramePr>
          <p:nvPr>
            <p:ph idx="1"/>
            <p:extLst>
              <p:ext uri="{D42A27DB-BD31-4B8C-83A1-F6EECF244321}">
                <p14:modId xmlns:p14="http://schemas.microsoft.com/office/powerpoint/2010/main" val="4225747379"/>
              </p:ext>
            </p:extLst>
          </p:nvPr>
        </p:nvGraphicFramePr>
        <p:xfrm>
          <a:off x="838200" y="1325562"/>
          <a:ext cx="10515599" cy="1367786"/>
        </p:xfrm>
        <a:graphic>
          <a:graphicData uri="http://schemas.openxmlformats.org/drawingml/2006/table">
            <a:tbl>
              <a:tblPr/>
              <a:tblGrid>
                <a:gridCol w="3044450">
                  <a:extLst>
                    <a:ext uri="{9D8B030D-6E8A-4147-A177-3AD203B41FA5}">
                      <a16:colId xmlns:a16="http://schemas.microsoft.com/office/drawing/2014/main" val="3981979527"/>
                    </a:ext>
                  </a:extLst>
                </a:gridCol>
                <a:gridCol w="1487231">
                  <a:extLst>
                    <a:ext uri="{9D8B030D-6E8A-4147-A177-3AD203B41FA5}">
                      <a16:colId xmlns:a16="http://schemas.microsoft.com/office/drawing/2014/main" val="3601030316"/>
                    </a:ext>
                  </a:extLst>
                </a:gridCol>
                <a:gridCol w="1487231">
                  <a:extLst>
                    <a:ext uri="{9D8B030D-6E8A-4147-A177-3AD203B41FA5}">
                      <a16:colId xmlns:a16="http://schemas.microsoft.com/office/drawing/2014/main" val="2962877440"/>
                    </a:ext>
                  </a:extLst>
                </a:gridCol>
                <a:gridCol w="1487231">
                  <a:extLst>
                    <a:ext uri="{9D8B030D-6E8A-4147-A177-3AD203B41FA5}">
                      <a16:colId xmlns:a16="http://schemas.microsoft.com/office/drawing/2014/main" val="2259925800"/>
                    </a:ext>
                  </a:extLst>
                </a:gridCol>
                <a:gridCol w="1504728">
                  <a:extLst>
                    <a:ext uri="{9D8B030D-6E8A-4147-A177-3AD203B41FA5}">
                      <a16:colId xmlns:a16="http://schemas.microsoft.com/office/drawing/2014/main" val="2675364430"/>
                    </a:ext>
                  </a:extLst>
                </a:gridCol>
                <a:gridCol w="1504728">
                  <a:extLst>
                    <a:ext uri="{9D8B030D-6E8A-4147-A177-3AD203B41FA5}">
                      <a16:colId xmlns:a16="http://schemas.microsoft.com/office/drawing/2014/main" val="3120008093"/>
                    </a:ext>
                  </a:extLst>
                </a:gridCol>
              </a:tblGrid>
              <a:tr h="768281">
                <a:tc>
                  <a:txBody>
                    <a:bodyPr/>
                    <a:lstStyle/>
                    <a:p>
                      <a:pPr rtl="0" fontAlgn="t">
                        <a:spcBef>
                          <a:spcPts val="0"/>
                        </a:spcBef>
                        <a:spcAft>
                          <a:spcPts val="0"/>
                        </a:spcAft>
                      </a:pPr>
                      <a:r>
                        <a:rPr lang="es-CL" sz="1200" b="0" i="0" u="none" strike="noStrike" dirty="0">
                          <a:solidFill>
                            <a:srgbClr val="000000"/>
                          </a:solidFill>
                          <a:effectLst/>
                          <a:latin typeface="Arial" panose="020B0604020202020204" pitchFamily="34" charset="0"/>
                        </a:rPr>
                        <a:t>Rotación Activos Circulantes</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7,54</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0,93</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1,87</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1,91</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2,42</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extLst>
                  <a:ext uri="{0D108BD9-81ED-4DB2-BD59-A6C34878D82A}">
                    <a16:rowId xmlns:a16="http://schemas.microsoft.com/office/drawing/2014/main" val="3659362753"/>
                  </a:ext>
                </a:extLst>
              </a:tr>
              <a:tr h="599505">
                <a:tc>
                  <a:txBody>
                    <a:bodyPr/>
                    <a:lstStyle/>
                    <a:p>
                      <a:pPr rtl="0" fontAlgn="t">
                        <a:spcBef>
                          <a:spcPts val="0"/>
                        </a:spcBef>
                        <a:spcAft>
                          <a:spcPts val="0"/>
                        </a:spcAft>
                      </a:pPr>
                      <a:r>
                        <a:rPr lang="es-CL" sz="1200" b="0" i="0" u="none" strike="noStrike">
                          <a:solidFill>
                            <a:srgbClr val="000000"/>
                          </a:solidFill>
                          <a:effectLst/>
                          <a:latin typeface="Arial" panose="020B0604020202020204" pitchFamily="34" charset="0"/>
                        </a:rPr>
                        <a:t>X días</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100" b="0" i="0" u="none" strike="noStrike" dirty="0">
                          <a:solidFill>
                            <a:srgbClr val="000000"/>
                          </a:solidFill>
                          <a:effectLst/>
                          <a:latin typeface="Arial" panose="020B0604020202020204" pitchFamily="34" charset="0"/>
                        </a:rPr>
                        <a:t>47,75</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389,10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192,21</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188,26</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100" b="0" i="0" u="none" strike="noStrike" dirty="0">
                          <a:solidFill>
                            <a:srgbClr val="000000"/>
                          </a:solidFill>
                          <a:effectLst/>
                          <a:latin typeface="Arial" panose="020B0604020202020204" pitchFamily="34" charset="0"/>
                        </a:rPr>
                        <a:t>148,89</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722279700"/>
                  </a:ext>
                </a:extLst>
              </a:tr>
            </a:tbl>
          </a:graphicData>
        </a:graphic>
      </p:graphicFrame>
      <p:sp>
        <p:nvSpPr>
          <p:cNvPr id="5" name="Rectangle 1">
            <a:extLst>
              <a:ext uri="{FF2B5EF4-FFF2-40B4-BE49-F238E27FC236}">
                <a16:creationId xmlns:a16="http://schemas.microsoft.com/office/drawing/2014/main" id="{08779148-F26D-43FB-9548-ECF05B8B8FB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L" altLang="es-CL" sz="1800" b="0" i="0" u="none" strike="noStrike" cap="none" normalizeH="0" baseline="0">
                <a:ln>
                  <a:noFill/>
                </a:ln>
                <a:solidFill>
                  <a:schemeClr val="tx1"/>
                </a:solidFill>
                <a:effectLst/>
                <a:latin typeface="Arial" panose="020B0604020202020204" pitchFamily="34" charset="0"/>
              </a:rPr>
            </a:br>
            <a:endParaRPr kumimoji="0" lang="es-CL" altLang="es-C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a:ln>
                <a:noFill/>
              </a:ln>
              <a:solidFill>
                <a:schemeClr val="tx1"/>
              </a:solidFill>
              <a:effectLst/>
              <a:latin typeface="Arial" panose="020B0604020202020204" pitchFamily="34" charset="0"/>
            </a:endParaRPr>
          </a:p>
        </p:txBody>
      </p:sp>
      <p:pic>
        <p:nvPicPr>
          <p:cNvPr id="16389" name="Picture 5" descr="https://lh3.googleusercontent.com/g_g8xQTaZf7AuQnMZ3Qt_xRfH8FXaGEdhAuwULPhJ41jtiza5gHhgqybptfX6wbCBAbRTed3Q1eXVjDKIQKVzKEaPm0k3Rbhr2hQJTzn05ZNmHfdLSzUWD62_1h-5kRv_fQnvVUI">
            <a:extLst>
              <a:ext uri="{FF2B5EF4-FFF2-40B4-BE49-F238E27FC236}">
                <a16:creationId xmlns:a16="http://schemas.microsoft.com/office/drawing/2014/main" id="{60533C49-9C0F-4C74-8E3F-9A82869D8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020" y="3101009"/>
            <a:ext cx="5151782" cy="3140763"/>
          </a:xfrm>
          <a:prstGeom prst="rect">
            <a:avLst/>
          </a:prstGeom>
          <a:noFill/>
          <a:extLst>
            <a:ext uri="{909E8E84-426E-40DD-AFC4-6F175D3DCCD1}">
              <a14:hiddenFill xmlns:a14="http://schemas.microsoft.com/office/drawing/2010/main">
                <a:solidFill>
                  <a:srgbClr val="FFFFFF"/>
                </a:solidFill>
              </a14:hiddenFill>
            </a:ext>
          </a:extLst>
        </p:spPr>
      </p:pic>
      <p:pic>
        <p:nvPicPr>
          <p:cNvPr id="16391" name="Picture 7" descr="https://lh5.googleusercontent.com/STz_O2SJkMpo8pqRzkq-8kRY-dT1n3fDi9q0lbz_mItAQYIqxMTB--3DzNtexo0W00BKk0547J8hkhGDWNcC8TLTEpC1fOr1Xd3wbVJkymOpe2_3JDV-wrKPIGOpREl6o8yQ_5pg">
            <a:extLst>
              <a:ext uri="{FF2B5EF4-FFF2-40B4-BE49-F238E27FC236}">
                <a16:creationId xmlns:a16="http://schemas.microsoft.com/office/drawing/2014/main" id="{31BBD5BD-44C2-49C9-B438-9960D3D58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01010"/>
            <a:ext cx="5151782" cy="314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54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DCCAD-BD9B-4CCE-9391-63C81B3811FD}"/>
              </a:ext>
            </a:extLst>
          </p:cNvPr>
          <p:cNvSpPr>
            <a:spLocks noGrp="1"/>
          </p:cNvSpPr>
          <p:nvPr>
            <p:ph type="title"/>
          </p:nvPr>
        </p:nvSpPr>
        <p:spPr>
          <a:xfrm>
            <a:off x="838200" y="18255"/>
            <a:ext cx="10515600" cy="1325563"/>
          </a:xfrm>
        </p:spPr>
        <p:txBody>
          <a:bodyPr>
            <a:normAutofit/>
          </a:bodyPr>
          <a:lstStyle/>
          <a:p>
            <a:pPr algn="ctr"/>
            <a:r>
              <a:rPr lang="es-CL" sz="4800" dirty="0"/>
              <a:t>Rotación de caja y banco</a:t>
            </a:r>
          </a:p>
        </p:txBody>
      </p:sp>
      <p:graphicFrame>
        <p:nvGraphicFramePr>
          <p:cNvPr id="6" name="Marcador de contenido 5">
            <a:extLst>
              <a:ext uri="{FF2B5EF4-FFF2-40B4-BE49-F238E27FC236}">
                <a16:creationId xmlns:a16="http://schemas.microsoft.com/office/drawing/2014/main" id="{53265163-A49D-4902-B4A7-C495CD158781}"/>
              </a:ext>
            </a:extLst>
          </p:cNvPr>
          <p:cNvGraphicFramePr>
            <a:graphicFrameLocks noGrp="1"/>
          </p:cNvGraphicFramePr>
          <p:nvPr>
            <p:ph idx="1"/>
            <p:extLst>
              <p:ext uri="{D42A27DB-BD31-4B8C-83A1-F6EECF244321}">
                <p14:modId xmlns:p14="http://schemas.microsoft.com/office/powerpoint/2010/main" val="2490409019"/>
              </p:ext>
            </p:extLst>
          </p:nvPr>
        </p:nvGraphicFramePr>
        <p:xfrm>
          <a:off x="838200" y="1343817"/>
          <a:ext cx="10515599" cy="1465644"/>
        </p:xfrm>
        <a:graphic>
          <a:graphicData uri="http://schemas.openxmlformats.org/drawingml/2006/table">
            <a:tbl>
              <a:tblPr/>
              <a:tblGrid>
                <a:gridCol w="3044450">
                  <a:extLst>
                    <a:ext uri="{9D8B030D-6E8A-4147-A177-3AD203B41FA5}">
                      <a16:colId xmlns:a16="http://schemas.microsoft.com/office/drawing/2014/main" val="2022884825"/>
                    </a:ext>
                  </a:extLst>
                </a:gridCol>
                <a:gridCol w="1487231">
                  <a:extLst>
                    <a:ext uri="{9D8B030D-6E8A-4147-A177-3AD203B41FA5}">
                      <a16:colId xmlns:a16="http://schemas.microsoft.com/office/drawing/2014/main" val="230481200"/>
                    </a:ext>
                  </a:extLst>
                </a:gridCol>
                <a:gridCol w="1487231">
                  <a:extLst>
                    <a:ext uri="{9D8B030D-6E8A-4147-A177-3AD203B41FA5}">
                      <a16:colId xmlns:a16="http://schemas.microsoft.com/office/drawing/2014/main" val="755913904"/>
                    </a:ext>
                  </a:extLst>
                </a:gridCol>
                <a:gridCol w="1487231">
                  <a:extLst>
                    <a:ext uri="{9D8B030D-6E8A-4147-A177-3AD203B41FA5}">
                      <a16:colId xmlns:a16="http://schemas.microsoft.com/office/drawing/2014/main" val="1514138057"/>
                    </a:ext>
                  </a:extLst>
                </a:gridCol>
                <a:gridCol w="1504728">
                  <a:extLst>
                    <a:ext uri="{9D8B030D-6E8A-4147-A177-3AD203B41FA5}">
                      <a16:colId xmlns:a16="http://schemas.microsoft.com/office/drawing/2014/main" val="317722445"/>
                    </a:ext>
                  </a:extLst>
                </a:gridCol>
                <a:gridCol w="1504728">
                  <a:extLst>
                    <a:ext uri="{9D8B030D-6E8A-4147-A177-3AD203B41FA5}">
                      <a16:colId xmlns:a16="http://schemas.microsoft.com/office/drawing/2014/main" val="2118292561"/>
                    </a:ext>
                  </a:extLst>
                </a:gridCol>
              </a:tblGrid>
              <a:tr h="796880">
                <a:tc>
                  <a:txBody>
                    <a:bodyPr/>
                    <a:lstStyle/>
                    <a:p>
                      <a:pPr rtl="0" fontAlgn="t">
                        <a:spcBef>
                          <a:spcPts val="0"/>
                        </a:spcBef>
                        <a:spcAft>
                          <a:spcPts val="0"/>
                        </a:spcAft>
                      </a:pPr>
                      <a:r>
                        <a:rPr lang="es-CL" sz="1200" b="1" i="0" u="none" strike="noStrike" dirty="0">
                          <a:solidFill>
                            <a:srgbClr val="222222"/>
                          </a:solidFill>
                          <a:effectLst/>
                          <a:latin typeface="Arial" panose="020B0604020202020204" pitchFamily="34" charset="0"/>
                        </a:rPr>
                        <a:t>Rotación Caja y Banco</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400" b="1" i="0" u="none" strike="noStrike" dirty="0">
                          <a:solidFill>
                            <a:srgbClr val="222222"/>
                          </a:solidFill>
                          <a:effectLst/>
                          <a:latin typeface="Arial" panose="020B0604020202020204" pitchFamily="34" charset="0"/>
                        </a:rPr>
                        <a:t>30,38</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400" b="1" i="0" u="none" strike="noStrike">
                          <a:solidFill>
                            <a:srgbClr val="222222"/>
                          </a:solidFill>
                          <a:effectLst/>
                          <a:latin typeface="Arial" panose="020B0604020202020204" pitchFamily="34" charset="0"/>
                        </a:rPr>
                        <a:t>5,22</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400" b="1" i="0" u="none" strike="noStrike">
                          <a:solidFill>
                            <a:srgbClr val="222222"/>
                          </a:solidFill>
                          <a:effectLst/>
                          <a:latin typeface="Arial" panose="020B0604020202020204" pitchFamily="34" charset="0"/>
                        </a:rPr>
                        <a:t>2,93</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400" b="1" i="0" u="none" strike="noStrike">
                          <a:solidFill>
                            <a:srgbClr val="222222"/>
                          </a:solidFill>
                          <a:effectLst/>
                          <a:latin typeface="Arial" panose="020B0604020202020204" pitchFamily="34" charset="0"/>
                        </a:rPr>
                        <a:t>2,40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400" b="1" i="0" u="none" strike="noStrike">
                          <a:solidFill>
                            <a:srgbClr val="222222"/>
                          </a:solidFill>
                          <a:effectLst/>
                          <a:latin typeface="Arial" panose="020B0604020202020204" pitchFamily="34" charset="0"/>
                        </a:rPr>
                        <a:t>3,55</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extLst>
                  <a:ext uri="{0D108BD9-81ED-4DB2-BD59-A6C34878D82A}">
                    <a16:rowId xmlns:a16="http://schemas.microsoft.com/office/drawing/2014/main" val="232522724"/>
                  </a:ext>
                </a:extLst>
              </a:tr>
              <a:tr h="668764">
                <a:tc>
                  <a:txBody>
                    <a:bodyPr/>
                    <a:lstStyle/>
                    <a:p>
                      <a:pPr rtl="0" fontAlgn="t">
                        <a:spcBef>
                          <a:spcPts val="0"/>
                        </a:spcBef>
                        <a:spcAft>
                          <a:spcPts val="0"/>
                        </a:spcAft>
                      </a:pPr>
                      <a:r>
                        <a:rPr lang="es-CL" sz="1200" b="1" i="0" u="none" strike="noStrike">
                          <a:solidFill>
                            <a:srgbClr val="222222"/>
                          </a:solidFill>
                          <a:effectLst/>
                          <a:latin typeface="Arial" panose="020B0604020202020204" pitchFamily="34" charset="0"/>
                        </a:rPr>
                        <a:t>X días</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400" b="1" i="0" u="none" strike="noStrike">
                          <a:solidFill>
                            <a:srgbClr val="222222"/>
                          </a:solidFill>
                          <a:effectLst/>
                          <a:latin typeface="Arial" panose="020B0604020202020204" pitchFamily="34" charset="0"/>
                        </a:rPr>
                        <a:t>11,85</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400" b="1" i="0" u="none" strike="noStrike">
                          <a:solidFill>
                            <a:srgbClr val="222222"/>
                          </a:solidFill>
                          <a:effectLst/>
                          <a:latin typeface="Arial" panose="020B0604020202020204" pitchFamily="34" charset="0"/>
                        </a:rPr>
                        <a:t>68,94</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400" b="1" i="0" u="none" strike="noStrike">
                          <a:solidFill>
                            <a:srgbClr val="222222"/>
                          </a:solidFill>
                          <a:effectLst/>
                          <a:latin typeface="Arial" panose="020B0604020202020204" pitchFamily="34" charset="0"/>
                        </a:rPr>
                        <a:t>122,96</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400" b="1" i="0" u="none" strike="noStrike">
                          <a:solidFill>
                            <a:srgbClr val="222222"/>
                          </a:solidFill>
                          <a:effectLst/>
                          <a:latin typeface="Arial" panose="020B0604020202020204" pitchFamily="34" charset="0"/>
                        </a:rPr>
                        <a:t>150,10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400" b="1" i="0" u="none" strike="noStrike" dirty="0">
                          <a:solidFill>
                            <a:srgbClr val="222222"/>
                          </a:solidFill>
                          <a:effectLst/>
                          <a:latin typeface="Arial" panose="020B0604020202020204" pitchFamily="34" charset="0"/>
                        </a:rPr>
                        <a:t>101,52</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3234423957"/>
                  </a:ext>
                </a:extLst>
              </a:tr>
            </a:tbl>
          </a:graphicData>
        </a:graphic>
      </p:graphicFrame>
      <p:sp>
        <p:nvSpPr>
          <p:cNvPr id="7" name="Rectangle 3">
            <a:extLst>
              <a:ext uri="{FF2B5EF4-FFF2-40B4-BE49-F238E27FC236}">
                <a16:creationId xmlns:a16="http://schemas.microsoft.com/office/drawing/2014/main" id="{CB407B7D-E1F7-460C-B7DB-EF658DF5DE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L" altLang="es-CL" sz="1800" b="0" i="0" u="none" strike="noStrike" cap="none" normalizeH="0" baseline="0">
                <a:ln>
                  <a:noFill/>
                </a:ln>
                <a:solidFill>
                  <a:schemeClr val="tx1"/>
                </a:solidFill>
                <a:effectLst/>
                <a:latin typeface="Arial" panose="020B0604020202020204" pitchFamily="34" charset="0"/>
              </a:rPr>
            </a:br>
            <a:endParaRPr kumimoji="0" lang="es-CL" altLang="es-C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a:ln>
                <a:noFill/>
              </a:ln>
              <a:solidFill>
                <a:schemeClr val="tx1"/>
              </a:solidFill>
              <a:effectLst/>
              <a:latin typeface="Arial" panose="020B0604020202020204" pitchFamily="34" charset="0"/>
            </a:endParaRPr>
          </a:p>
        </p:txBody>
      </p:sp>
      <p:pic>
        <p:nvPicPr>
          <p:cNvPr id="17413" name="Picture 5" descr="https://lh4.googleusercontent.com/sn48CXnYi3bXuLCgjPJzUG9K1Cl6yN43PTVlNG2G51nPtf1SxNwe5Jh1kTgimEI2tYXm0aO1fVH6_lbk5mVpv4PjJ-es9i_Mo3KbPPrxPuLWfz2pD2BLLD_12TtuoSoc3zMszSWG">
            <a:extLst>
              <a:ext uri="{FF2B5EF4-FFF2-40B4-BE49-F238E27FC236}">
                <a16:creationId xmlns:a16="http://schemas.microsoft.com/office/drawing/2014/main" id="{07B757A5-2AAD-4B10-A177-9937C6598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30217"/>
            <a:ext cx="4929245" cy="2918791"/>
          </a:xfrm>
          <a:prstGeom prst="rect">
            <a:avLst/>
          </a:prstGeom>
          <a:noFill/>
          <a:extLst>
            <a:ext uri="{909E8E84-426E-40DD-AFC4-6F175D3DCCD1}">
              <a14:hiddenFill xmlns:a14="http://schemas.microsoft.com/office/drawing/2010/main">
                <a:solidFill>
                  <a:srgbClr val="FFFFFF"/>
                </a:solidFill>
              </a14:hiddenFill>
            </a:ext>
          </a:extLst>
        </p:spPr>
      </p:pic>
      <p:pic>
        <p:nvPicPr>
          <p:cNvPr id="17415" name="Picture 7" descr="https://lh3.googleusercontent.com/pdnpOr0ALQuJAyYbeyhIBpiRU8emvEeETXiQIeocaGxLA_yfXURK2_0zkRkl_iiW0OCgTSmdoGiVw4b8P4KBtQgTg387K9mR6eci1jhxmvstxuOzd5TKvYxIS5TctCZu9fNUa2-M">
            <a:extLst>
              <a:ext uri="{FF2B5EF4-FFF2-40B4-BE49-F238E27FC236}">
                <a16:creationId xmlns:a16="http://schemas.microsoft.com/office/drawing/2014/main" id="{8B38884C-CEB9-44F0-840C-8489C5D4A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03" y="3230216"/>
            <a:ext cx="5197496" cy="291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0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5B05F-1740-46C6-BECE-3CD1D4D7BB8C}"/>
              </a:ext>
            </a:extLst>
          </p:cNvPr>
          <p:cNvSpPr>
            <a:spLocks noGrp="1"/>
          </p:cNvSpPr>
          <p:nvPr>
            <p:ph type="title"/>
          </p:nvPr>
        </p:nvSpPr>
        <p:spPr>
          <a:xfrm>
            <a:off x="838200" y="18255"/>
            <a:ext cx="10515600" cy="1325563"/>
          </a:xfrm>
        </p:spPr>
        <p:txBody>
          <a:bodyPr>
            <a:normAutofit/>
          </a:bodyPr>
          <a:lstStyle/>
          <a:p>
            <a:pPr algn="ctr"/>
            <a:r>
              <a:rPr lang="es-CL" sz="4800" dirty="0"/>
              <a:t>Rotación de clientes</a:t>
            </a:r>
          </a:p>
        </p:txBody>
      </p:sp>
      <p:graphicFrame>
        <p:nvGraphicFramePr>
          <p:cNvPr id="4" name="Marcador de contenido 3">
            <a:extLst>
              <a:ext uri="{FF2B5EF4-FFF2-40B4-BE49-F238E27FC236}">
                <a16:creationId xmlns:a16="http://schemas.microsoft.com/office/drawing/2014/main" id="{D31B1EA4-C146-4270-B840-A7D08E47A5A2}"/>
              </a:ext>
            </a:extLst>
          </p:cNvPr>
          <p:cNvGraphicFramePr>
            <a:graphicFrameLocks noGrp="1"/>
          </p:cNvGraphicFramePr>
          <p:nvPr>
            <p:ph idx="1"/>
            <p:extLst>
              <p:ext uri="{D42A27DB-BD31-4B8C-83A1-F6EECF244321}">
                <p14:modId xmlns:p14="http://schemas.microsoft.com/office/powerpoint/2010/main" val="2958154981"/>
              </p:ext>
            </p:extLst>
          </p:nvPr>
        </p:nvGraphicFramePr>
        <p:xfrm>
          <a:off x="838200" y="1343818"/>
          <a:ext cx="10515599" cy="1492148"/>
        </p:xfrm>
        <a:graphic>
          <a:graphicData uri="http://schemas.openxmlformats.org/drawingml/2006/table">
            <a:tbl>
              <a:tblPr/>
              <a:tblGrid>
                <a:gridCol w="3044450">
                  <a:extLst>
                    <a:ext uri="{9D8B030D-6E8A-4147-A177-3AD203B41FA5}">
                      <a16:colId xmlns:a16="http://schemas.microsoft.com/office/drawing/2014/main" val="3408752628"/>
                    </a:ext>
                  </a:extLst>
                </a:gridCol>
                <a:gridCol w="1487231">
                  <a:extLst>
                    <a:ext uri="{9D8B030D-6E8A-4147-A177-3AD203B41FA5}">
                      <a16:colId xmlns:a16="http://schemas.microsoft.com/office/drawing/2014/main" val="914388171"/>
                    </a:ext>
                  </a:extLst>
                </a:gridCol>
                <a:gridCol w="1487231">
                  <a:extLst>
                    <a:ext uri="{9D8B030D-6E8A-4147-A177-3AD203B41FA5}">
                      <a16:colId xmlns:a16="http://schemas.microsoft.com/office/drawing/2014/main" val="1044102810"/>
                    </a:ext>
                  </a:extLst>
                </a:gridCol>
                <a:gridCol w="1487231">
                  <a:extLst>
                    <a:ext uri="{9D8B030D-6E8A-4147-A177-3AD203B41FA5}">
                      <a16:colId xmlns:a16="http://schemas.microsoft.com/office/drawing/2014/main" val="1588187189"/>
                    </a:ext>
                  </a:extLst>
                </a:gridCol>
                <a:gridCol w="1504728">
                  <a:extLst>
                    <a:ext uri="{9D8B030D-6E8A-4147-A177-3AD203B41FA5}">
                      <a16:colId xmlns:a16="http://schemas.microsoft.com/office/drawing/2014/main" val="2332834371"/>
                    </a:ext>
                  </a:extLst>
                </a:gridCol>
                <a:gridCol w="1504728">
                  <a:extLst>
                    <a:ext uri="{9D8B030D-6E8A-4147-A177-3AD203B41FA5}">
                      <a16:colId xmlns:a16="http://schemas.microsoft.com/office/drawing/2014/main" val="3140670560"/>
                    </a:ext>
                  </a:extLst>
                </a:gridCol>
              </a:tblGrid>
              <a:tr h="705705">
                <a:tc>
                  <a:txBody>
                    <a:bodyPr/>
                    <a:lstStyle/>
                    <a:p>
                      <a:pPr rtl="0" fontAlgn="t">
                        <a:spcBef>
                          <a:spcPts val="0"/>
                        </a:spcBef>
                        <a:spcAft>
                          <a:spcPts val="0"/>
                        </a:spcAft>
                      </a:pPr>
                      <a:r>
                        <a:rPr lang="es-CL" sz="1200" b="0" i="0" u="none" strike="noStrike">
                          <a:solidFill>
                            <a:srgbClr val="000000"/>
                          </a:solidFill>
                          <a:effectLst/>
                          <a:latin typeface="Arial" panose="020B0604020202020204" pitchFamily="34" charset="0"/>
                        </a:rPr>
                        <a:t>Rotación Cliente</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12,38</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dirty="0">
                          <a:solidFill>
                            <a:srgbClr val="000000"/>
                          </a:solidFill>
                          <a:effectLst/>
                          <a:latin typeface="Arial" panose="020B0604020202020204" pitchFamily="34" charset="0"/>
                        </a:rPr>
                        <a:t>1,67</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14,17</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17,10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8,89</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extLst>
                  <a:ext uri="{0D108BD9-81ED-4DB2-BD59-A6C34878D82A}">
                    <a16:rowId xmlns:a16="http://schemas.microsoft.com/office/drawing/2014/main" val="806005725"/>
                  </a:ext>
                </a:extLst>
              </a:tr>
              <a:tr h="786443">
                <a:tc>
                  <a:txBody>
                    <a:bodyPr/>
                    <a:lstStyle/>
                    <a:p>
                      <a:pPr rtl="0" fontAlgn="t">
                        <a:spcBef>
                          <a:spcPts val="0"/>
                        </a:spcBef>
                        <a:spcAft>
                          <a:spcPts val="0"/>
                        </a:spcAft>
                      </a:pPr>
                      <a:r>
                        <a:rPr lang="es-CL" sz="1200" b="0" i="0" u="none" strike="noStrike">
                          <a:solidFill>
                            <a:srgbClr val="000000"/>
                          </a:solidFill>
                          <a:effectLst/>
                          <a:latin typeface="Arial" panose="020B0604020202020204" pitchFamily="34" charset="0"/>
                        </a:rPr>
                        <a:t>X días</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29,08</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215,57</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25,40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21,06</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s-CL" sz="1100" b="0" i="0" u="none" strike="noStrike" dirty="0">
                          <a:solidFill>
                            <a:srgbClr val="000000"/>
                          </a:solidFill>
                          <a:effectLst/>
                          <a:latin typeface="Arial" panose="020B0604020202020204" pitchFamily="34" charset="0"/>
                        </a:rPr>
                        <a:t>40,47</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3391643"/>
                  </a:ext>
                </a:extLst>
              </a:tr>
            </a:tbl>
          </a:graphicData>
        </a:graphic>
      </p:graphicFrame>
      <p:sp>
        <p:nvSpPr>
          <p:cNvPr id="5" name="Rectangle 1">
            <a:extLst>
              <a:ext uri="{FF2B5EF4-FFF2-40B4-BE49-F238E27FC236}">
                <a16:creationId xmlns:a16="http://schemas.microsoft.com/office/drawing/2014/main" id="{A6DE8582-6555-4A5F-AD62-796CD028E14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L" altLang="es-CL" sz="1800" b="0" i="0" u="none" strike="noStrike" cap="none" normalizeH="0" baseline="0">
                <a:ln>
                  <a:noFill/>
                </a:ln>
                <a:solidFill>
                  <a:schemeClr val="tx1"/>
                </a:solidFill>
                <a:effectLst/>
                <a:latin typeface="Arial" panose="020B0604020202020204" pitchFamily="34" charset="0"/>
              </a:rPr>
            </a:br>
            <a:endParaRPr kumimoji="0" lang="es-CL" altLang="es-C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a:ln>
                <a:noFill/>
              </a:ln>
              <a:solidFill>
                <a:schemeClr val="tx1"/>
              </a:solidFill>
              <a:effectLst/>
              <a:latin typeface="Arial" panose="020B0604020202020204" pitchFamily="34" charset="0"/>
            </a:endParaRPr>
          </a:p>
        </p:txBody>
      </p:sp>
      <p:pic>
        <p:nvPicPr>
          <p:cNvPr id="18435" name="Picture 3" descr="https://lh3.googleusercontent.com/D8BpcAORfHCZSueN-KvUumDpWsgORJhzghcvw826Yta4PBDHEV77m84UnAeEQujfgkTU0L5vzQOQv4nFnBdSD7jBepv46tzPEHpk0KcdNlzT-rH4Tu9ZJep86GJAJvLxBlneeE7d">
            <a:extLst>
              <a:ext uri="{FF2B5EF4-FFF2-40B4-BE49-F238E27FC236}">
                <a16:creationId xmlns:a16="http://schemas.microsoft.com/office/drawing/2014/main" id="{66957B94-580D-473D-97F6-5B29772E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64213"/>
            <a:ext cx="5059017" cy="3017316"/>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descr="https://lh4.googleusercontent.com/nNi8-49zYb-pPWnHjThJbe_Im2S81OJJoTLREPBB1Uj2V7hEk2HYOcH9teCoMv_Yf0-w6O-Mm_CotWnhtvnHzZeaMRN7Q4MjsIpc3_mrMhjcKlPjqvIIsk-YBeKrv8UmnLQzmdm7">
            <a:extLst>
              <a:ext uri="{FF2B5EF4-FFF2-40B4-BE49-F238E27FC236}">
                <a16:creationId xmlns:a16="http://schemas.microsoft.com/office/drawing/2014/main" id="{6D1F8305-28F1-4EC1-8DC1-53D4C2E55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782" y="3264212"/>
            <a:ext cx="5059017" cy="3017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9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F84FA-9E30-4D5C-B976-793655E108ED}"/>
              </a:ext>
            </a:extLst>
          </p:cNvPr>
          <p:cNvSpPr>
            <a:spLocks noGrp="1"/>
          </p:cNvSpPr>
          <p:nvPr>
            <p:ph type="title"/>
          </p:nvPr>
        </p:nvSpPr>
        <p:spPr>
          <a:xfrm>
            <a:off x="838200" y="18255"/>
            <a:ext cx="10515600" cy="1325563"/>
          </a:xfrm>
        </p:spPr>
        <p:txBody>
          <a:bodyPr>
            <a:normAutofit/>
          </a:bodyPr>
          <a:lstStyle/>
          <a:p>
            <a:pPr algn="ctr"/>
            <a:r>
              <a:rPr lang="es-CL" sz="4800" dirty="0"/>
              <a:t>Rotación de stock </a:t>
            </a:r>
          </a:p>
        </p:txBody>
      </p:sp>
      <p:graphicFrame>
        <p:nvGraphicFramePr>
          <p:cNvPr id="4" name="Marcador de contenido 3">
            <a:extLst>
              <a:ext uri="{FF2B5EF4-FFF2-40B4-BE49-F238E27FC236}">
                <a16:creationId xmlns:a16="http://schemas.microsoft.com/office/drawing/2014/main" id="{98CD2A64-2CB7-45BF-9748-0F0CC7A2FB51}"/>
              </a:ext>
            </a:extLst>
          </p:cNvPr>
          <p:cNvGraphicFramePr>
            <a:graphicFrameLocks noGrp="1"/>
          </p:cNvGraphicFramePr>
          <p:nvPr>
            <p:ph idx="1"/>
            <p:extLst>
              <p:ext uri="{D42A27DB-BD31-4B8C-83A1-F6EECF244321}">
                <p14:modId xmlns:p14="http://schemas.microsoft.com/office/powerpoint/2010/main" val="1714508339"/>
              </p:ext>
            </p:extLst>
          </p:nvPr>
        </p:nvGraphicFramePr>
        <p:xfrm>
          <a:off x="838200" y="1343817"/>
          <a:ext cx="10373140" cy="1492148"/>
        </p:xfrm>
        <a:graphic>
          <a:graphicData uri="http://schemas.openxmlformats.org/drawingml/2006/table">
            <a:tbl>
              <a:tblPr/>
              <a:tblGrid>
                <a:gridCol w="3003205">
                  <a:extLst>
                    <a:ext uri="{9D8B030D-6E8A-4147-A177-3AD203B41FA5}">
                      <a16:colId xmlns:a16="http://schemas.microsoft.com/office/drawing/2014/main" val="3536493452"/>
                    </a:ext>
                  </a:extLst>
                </a:gridCol>
                <a:gridCol w="1467083">
                  <a:extLst>
                    <a:ext uri="{9D8B030D-6E8A-4147-A177-3AD203B41FA5}">
                      <a16:colId xmlns:a16="http://schemas.microsoft.com/office/drawing/2014/main" val="408215064"/>
                    </a:ext>
                  </a:extLst>
                </a:gridCol>
                <a:gridCol w="1467083">
                  <a:extLst>
                    <a:ext uri="{9D8B030D-6E8A-4147-A177-3AD203B41FA5}">
                      <a16:colId xmlns:a16="http://schemas.microsoft.com/office/drawing/2014/main" val="3251156006"/>
                    </a:ext>
                  </a:extLst>
                </a:gridCol>
                <a:gridCol w="1467083">
                  <a:extLst>
                    <a:ext uri="{9D8B030D-6E8A-4147-A177-3AD203B41FA5}">
                      <a16:colId xmlns:a16="http://schemas.microsoft.com/office/drawing/2014/main" val="876877419"/>
                    </a:ext>
                  </a:extLst>
                </a:gridCol>
                <a:gridCol w="1484343">
                  <a:extLst>
                    <a:ext uri="{9D8B030D-6E8A-4147-A177-3AD203B41FA5}">
                      <a16:colId xmlns:a16="http://schemas.microsoft.com/office/drawing/2014/main" val="1956990455"/>
                    </a:ext>
                  </a:extLst>
                </a:gridCol>
                <a:gridCol w="1484343">
                  <a:extLst>
                    <a:ext uri="{9D8B030D-6E8A-4147-A177-3AD203B41FA5}">
                      <a16:colId xmlns:a16="http://schemas.microsoft.com/office/drawing/2014/main" val="3986108125"/>
                    </a:ext>
                  </a:extLst>
                </a:gridCol>
              </a:tblGrid>
              <a:tr h="746074">
                <a:tc>
                  <a:txBody>
                    <a:bodyPr/>
                    <a:lstStyle/>
                    <a:p>
                      <a:pPr rtl="0" fontAlgn="t">
                        <a:spcBef>
                          <a:spcPts val="0"/>
                        </a:spcBef>
                        <a:spcAft>
                          <a:spcPts val="0"/>
                        </a:spcAft>
                      </a:pPr>
                      <a:r>
                        <a:rPr lang="es-CL" sz="1200" b="0" i="0" u="none" strike="noStrike">
                          <a:solidFill>
                            <a:srgbClr val="000000"/>
                          </a:solidFill>
                          <a:effectLst/>
                          <a:latin typeface="Arial" panose="020B0604020202020204" pitchFamily="34" charset="0"/>
                        </a:rPr>
                        <a:t>Rotación Stock</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56,14</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6,50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115,06</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85,33</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49,97</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DDF2F0"/>
                    </a:solidFill>
                  </a:tcPr>
                </a:tc>
                <a:extLst>
                  <a:ext uri="{0D108BD9-81ED-4DB2-BD59-A6C34878D82A}">
                    <a16:rowId xmlns:a16="http://schemas.microsoft.com/office/drawing/2014/main" val="2295540709"/>
                  </a:ext>
                </a:extLst>
              </a:tr>
              <a:tr h="746074">
                <a:tc>
                  <a:txBody>
                    <a:bodyPr/>
                    <a:lstStyle/>
                    <a:p>
                      <a:pPr rtl="0" fontAlgn="t">
                        <a:spcBef>
                          <a:spcPts val="0"/>
                        </a:spcBef>
                        <a:spcAft>
                          <a:spcPts val="0"/>
                        </a:spcAft>
                      </a:pPr>
                      <a:r>
                        <a:rPr lang="es-CL" sz="1200" b="0" i="0" u="none" strike="noStrike">
                          <a:solidFill>
                            <a:srgbClr val="000000"/>
                          </a:solidFill>
                          <a:effectLst/>
                          <a:latin typeface="Arial" panose="020B0604020202020204" pitchFamily="34" charset="0"/>
                        </a:rPr>
                        <a:t>X días</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100" b="0" i="0" u="none" strike="noStrike" dirty="0">
                          <a:solidFill>
                            <a:srgbClr val="000000"/>
                          </a:solidFill>
                          <a:effectLst/>
                          <a:latin typeface="Arial" panose="020B0604020202020204" pitchFamily="34" charset="0"/>
                        </a:rPr>
                        <a:t>6,41</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55,40</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3,13</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100" b="0" i="0" u="none" strike="noStrike">
                          <a:solidFill>
                            <a:srgbClr val="000000"/>
                          </a:solidFill>
                          <a:effectLst/>
                          <a:latin typeface="Arial" panose="020B0604020202020204" pitchFamily="34" charset="0"/>
                        </a:rPr>
                        <a:t>4,22</a:t>
                      </a:r>
                      <a:endParaRPr lang="es-CL">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s-CL" sz="1100" b="0" i="0" u="none" strike="noStrike" dirty="0">
                          <a:solidFill>
                            <a:srgbClr val="000000"/>
                          </a:solidFill>
                          <a:effectLst/>
                          <a:latin typeface="Arial" panose="020B0604020202020204" pitchFamily="34" charset="0"/>
                        </a:rPr>
                        <a:t>7,20</a:t>
                      </a:r>
                      <a:endParaRPr lang="es-CL" dirty="0">
                        <a:effectLst/>
                      </a:endParaRPr>
                    </a:p>
                  </a:txBody>
                  <a:tcPr marL="63500" marR="63500" marT="63500" marB="63500">
                    <a:lnL w="6274" cap="flat" cmpd="sng" algn="ctr">
                      <a:solidFill>
                        <a:srgbClr val="000000"/>
                      </a:solidFill>
                      <a:prstDash val="solid"/>
                      <a:round/>
                      <a:headEnd type="none" w="med" len="med"/>
                      <a:tailEnd type="none" w="med" len="med"/>
                    </a:lnL>
                    <a:lnR w="6274" cap="flat" cmpd="sng" algn="ctr">
                      <a:solidFill>
                        <a:srgbClr val="000000"/>
                      </a:solidFill>
                      <a:prstDash val="solid"/>
                      <a:round/>
                      <a:headEnd type="none" w="med" len="med"/>
                      <a:tailEnd type="none" w="med" len="med"/>
                    </a:lnR>
                    <a:lnT w="6274" cap="flat" cmpd="sng" algn="ctr">
                      <a:solidFill>
                        <a:srgbClr val="000000"/>
                      </a:solidFill>
                      <a:prstDash val="solid"/>
                      <a:round/>
                      <a:headEnd type="none" w="med" len="med"/>
                      <a:tailEnd type="none" w="med" len="med"/>
                    </a:lnT>
                    <a:lnB w="6274"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286629693"/>
                  </a:ext>
                </a:extLst>
              </a:tr>
            </a:tbl>
          </a:graphicData>
        </a:graphic>
      </p:graphicFrame>
      <p:sp>
        <p:nvSpPr>
          <p:cNvPr id="5" name="Rectangle 1">
            <a:extLst>
              <a:ext uri="{FF2B5EF4-FFF2-40B4-BE49-F238E27FC236}">
                <a16:creationId xmlns:a16="http://schemas.microsoft.com/office/drawing/2014/main" id="{4188CDD2-663D-4FD2-AF0E-CCBEDC5FBD5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L" altLang="es-CL" sz="1800" b="0" i="0" u="none" strike="noStrike" cap="none" normalizeH="0" baseline="0">
                <a:ln>
                  <a:noFill/>
                </a:ln>
                <a:solidFill>
                  <a:schemeClr val="tx1"/>
                </a:solidFill>
                <a:effectLst/>
                <a:latin typeface="Arial" panose="020B0604020202020204" pitchFamily="34" charset="0"/>
              </a:rPr>
            </a:br>
            <a:endParaRPr kumimoji="0" lang="es-CL" altLang="es-C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a:ln>
                <a:noFill/>
              </a:ln>
              <a:solidFill>
                <a:schemeClr val="tx1"/>
              </a:solidFill>
              <a:effectLst/>
              <a:latin typeface="Arial" panose="020B0604020202020204" pitchFamily="34" charset="0"/>
            </a:endParaRPr>
          </a:p>
        </p:txBody>
      </p:sp>
      <p:pic>
        <p:nvPicPr>
          <p:cNvPr id="19459" name="Picture 3" descr="https://lh3.googleusercontent.com/9Qlyrzla6vge2XN2cWBtE0l6yYrxRdHb6Ah_lGhdA5ok45FX09dRtCxO95oTn1pRYJjNEIau9IgnN_yoFUDF0m_pawdHNmpGrdoAD1s0bz2i0mqtyJKfvMMUHKYI2Jbnf9lYJIlK">
            <a:extLst>
              <a:ext uri="{FF2B5EF4-FFF2-40B4-BE49-F238E27FC236}">
                <a16:creationId xmlns:a16="http://schemas.microsoft.com/office/drawing/2014/main" id="{79F578CB-8DDB-42E5-A9A3-C76AD7CA5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97695"/>
            <a:ext cx="5059018" cy="3240919"/>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descr="https://lh4.googleusercontent.com/OUvFN9-JNNY6A1myFUQomH85Z7CxAQ4UH8oMtBTjukRa5cbiPUE0t8DyncqQhnilSO9BODFt3nIi-rPN2SQbKFG86TPqLOs4DAayI4ODBPeEgf1r5kn0DkiKJpbDYj8yF0_GrMVg">
            <a:extLst>
              <a:ext uri="{FF2B5EF4-FFF2-40B4-BE49-F238E27FC236}">
                <a16:creationId xmlns:a16="http://schemas.microsoft.com/office/drawing/2014/main" id="{126C09A8-BB8E-4108-984C-CE1350CC7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784" y="3097695"/>
            <a:ext cx="4916558" cy="324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835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3821F-8E35-42F6-8130-5A49F19B82FF}"/>
              </a:ext>
            </a:extLst>
          </p:cNvPr>
          <p:cNvSpPr>
            <a:spLocks noGrp="1"/>
          </p:cNvSpPr>
          <p:nvPr>
            <p:ph type="title"/>
          </p:nvPr>
        </p:nvSpPr>
        <p:spPr>
          <a:xfrm>
            <a:off x="838200" y="18255"/>
            <a:ext cx="10515600" cy="1325563"/>
          </a:xfrm>
        </p:spPr>
        <p:txBody>
          <a:bodyPr>
            <a:normAutofit/>
          </a:bodyPr>
          <a:lstStyle/>
          <a:p>
            <a:pPr algn="ctr"/>
            <a:r>
              <a:rPr lang="es-CL" sz="4800" dirty="0"/>
              <a:t>Rotación capital permanente </a:t>
            </a:r>
          </a:p>
        </p:txBody>
      </p:sp>
      <p:pic>
        <p:nvPicPr>
          <p:cNvPr id="20482" name="Picture 2" descr="https://lh4.googleusercontent.com/CeXdbbhpB4qutNXCJrXrSyFBMU3w4X4l527UJTlSYuSE0HeW1MLDu6u7g3rG4BTpVqVPOzO1lT3YPqZeZA16RYdGHOxDuTVfLcgZOH52IxVNyN4VFXERJfILVpY2oJZXunzrsVP_">
            <a:extLst>
              <a:ext uri="{FF2B5EF4-FFF2-40B4-BE49-F238E27FC236}">
                <a16:creationId xmlns:a16="http://schemas.microsoft.com/office/drawing/2014/main" id="{1BE759CD-A858-467B-9CB8-E3B7B3DA2D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343817"/>
            <a:ext cx="10515600"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lh6.googleusercontent.com/C5LzGgwxnTrUiKO_aCrIO0hQ-R8bM8Ihr5VffoeqTcyO1nKtqJQxrtEh2G252HB9Rp5_gaOf_5z-JKGTN1w8OHFn9x2f1rieezGFCX_B1dCn2-xpfdG00oaYT5oGwhnncyyizLQM">
            <a:extLst>
              <a:ext uri="{FF2B5EF4-FFF2-40B4-BE49-F238E27FC236}">
                <a16:creationId xmlns:a16="http://schemas.microsoft.com/office/drawing/2014/main" id="{41659CD2-B176-42EE-9CC3-5CBDDA673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066258"/>
            <a:ext cx="4899992" cy="3268281"/>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lh6.googleusercontent.com/4l2msXvRh_Bay6X9E0EiQJjcPdNPB5R7hbHw41ll6WjrfA0Csb-tFsmYRwgr41iOqm88YuNlFGta4aSvSNQwFsi2MXVdfasmKZbe_vtHmvFe5u4ASsoknYuIOvnUx7VzbrpPWJLb">
            <a:extLst>
              <a:ext uri="{FF2B5EF4-FFF2-40B4-BE49-F238E27FC236}">
                <a16:creationId xmlns:a16="http://schemas.microsoft.com/office/drawing/2014/main" id="{0D892812-E1A9-492A-9329-5ADA45889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3807" y="3066258"/>
            <a:ext cx="4899992" cy="326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312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E607DF-E6FB-45DD-9E3A-1ABA5E972666}"/>
              </a:ext>
            </a:extLst>
          </p:cNvPr>
          <p:cNvSpPr>
            <a:spLocks noGrp="1"/>
          </p:cNvSpPr>
          <p:nvPr>
            <p:ph type="title"/>
          </p:nvPr>
        </p:nvSpPr>
        <p:spPr>
          <a:xfrm>
            <a:off x="838200" y="2766218"/>
            <a:ext cx="10515600" cy="1325563"/>
          </a:xfrm>
        </p:spPr>
        <p:txBody>
          <a:bodyPr>
            <a:normAutofit/>
          </a:bodyPr>
          <a:lstStyle/>
          <a:p>
            <a:pPr algn="ctr"/>
            <a:r>
              <a:rPr lang="es-CL" sz="6000" dirty="0"/>
              <a:t>Análisis económico</a:t>
            </a:r>
          </a:p>
        </p:txBody>
      </p:sp>
    </p:spTree>
    <p:extLst>
      <p:ext uri="{BB962C8B-B14F-4D97-AF65-F5344CB8AC3E}">
        <p14:creationId xmlns:p14="http://schemas.microsoft.com/office/powerpoint/2010/main" val="231765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F9CF8-0A7E-4212-A4DB-C3AD3949C63B}"/>
              </a:ext>
            </a:extLst>
          </p:cNvPr>
          <p:cNvSpPr>
            <a:spLocks noGrp="1"/>
          </p:cNvSpPr>
          <p:nvPr>
            <p:ph type="title"/>
          </p:nvPr>
        </p:nvSpPr>
        <p:spPr>
          <a:xfrm>
            <a:off x="838200" y="2766218"/>
            <a:ext cx="10515600" cy="1325563"/>
          </a:xfrm>
        </p:spPr>
        <p:txBody>
          <a:bodyPr>
            <a:normAutofit/>
          </a:bodyPr>
          <a:lstStyle/>
          <a:p>
            <a:pPr algn="ctr"/>
            <a:r>
              <a:rPr lang="es-CL" sz="6000" dirty="0"/>
              <a:t>Márgenes económicos</a:t>
            </a:r>
          </a:p>
        </p:txBody>
      </p:sp>
    </p:spTree>
    <p:extLst>
      <p:ext uri="{BB962C8B-B14F-4D97-AF65-F5344CB8AC3E}">
        <p14:creationId xmlns:p14="http://schemas.microsoft.com/office/powerpoint/2010/main" val="1974082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45EF2-A990-4BC4-98BE-87AF942D9AF5}"/>
              </a:ext>
            </a:extLst>
          </p:cNvPr>
          <p:cNvSpPr>
            <a:spLocks noGrp="1"/>
          </p:cNvSpPr>
          <p:nvPr>
            <p:ph type="title"/>
          </p:nvPr>
        </p:nvSpPr>
        <p:spPr>
          <a:xfrm>
            <a:off x="838200" y="0"/>
            <a:ext cx="10515600" cy="1325563"/>
          </a:xfrm>
        </p:spPr>
        <p:txBody>
          <a:bodyPr>
            <a:normAutofit/>
          </a:bodyPr>
          <a:lstStyle/>
          <a:p>
            <a:pPr algn="ctr"/>
            <a:r>
              <a:rPr lang="es-CL" sz="4800" dirty="0"/>
              <a:t>Margen bruto </a:t>
            </a:r>
          </a:p>
        </p:txBody>
      </p:sp>
      <p:pic>
        <p:nvPicPr>
          <p:cNvPr id="21506" name="Picture 2" descr="https://lh4.googleusercontent.com/NNl5OtuVNiCYlGJlwyUxhBbmMnlE7I1mXtnFq6U-oczOMefzL6K6gZNf-YUmrTdT3VkqFTHw9bDNfuxnzrmlx8sz6o3jU_SQ4nYsWnBLk2e0vlFwOtIgi2Lq-YXzbE6l_qc9V4z5">
            <a:extLst>
              <a:ext uri="{FF2B5EF4-FFF2-40B4-BE49-F238E27FC236}">
                <a16:creationId xmlns:a16="http://schemas.microsoft.com/office/drawing/2014/main" id="{340AD2A7-CF2F-4A45-80DB-79EB3254D6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25562"/>
            <a:ext cx="10515600" cy="1112837"/>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s://lh5.googleusercontent.com/zWv9Kri1wUlid4kJkJgiGfZv6zJxQs6fKGtHDlQeQwAgDVX0DNLfVT8hXNxnfeUJ1_Ye2-GAuQevEZ_YuS97P4poXJJMQ2UzA-H5_xpnKaJF1UHx_P2cp1x8VnYwv3Lb3spcXbhC">
            <a:extLst>
              <a:ext uri="{FF2B5EF4-FFF2-40B4-BE49-F238E27FC236}">
                <a16:creationId xmlns:a16="http://schemas.microsoft.com/office/drawing/2014/main" id="{12097059-6280-45F1-9CE6-2E18CAF17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9" y="2756454"/>
            <a:ext cx="6771861" cy="351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546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06529-DF27-44EE-9AEC-BBD1CF90D71C}"/>
              </a:ext>
            </a:extLst>
          </p:cNvPr>
          <p:cNvSpPr>
            <a:spLocks noGrp="1"/>
          </p:cNvSpPr>
          <p:nvPr>
            <p:ph type="title"/>
          </p:nvPr>
        </p:nvSpPr>
        <p:spPr>
          <a:xfrm>
            <a:off x="838200" y="18255"/>
            <a:ext cx="10515600" cy="1325563"/>
          </a:xfrm>
        </p:spPr>
        <p:txBody>
          <a:bodyPr>
            <a:normAutofit/>
          </a:bodyPr>
          <a:lstStyle/>
          <a:p>
            <a:pPr algn="ctr"/>
            <a:r>
              <a:rPr lang="es-CL" sz="4800" dirty="0"/>
              <a:t>Margen operacional </a:t>
            </a:r>
          </a:p>
        </p:txBody>
      </p:sp>
      <p:pic>
        <p:nvPicPr>
          <p:cNvPr id="22530" name="Picture 2" descr="https://lh5.googleusercontent.com/9HjGDGRVjLA8BPM6uXtrCJvaqPnJTYUl7koSKFzReoKiuHmOBFDltCBJE5zEobwI1AJvxj-RLekgZMAoV3Maavp2ZN9ZQ0-5kgmtrvZmlEE6KQCdoPXCdvNYEIWjcDMBE_k42NOA">
            <a:extLst>
              <a:ext uri="{FF2B5EF4-FFF2-40B4-BE49-F238E27FC236}">
                <a16:creationId xmlns:a16="http://schemas.microsoft.com/office/drawing/2014/main" id="{27F7849C-6695-40C8-A624-761B097D71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3818"/>
            <a:ext cx="10515600" cy="1054825"/>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s://lh6.googleusercontent.com/IBZkAnpfZ1N60qDuKz0X7FoWtfFKA3EM1nmQdwswvFvxu6mtZjj4PEpbfcInw5fZ9Mx4PA8fhlfCboaOvZJa5bt2nbRmS8jiu_bhnuCUlQk4OIMcD1qOzA_B6QqE07q5CzsNI2J7">
            <a:extLst>
              <a:ext uri="{FF2B5EF4-FFF2-40B4-BE49-F238E27FC236}">
                <a16:creationId xmlns:a16="http://schemas.microsoft.com/office/drawing/2014/main" id="{F85DCC23-BA9E-4A63-9171-4F10AB816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313" y="2799057"/>
            <a:ext cx="6884504" cy="332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978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F4E00-0E99-4D8F-9D11-D862882BF7D5}"/>
              </a:ext>
            </a:extLst>
          </p:cNvPr>
          <p:cNvSpPr>
            <a:spLocks noGrp="1"/>
          </p:cNvSpPr>
          <p:nvPr>
            <p:ph type="title"/>
          </p:nvPr>
        </p:nvSpPr>
        <p:spPr>
          <a:xfrm>
            <a:off x="838200" y="18255"/>
            <a:ext cx="10515600" cy="1325563"/>
          </a:xfrm>
        </p:spPr>
        <p:txBody>
          <a:bodyPr>
            <a:normAutofit/>
          </a:bodyPr>
          <a:lstStyle/>
          <a:p>
            <a:pPr algn="ctr"/>
            <a:r>
              <a:rPr lang="es-CL" sz="4800" dirty="0"/>
              <a:t>Margen neto </a:t>
            </a:r>
          </a:p>
        </p:txBody>
      </p:sp>
      <p:pic>
        <p:nvPicPr>
          <p:cNvPr id="23554" name="Picture 2" descr="https://lh3.googleusercontent.com/zQUPeqCkJExxOlFgLVccMSNqkdT9_O0rEdSBsVfAZdvklD6Skj0gL7lv12_KpVPQ7C1KddW_oMhW7rUZxXzOA6QIdYTaQ7soIZOnqM3q9FPI00Bw7c38Bvt37cA9xityQHJVYBFe">
            <a:extLst>
              <a:ext uri="{FF2B5EF4-FFF2-40B4-BE49-F238E27FC236}">
                <a16:creationId xmlns:a16="http://schemas.microsoft.com/office/drawing/2014/main" id="{C0332E97-7FE0-46A1-AAB7-672E70577C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3818"/>
            <a:ext cx="10399643" cy="1310946"/>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s://lh5.googleusercontent.com/7HvC6hbwAivszn6eNuk5dSHSABUFM1-2yZ7l5bgTefCzX_wqmB8Gt8k-17Y-CyIIhfdXFdf9HJsYZO9QMkvRyMzIskCQRs5sA6puMOnE6yOfjAEM3TvM5YoQJrG6DPWQJXQ3BmCT">
            <a:extLst>
              <a:ext uri="{FF2B5EF4-FFF2-40B4-BE49-F238E27FC236}">
                <a16:creationId xmlns:a16="http://schemas.microsoft.com/office/drawing/2014/main" id="{50D00EBF-7F6B-4D4A-BBB9-D7745D22A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442" y="2968488"/>
            <a:ext cx="6917636" cy="3326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8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F441C-26C6-408F-87D1-C2C38974475A}"/>
              </a:ext>
            </a:extLst>
          </p:cNvPr>
          <p:cNvSpPr>
            <a:spLocks noGrp="1"/>
          </p:cNvSpPr>
          <p:nvPr>
            <p:ph type="title"/>
          </p:nvPr>
        </p:nvSpPr>
        <p:spPr>
          <a:xfrm>
            <a:off x="838200" y="18255"/>
            <a:ext cx="10515600" cy="1325563"/>
          </a:xfrm>
        </p:spPr>
        <p:txBody>
          <a:bodyPr>
            <a:normAutofit/>
          </a:bodyPr>
          <a:lstStyle/>
          <a:p>
            <a:pPr algn="ctr"/>
            <a:r>
              <a:rPr lang="es-CL" sz="4800" dirty="0"/>
              <a:t>Masas patrimoniales estáticos 2013</a:t>
            </a:r>
          </a:p>
        </p:txBody>
      </p:sp>
      <p:sp>
        <p:nvSpPr>
          <p:cNvPr id="3" name="Marcador de contenido 2">
            <a:extLst>
              <a:ext uri="{FF2B5EF4-FFF2-40B4-BE49-F238E27FC236}">
                <a16:creationId xmlns:a16="http://schemas.microsoft.com/office/drawing/2014/main" id="{61977E04-6C93-4B4B-BF7E-E49F040486C5}"/>
              </a:ext>
            </a:extLst>
          </p:cNvPr>
          <p:cNvSpPr>
            <a:spLocks noGrp="1"/>
          </p:cNvSpPr>
          <p:nvPr>
            <p:ph idx="1"/>
          </p:nvPr>
        </p:nvSpPr>
        <p:spPr>
          <a:xfrm>
            <a:off x="838200" y="2380767"/>
            <a:ext cx="4687957" cy="4351338"/>
          </a:xfrm>
        </p:spPr>
        <p:txBody>
          <a:bodyPr/>
          <a:lstStyle/>
          <a:p>
            <a:r>
              <a:rPr lang="es-CL" dirty="0"/>
              <a:t>Análisis de activos</a:t>
            </a:r>
          </a:p>
          <a:p>
            <a:r>
              <a:rPr lang="es-CL" dirty="0"/>
              <a:t>Análisis de pasivos</a:t>
            </a:r>
          </a:p>
          <a:p>
            <a:r>
              <a:rPr lang="es-CL" dirty="0"/>
              <a:t>Análisis de activos v/s pasivos</a:t>
            </a:r>
          </a:p>
        </p:txBody>
      </p:sp>
      <p:pic>
        <p:nvPicPr>
          <p:cNvPr id="1026" name="Picture 2" descr="https://lh5.googleusercontent.com/G9niBKPEGbEdgCTSePiqLmSaHLle6hfUmO191TTxRIZ5MqLX-4IBYQEXqvKWeapxlQcbnqSIJThqHf3x_fIEVks3QGjyKDVgSriPo4ueZItcHOTYDk9RuZk4XgXz70SVWwU6kEB21Xhju1AQ6A">
            <a:extLst>
              <a:ext uri="{FF2B5EF4-FFF2-40B4-BE49-F238E27FC236}">
                <a16:creationId xmlns:a16="http://schemas.microsoft.com/office/drawing/2014/main" id="{B9F81ABD-9B40-4D76-82D7-608AB3254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983" y="1445109"/>
            <a:ext cx="5509591" cy="499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58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754C8-5D9E-45B6-BFFE-CFD5F5510B70}"/>
              </a:ext>
            </a:extLst>
          </p:cNvPr>
          <p:cNvSpPr>
            <a:spLocks noGrp="1"/>
          </p:cNvSpPr>
          <p:nvPr>
            <p:ph type="title"/>
          </p:nvPr>
        </p:nvSpPr>
        <p:spPr>
          <a:xfrm>
            <a:off x="838200" y="0"/>
            <a:ext cx="10515600" cy="1325563"/>
          </a:xfrm>
        </p:spPr>
        <p:txBody>
          <a:bodyPr>
            <a:normAutofit/>
          </a:bodyPr>
          <a:lstStyle/>
          <a:p>
            <a:pPr algn="ctr"/>
            <a:r>
              <a:rPr lang="es-CL" sz="4800" dirty="0"/>
              <a:t>Márgenes rendimiento económico.</a:t>
            </a:r>
          </a:p>
        </p:txBody>
      </p:sp>
      <p:pic>
        <p:nvPicPr>
          <p:cNvPr id="8" name="Marcador de contenido 7">
            <a:extLst>
              <a:ext uri="{FF2B5EF4-FFF2-40B4-BE49-F238E27FC236}">
                <a16:creationId xmlns:a16="http://schemas.microsoft.com/office/drawing/2014/main" id="{DEFB4BEC-27C2-472D-906D-79030364D608}"/>
              </a:ext>
            </a:extLst>
          </p:cNvPr>
          <p:cNvPicPr>
            <a:picLocks noGrp="1" noChangeAspect="1"/>
          </p:cNvPicPr>
          <p:nvPr>
            <p:ph idx="1"/>
          </p:nvPr>
        </p:nvPicPr>
        <p:blipFill>
          <a:blip r:embed="rId2"/>
          <a:stretch>
            <a:fillRect/>
          </a:stretch>
        </p:blipFill>
        <p:spPr>
          <a:xfrm>
            <a:off x="838200" y="1325562"/>
            <a:ext cx="10515600" cy="1325563"/>
          </a:xfrm>
          <a:prstGeom prst="rect">
            <a:avLst/>
          </a:prstGeom>
        </p:spPr>
      </p:pic>
      <p:pic>
        <p:nvPicPr>
          <p:cNvPr id="24586" name="Picture 10" descr="https://lh4.googleusercontent.com/Jz75xGIne-ERDE6QlJ3Z6mDgdu1SfioE1VmBJ_mUhGxcG31f0gXSRLin8Oue3oMUU_06itlCFmV-j0-ot3D4w5jLxwF-kAM9C3GBFKcDo6KHt1iYIFcStGVZfqnIL8dezOLTJAEb">
            <a:extLst>
              <a:ext uri="{FF2B5EF4-FFF2-40B4-BE49-F238E27FC236}">
                <a16:creationId xmlns:a16="http://schemas.microsoft.com/office/drawing/2014/main" id="{870A81FC-696C-4604-859B-687EE8D12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183" y="2862470"/>
            <a:ext cx="7063408" cy="343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889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A0245-B037-42E3-81F5-02471E7DDD30}"/>
              </a:ext>
            </a:extLst>
          </p:cNvPr>
          <p:cNvSpPr>
            <a:spLocks noGrp="1"/>
          </p:cNvSpPr>
          <p:nvPr>
            <p:ph type="title"/>
          </p:nvPr>
        </p:nvSpPr>
        <p:spPr>
          <a:xfrm>
            <a:off x="838200" y="18255"/>
            <a:ext cx="10515600" cy="1325563"/>
          </a:xfrm>
        </p:spPr>
        <p:txBody>
          <a:bodyPr>
            <a:noAutofit/>
          </a:bodyPr>
          <a:lstStyle/>
          <a:p>
            <a:pPr algn="ctr"/>
            <a:r>
              <a:rPr lang="es-CL" sz="4800" dirty="0"/>
              <a:t>Margen rentabilidad financiera después del impuesto</a:t>
            </a:r>
          </a:p>
        </p:txBody>
      </p:sp>
      <p:pic>
        <p:nvPicPr>
          <p:cNvPr id="25602" name="Picture 2" descr="https://lh3.googleusercontent.com/o3Jj8kAL61rcMZtYD3rYEHzQmCydXdFGMJ6Q2uDs6aifw2Fa_OOH48C3C0e8dRb3YtHUTvHIGNxKf43hmWXm9c8N-ZuT17wDlgrY0cGRZcYWiAvS-6oB3kupohpy4XInZYhdq2Rp">
            <a:extLst>
              <a:ext uri="{FF2B5EF4-FFF2-40B4-BE49-F238E27FC236}">
                <a16:creationId xmlns:a16="http://schemas.microsoft.com/office/drawing/2014/main" id="{CB8F77E4-8B2B-4E0E-8A40-97B805C4BC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3817"/>
            <a:ext cx="10515600" cy="1187347"/>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https://lh4.googleusercontent.com/F-dgA-DcaLIc137OEHSSGoHomb8_LFgXuSgDhsbhR4UnpVrgjfc70YFq34_O4Yvro345QePAKbUPlaVqXByn4RY97J7DZd73DQjg6ZW3Rb9ki3f98GkNM37FfBXAUgIXIUmgjUzo">
            <a:extLst>
              <a:ext uri="{FF2B5EF4-FFF2-40B4-BE49-F238E27FC236}">
                <a16:creationId xmlns:a16="http://schemas.microsoft.com/office/drawing/2014/main" id="{B6A3BA5D-8609-47C6-8C1A-F9514E760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426" y="2729534"/>
            <a:ext cx="6970644" cy="352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437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C6743-758C-43AE-9D36-1FCB4ED042BD}"/>
              </a:ext>
            </a:extLst>
          </p:cNvPr>
          <p:cNvSpPr>
            <a:spLocks noGrp="1"/>
          </p:cNvSpPr>
          <p:nvPr>
            <p:ph type="title"/>
          </p:nvPr>
        </p:nvSpPr>
        <p:spPr>
          <a:xfrm>
            <a:off x="838200" y="2766218"/>
            <a:ext cx="10515600" cy="1325563"/>
          </a:xfrm>
        </p:spPr>
        <p:txBody>
          <a:bodyPr>
            <a:normAutofit/>
          </a:bodyPr>
          <a:lstStyle/>
          <a:p>
            <a:pPr algn="ctr"/>
            <a:r>
              <a:rPr lang="es-CL" sz="6000" dirty="0"/>
              <a:t>Índices económicos</a:t>
            </a:r>
          </a:p>
        </p:txBody>
      </p:sp>
    </p:spTree>
    <p:extLst>
      <p:ext uri="{BB962C8B-B14F-4D97-AF65-F5344CB8AC3E}">
        <p14:creationId xmlns:p14="http://schemas.microsoft.com/office/powerpoint/2010/main" val="292016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117045-D164-41F9-A0E0-28B09DA0E46A}"/>
              </a:ext>
            </a:extLst>
          </p:cNvPr>
          <p:cNvSpPr>
            <a:spLocks noGrp="1"/>
          </p:cNvSpPr>
          <p:nvPr>
            <p:ph type="title"/>
          </p:nvPr>
        </p:nvSpPr>
        <p:spPr>
          <a:xfrm>
            <a:off x="838200" y="0"/>
            <a:ext cx="10515600" cy="1325563"/>
          </a:xfrm>
        </p:spPr>
        <p:txBody>
          <a:bodyPr>
            <a:normAutofit/>
          </a:bodyPr>
          <a:lstStyle/>
          <a:p>
            <a:pPr algn="ctr"/>
            <a:r>
              <a:rPr lang="es-CL" sz="4800" dirty="0"/>
              <a:t>Índice de endeudamiento</a:t>
            </a:r>
          </a:p>
        </p:txBody>
      </p:sp>
      <p:pic>
        <p:nvPicPr>
          <p:cNvPr id="6" name="Marcador de contenido 5">
            <a:extLst>
              <a:ext uri="{FF2B5EF4-FFF2-40B4-BE49-F238E27FC236}">
                <a16:creationId xmlns:a16="http://schemas.microsoft.com/office/drawing/2014/main" id="{14C6248F-B702-46FA-AF7F-68344E9C5419}"/>
              </a:ext>
            </a:extLst>
          </p:cNvPr>
          <p:cNvPicPr>
            <a:picLocks noGrp="1" noChangeAspect="1"/>
          </p:cNvPicPr>
          <p:nvPr>
            <p:ph idx="1"/>
          </p:nvPr>
        </p:nvPicPr>
        <p:blipFill>
          <a:blip r:embed="rId2"/>
          <a:stretch>
            <a:fillRect/>
          </a:stretch>
        </p:blipFill>
        <p:spPr>
          <a:xfrm>
            <a:off x="838199" y="1325563"/>
            <a:ext cx="10515599" cy="1218854"/>
          </a:xfrm>
          <a:prstGeom prst="rect">
            <a:avLst/>
          </a:prstGeom>
        </p:spPr>
      </p:pic>
      <p:pic>
        <p:nvPicPr>
          <p:cNvPr id="26628" name="Picture 4" descr="https://lh6.googleusercontent.com/DjOEkZFSJm3oCa6q8_1lcJMhbG2qFVSyKkDPPBpZFx4rJ0IX8o_8JgGkfig5GxKDgkdgIxh2Hn0L8eszE9X7kT6oeTAI2FaViqk8aK-b8C-e6go3O6HOa9m492W6jb2LhEOo5HNI">
            <a:extLst>
              <a:ext uri="{FF2B5EF4-FFF2-40B4-BE49-F238E27FC236}">
                <a16:creationId xmlns:a16="http://schemas.microsoft.com/office/drawing/2014/main" id="{F91A91FE-0D94-4990-A094-1389F58D5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594" y="2933354"/>
            <a:ext cx="7636536" cy="334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367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9FB4A-3943-4FD8-87B7-9BA84DD102C4}"/>
              </a:ext>
            </a:extLst>
          </p:cNvPr>
          <p:cNvSpPr>
            <a:spLocks noGrp="1"/>
          </p:cNvSpPr>
          <p:nvPr>
            <p:ph type="title"/>
          </p:nvPr>
        </p:nvSpPr>
        <p:spPr>
          <a:xfrm>
            <a:off x="838200" y="18255"/>
            <a:ext cx="10515600" cy="1325563"/>
          </a:xfrm>
        </p:spPr>
        <p:txBody>
          <a:bodyPr>
            <a:normAutofit/>
          </a:bodyPr>
          <a:lstStyle/>
          <a:p>
            <a:pPr algn="ctr"/>
            <a:r>
              <a:rPr lang="es-CL" sz="4800" dirty="0"/>
              <a:t>Incidencia de carga financiera sobre roe</a:t>
            </a:r>
          </a:p>
        </p:txBody>
      </p:sp>
      <p:pic>
        <p:nvPicPr>
          <p:cNvPr id="8" name="Marcador de contenido 7">
            <a:extLst>
              <a:ext uri="{FF2B5EF4-FFF2-40B4-BE49-F238E27FC236}">
                <a16:creationId xmlns:a16="http://schemas.microsoft.com/office/drawing/2014/main" id="{BFAC80C1-FA77-4128-93DD-ACAB5BF9033D}"/>
              </a:ext>
            </a:extLst>
          </p:cNvPr>
          <p:cNvPicPr>
            <a:picLocks noGrp="1" noChangeAspect="1"/>
          </p:cNvPicPr>
          <p:nvPr>
            <p:ph idx="1"/>
          </p:nvPr>
        </p:nvPicPr>
        <p:blipFill>
          <a:blip r:embed="rId2"/>
          <a:stretch>
            <a:fillRect/>
          </a:stretch>
        </p:blipFill>
        <p:spPr>
          <a:xfrm>
            <a:off x="838200" y="1343818"/>
            <a:ext cx="10515600" cy="1518652"/>
          </a:xfrm>
          <a:prstGeom prst="rect">
            <a:avLst/>
          </a:prstGeom>
        </p:spPr>
      </p:pic>
      <p:pic>
        <p:nvPicPr>
          <p:cNvPr id="27654" name="Picture 6" descr="https://lh6.googleusercontent.com/q_qfrPs-JCiZeSzQ5bJXE9lycEIczhpN0xtdy8kq7hDd4qOxRG4I30FEBIrkwjnS9tVP-xQXK-1wQT0Ge5KJdn6AQdDjqLgjfrlMaV7l5Tpm5H7cV4xfuSjpk66__DcjsGg6qWC6">
            <a:extLst>
              <a:ext uri="{FF2B5EF4-FFF2-40B4-BE49-F238E27FC236}">
                <a16:creationId xmlns:a16="http://schemas.microsoft.com/office/drawing/2014/main" id="{2A2F33BA-B649-4E43-99B3-258EE0477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147" y="3233531"/>
            <a:ext cx="7407966"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03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B7361-9493-4E74-8F08-BA6F4FBED490}"/>
              </a:ext>
            </a:extLst>
          </p:cNvPr>
          <p:cNvSpPr>
            <a:spLocks noGrp="1"/>
          </p:cNvSpPr>
          <p:nvPr>
            <p:ph type="title"/>
          </p:nvPr>
        </p:nvSpPr>
        <p:spPr>
          <a:xfrm>
            <a:off x="838200" y="0"/>
            <a:ext cx="10515600" cy="1325563"/>
          </a:xfrm>
        </p:spPr>
        <p:txBody>
          <a:bodyPr>
            <a:normAutofit/>
          </a:bodyPr>
          <a:lstStyle/>
          <a:p>
            <a:pPr algn="ctr"/>
            <a:r>
              <a:rPr lang="es-CL" sz="4800" dirty="0"/>
              <a:t>Incidencia de carga tributaria sobre roe</a:t>
            </a:r>
          </a:p>
        </p:txBody>
      </p:sp>
      <p:pic>
        <p:nvPicPr>
          <p:cNvPr id="6" name="Marcador de contenido 5">
            <a:extLst>
              <a:ext uri="{FF2B5EF4-FFF2-40B4-BE49-F238E27FC236}">
                <a16:creationId xmlns:a16="http://schemas.microsoft.com/office/drawing/2014/main" id="{10070DFD-003A-44F8-BC0D-2EFB862EA7F8}"/>
              </a:ext>
            </a:extLst>
          </p:cNvPr>
          <p:cNvPicPr>
            <a:picLocks noGrp="1" noChangeAspect="1"/>
          </p:cNvPicPr>
          <p:nvPr>
            <p:ph idx="1"/>
          </p:nvPr>
        </p:nvPicPr>
        <p:blipFill>
          <a:blip r:embed="rId2"/>
          <a:stretch>
            <a:fillRect/>
          </a:stretch>
        </p:blipFill>
        <p:spPr>
          <a:xfrm>
            <a:off x="838199" y="1325564"/>
            <a:ext cx="10515600" cy="1457394"/>
          </a:xfrm>
          <a:prstGeom prst="rect">
            <a:avLst/>
          </a:prstGeom>
        </p:spPr>
      </p:pic>
      <p:pic>
        <p:nvPicPr>
          <p:cNvPr id="28676" name="Picture 4" descr="https://lh6.googleusercontent.com/F2mlgWRQzB79uQ2YPyGQK0FrawKDvpFCbys8-MJaVSTx8WkQcdJwqCtfuqyR7CSWst5XL0Xun1-_6WaNyAJd9oU97z8LdwHaJw0ovkb3fONl3fVyAgZ_BT0Gfy3pesCUqJria1ZG">
            <a:extLst>
              <a:ext uri="{FF2B5EF4-FFF2-40B4-BE49-F238E27FC236}">
                <a16:creationId xmlns:a16="http://schemas.microsoft.com/office/drawing/2014/main" id="{265306C6-6E5B-4390-9F8F-3D46B1CAF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374" y="3233530"/>
            <a:ext cx="7553739" cy="30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860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373E1B-42C6-4919-929C-6AAFD925E61A}"/>
              </a:ext>
            </a:extLst>
          </p:cNvPr>
          <p:cNvSpPr>
            <a:spLocks noGrp="1"/>
          </p:cNvSpPr>
          <p:nvPr>
            <p:ph type="title"/>
          </p:nvPr>
        </p:nvSpPr>
        <p:spPr>
          <a:xfrm>
            <a:off x="838200" y="0"/>
            <a:ext cx="10515600" cy="1325563"/>
          </a:xfrm>
        </p:spPr>
        <p:txBody>
          <a:bodyPr>
            <a:normAutofit/>
          </a:bodyPr>
          <a:lstStyle/>
          <a:p>
            <a:pPr algn="ctr"/>
            <a:r>
              <a:rPr lang="es-CL" sz="4800" dirty="0"/>
              <a:t>Factor de apalancamiento</a:t>
            </a:r>
          </a:p>
        </p:txBody>
      </p:sp>
      <p:pic>
        <p:nvPicPr>
          <p:cNvPr id="6" name="Marcador de contenido 5">
            <a:extLst>
              <a:ext uri="{FF2B5EF4-FFF2-40B4-BE49-F238E27FC236}">
                <a16:creationId xmlns:a16="http://schemas.microsoft.com/office/drawing/2014/main" id="{84879219-B679-4C4C-A40B-7EAD691D03B6}"/>
              </a:ext>
            </a:extLst>
          </p:cNvPr>
          <p:cNvPicPr>
            <a:picLocks noGrp="1" noChangeAspect="1"/>
          </p:cNvPicPr>
          <p:nvPr>
            <p:ph idx="1"/>
          </p:nvPr>
        </p:nvPicPr>
        <p:blipFill>
          <a:blip r:embed="rId2"/>
          <a:stretch>
            <a:fillRect/>
          </a:stretch>
        </p:blipFill>
        <p:spPr>
          <a:xfrm>
            <a:off x="838200" y="1325563"/>
            <a:ext cx="10515600" cy="1325563"/>
          </a:xfrm>
          <a:prstGeom prst="rect">
            <a:avLst/>
          </a:prstGeom>
        </p:spPr>
      </p:pic>
      <p:pic>
        <p:nvPicPr>
          <p:cNvPr id="29700" name="Picture 4" descr="https://lh5.googleusercontent.com/Z2unjvT8Ev5-SztPz9Du1u3jhbGYx3JbKJrW8WFesG8fPiWiaTccyhz8UifnbtqGOPTBQM3UZDJjyii2QKcaiXJaGy_zUKMdk3vp34E0Axg94GRsxV5P5aDIeQmiBRXafUFj3zzD">
            <a:extLst>
              <a:ext uri="{FF2B5EF4-FFF2-40B4-BE49-F238E27FC236}">
                <a16:creationId xmlns:a16="http://schemas.microsoft.com/office/drawing/2014/main" id="{66EABEFC-FFAB-4196-99A6-8012D1D92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1" y="2941983"/>
            <a:ext cx="7699512" cy="333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631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550AE-E619-46EA-B92F-5CF6BB28C22C}"/>
              </a:ext>
            </a:extLst>
          </p:cNvPr>
          <p:cNvSpPr>
            <a:spLocks noGrp="1"/>
          </p:cNvSpPr>
          <p:nvPr>
            <p:ph type="title"/>
          </p:nvPr>
        </p:nvSpPr>
        <p:spPr>
          <a:xfrm>
            <a:off x="838200" y="18255"/>
            <a:ext cx="10515600" cy="1325563"/>
          </a:xfrm>
        </p:spPr>
        <p:txBody>
          <a:bodyPr>
            <a:normAutofit/>
          </a:bodyPr>
          <a:lstStyle/>
          <a:p>
            <a:pPr algn="ctr"/>
            <a:r>
              <a:rPr lang="es-CL" sz="4800" dirty="0" err="1"/>
              <a:t>Leverage</a:t>
            </a:r>
            <a:r>
              <a:rPr lang="es-CL" sz="4800" dirty="0"/>
              <a:t> financiero</a:t>
            </a:r>
          </a:p>
        </p:txBody>
      </p:sp>
      <p:pic>
        <p:nvPicPr>
          <p:cNvPr id="6" name="Marcador de contenido 5">
            <a:extLst>
              <a:ext uri="{FF2B5EF4-FFF2-40B4-BE49-F238E27FC236}">
                <a16:creationId xmlns:a16="http://schemas.microsoft.com/office/drawing/2014/main" id="{8406A7FA-D138-477C-9BBC-1C3DC54CDBF4}"/>
              </a:ext>
            </a:extLst>
          </p:cNvPr>
          <p:cNvPicPr>
            <a:picLocks noGrp="1" noChangeAspect="1"/>
          </p:cNvPicPr>
          <p:nvPr>
            <p:ph idx="1"/>
          </p:nvPr>
        </p:nvPicPr>
        <p:blipFill>
          <a:blip r:embed="rId2"/>
          <a:stretch>
            <a:fillRect/>
          </a:stretch>
        </p:blipFill>
        <p:spPr>
          <a:xfrm>
            <a:off x="838200" y="1343817"/>
            <a:ext cx="10515600" cy="1325563"/>
          </a:xfrm>
          <a:prstGeom prst="rect">
            <a:avLst/>
          </a:prstGeom>
        </p:spPr>
      </p:pic>
      <p:pic>
        <p:nvPicPr>
          <p:cNvPr id="30724" name="Picture 4" descr="https://lh5.googleusercontent.com/WOXb_x5LE4bGecPKWkkK_qRQCdbDmjrhzIvT7_-_tiJMl4ukZfN17nsm9oIIPjMe4mCogjv2Hgmju6y9OhoGwfpn7OTVUsgD64q8XpBNfrW-QcKCvsFuLswrZnfvZ-LllfPuVJxb">
            <a:extLst>
              <a:ext uri="{FF2B5EF4-FFF2-40B4-BE49-F238E27FC236}">
                <a16:creationId xmlns:a16="http://schemas.microsoft.com/office/drawing/2014/main" id="{0A708C26-3F3E-4D97-B03D-B75D125A4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148" y="3034749"/>
            <a:ext cx="7063409" cy="3233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628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E1DB3-7044-450B-9226-CE0AF13440F3}"/>
              </a:ext>
            </a:extLst>
          </p:cNvPr>
          <p:cNvSpPr>
            <a:spLocks noGrp="1"/>
          </p:cNvSpPr>
          <p:nvPr>
            <p:ph type="title"/>
          </p:nvPr>
        </p:nvSpPr>
        <p:spPr>
          <a:xfrm>
            <a:off x="838200" y="0"/>
            <a:ext cx="10515600" cy="1325563"/>
          </a:xfrm>
        </p:spPr>
        <p:txBody>
          <a:bodyPr>
            <a:noAutofit/>
          </a:bodyPr>
          <a:lstStyle/>
          <a:p>
            <a:pPr algn="ctr"/>
            <a:r>
              <a:rPr lang="es-CL" sz="4800" dirty="0"/>
              <a:t>Análisis de grado de apalancamiento operativo</a:t>
            </a:r>
          </a:p>
        </p:txBody>
      </p:sp>
      <p:pic>
        <p:nvPicPr>
          <p:cNvPr id="31746" name="Picture 2" descr="https://lh4.googleusercontent.com/Za-1bTVR_w0GroivqV74SY16Up5HzSRXkgL_qRGYPEYkJKNgXyrocJn5VLeHzHKOnIOQgULrBwo5IaJGdjG5OtAUY69b3HYMlzWQ91ppOPO2r4RJlkb1MO0TQjII6vepL-EdniYq">
            <a:extLst>
              <a:ext uri="{FF2B5EF4-FFF2-40B4-BE49-F238E27FC236}">
                <a16:creationId xmlns:a16="http://schemas.microsoft.com/office/drawing/2014/main" id="{64CA5B4E-A39E-4F5F-97D9-D0ADD3F42D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25563"/>
            <a:ext cx="10515600" cy="1192350"/>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https://lh5.googleusercontent.com/ihbxmpzvk88Cs3Az57rWGv1Fk3QzbYYqwAdER0mI0PI-WUisW9UhahWgE6uUqmCqs_mELmCw9_9pqS9DNtlBX8iPCcvHb8sMVh_D7dBBvhAF6nV8FqwdzxNbdKBcXpjWiYhuhnJV">
            <a:extLst>
              <a:ext uri="{FF2B5EF4-FFF2-40B4-BE49-F238E27FC236}">
                <a16:creationId xmlns:a16="http://schemas.microsoft.com/office/drawing/2014/main" id="{2C38C6D3-9DD3-4695-AFCF-884D6782B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148" y="2849218"/>
            <a:ext cx="7010399" cy="3472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843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9FB76E-B247-4C5B-B67A-35FAA6E7E38F}"/>
              </a:ext>
            </a:extLst>
          </p:cNvPr>
          <p:cNvSpPr>
            <a:spLocks noGrp="1"/>
          </p:cNvSpPr>
          <p:nvPr>
            <p:ph type="title"/>
          </p:nvPr>
        </p:nvSpPr>
        <p:spPr>
          <a:xfrm>
            <a:off x="838200" y="0"/>
            <a:ext cx="10515600" cy="1325563"/>
          </a:xfrm>
        </p:spPr>
        <p:txBody>
          <a:bodyPr>
            <a:noAutofit/>
          </a:bodyPr>
          <a:lstStyle/>
          <a:p>
            <a:pPr algn="ctr"/>
            <a:r>
              <a:rPr lang="es-CL" sz="4800" dirty="0"/>
              <a:t>Análisis de grado de apalancamiento financiero</a:t>
            </a:r>
          </a:p>
        </p:txBody>
      </p:sp>
      <p:pic>
        <p:nvPicPr>
          <p:cNvPr id="32770" name="Picture 2" descr="https://lh6.googleusercontent.com/hiATTMKgCGuWsZ5y3nrCsvUFtfCpmyE3Pzv3lOicSS3X-CngImgAAtxt9W02_YkblJ_9LSiFx0T5pcpCiWZNn0Y1lqta_Pse8F0FmiptYWilo621eS9_-yCLK5OPc3HyA5nlXAno">
            <a:extLst>
              <a:ext uri="{FF2B5EF4-FFF2-40B4-BE49-F238E27FC236}">
                <a16:creationId xmlns:a16="http://schemas.microsoft.com/office/drawing/2014/main" id="{121965B6-FD76-4DC4-A0FC-55F97F1673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25563"/>
            <a:ext cx="10515600" cy="1165846"/>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https://lh4.googleusercontent.com/iAnowwc3Lyb3MXNyOWxuoJhijiuFadqrZ-ClVY_lboh_b0D_iGiG949ZwPNwQJ711-5fjqyE9dnjrzpSZOooFaMTXafs6uO6LIdGAZcYJShEOffi6QYfKNVzpRTQfRZ6EyVmZdcE">
            <a:extLst>
              <a:ext uri="{FF2B5EF4-FFF2-40B4-BE49-F238E27FC236}">
                <a16:creationId xmlns:a16="http://schemas.microsoft.com/office/drawing/2014/main" id="{F22FBDFA-10C1-424D-AD93-294943217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426" y="2810153"/>
            <a:ext cx="6838122" cy="3471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10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C53200-712C-49F3-A8FB-B75F0E13D471}"/>
              </a:ext>
            </a:extLst>
          </p:cNvPr>
          <p:cNvSpPr>
            <a:spLocks noGrp="1"/>
          </p:cNvSpPr>
          <p:nvPr>
            <p:ph type="title"/>
          </p:nvPr>
        </p:nvSpPr>
        <p:spPr>
          <a:xfrm>
            <a:off x="838199" y="-220663"/>
            <a:ext cx="10515600" cy="1325563"/>
          </a:xfrm>
        </p:spPr>
        <p:txBody>
          <a:bodyPr>
            <a:normAutofit/>
          </a:bodyPr>
          <a:lstStyle/>
          <a:p>
            <a:pPr algn="ctr"/>
            <a:r>
              <a:rPr lang="es-CL" sz="4800" dirty="0"/>
              <a:t>Masas patrimoniales estáticos 2017</a:t>
            </a:r>
          </a:p>
        </p:txBody>
      </p:sp>
      <p:sp>
        <p:nvSpPr>
          <p:cNvPr id="3" name="Marcador de contenido 2">
            <a:extLst>
              <a:ext uri="{FF2B5EF4-FFF2-40B4-BE49-F238E27FC236}">
                <a16:creationId xmlns:a16="http://schemas.microsoft.com/office/drawing/2014/main" id="{B3D0FC64-0088-4D9D-8EBE-B27A2CDD93D6}"/>
              </a:ext>
            </a:extLst>
          </p:cNvPr>
          <p:cNvSpPr>
            <a:spLocks noGrp="1"/>
          </p:cNvSpPr>
          <p:nvPr>
            <p:ph idx="1"/>
          </p:nvPr>
        </p:nvSpPr>
        <p:spPr>
          <a:xfrm>
            <a:off x="838199" y="1976575"/>
            <a:ext cx="4714461" cy="4351338"/>
          </a:xfrm>
        </p:spPr>
        <p:txBody>
          <a:bodyPr/>
          <a:lstStyle/>
          <a:p>
            <a:r>
              <a:rPr lang="es-CL" dirty="0"/>
              <a:t>Análisis de activos </a:t>
            </a:r>
          </a:p>
          <a:p>
            <a:r>
              <a:rPr lang="es-CL" dirty="0"/>
              <a:t>Análisis de pasivos</a:t>
            </a:r>
          </a:p>
          <a:p>
            <a:r>
              <a:rPr lang="es-CL" dirty="0"/>
              <a:t>Análisis de activos v/s pasivos</a:t>
            </a:r>
          </a:p>
        </p:txBody>
      </p:sp>
      <p:pic>
        <p:nvPicPr>
          <p:cNvPr id="3074" name="Picture 2" descr="https://lh4.googleusercontent.com/Ghids045mgdN2GFo4SFPuECg1kZDiAjdj-nAM4_H6fQ3A-7H1_ieOqRcp2VwBpXzgCYpu-9F8ZCxxAgE-m6AbB0HHn519ILT1mVgPGa3k0pppKezjVjzNaEyG_qs_i36bmhFRxMZ3vYhxa_7-Q">
            <a:extLst>
              <a:ext uri="{FF2B5EF4-FFF2-40B4-BE49-F238E27FC236}">
                <a16:creationId xmlns:a16="http://schemas.microsoft.com/office/drawing/2014/main" id="{0493214E-07EB-4E42-A2E9-6DE7A0184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660" y="1028700"/>
            <a:ext cx="5801139" cy="529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564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7B16CD-CD97-45FE-A146-4530A66D252B}"/>
              </a:ext>
            </a:extLst>
          </p:cNvPr>
          <p:cNvSpPr>
            <a:spLocks noGrp="1"/>
          </p:cNvSpPr>
          <p:nvPr>
            <p:ph type="title"/>
          </p:nvPr>
        </p:nvSpPr>
        <p:spPr>
          <a:xfrm>
            <a:off x="838200" y="0"/>
            <a:ext cx="10515600" cy="1325563"/>
          </a:xfrm>
        </p:spPr>
        <p:txBody>
          <a:bodyPr>
            <a:normAutofit/>
          </a:bodyPr>
          <a:lstStyle/>
          <a:p>
            <a:pPr algn="ctr"/>
            <a:r>
              <a:rPr lang="es-CL" sz="4800" dirty="0"/>
              <a:t>Análisis de grado apalancamiento total</a:t>
            </a:r>
          </a:p>
        </p:txBody>
      </p:sp>
      <p:pic>
        <p:nvPicPr>
          <p:cNvPr id="33794" name="Picture 2" descr="https://lh3.googleusercontent.com/JNmu1naGves3bEUuAfQ4vrCcIZL69hh3Cd-gFK0PAaYi-1Pjd61JUiUPmaNBQh0Rksb8YuYWG79TPk4MoyxzcD-fBRvvhl4BALsGGB8wZQOeh_3kTBEH_CtcT2suaroqwSWo9Cfa">
            <a:extLst>
              <a:ext uri="{FF2B5EF4-FFF2-40B4-BE49-F238E27FC236}">
                <a16:creationId xmlns:a16="http://schemas.microsoft.com/office/drawing/2014/main" id="{C5368050-5C32-45FE-B366-DAFA3B5125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25563"/>
            <a:ext cx="10515600" cy="1179098"/>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https://lh3.googleusercontent.com/Mf1Qbm2lIr1AF9gK7YibjloMjFKNqHhJCBc7LaTx53dgQ_nTaSnnS9JpU66x8fP3n_ihEyjys8VYK2-QoBNiJe3N7_KWiMbMJpUA9U8l78b0YEMlxNcAV59wctK4MGrq_qHnXG_3">
            <a:extLst>
              <a:ext uri="{FF2B5EF4-FFF2-40B4-BE49-F238E27FC236}">
                <a16:creationId xmlns:a16="http://schemas.microsoft.com/office/drawing/2014/main" id="{43041632-BFED-47B6-B282-DA47C57C3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78" y="2889665"/>
            <a:ext cx="7142922" cy="343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761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E3ED5-6D54-43FB-B796-962CEFF175C7}"/>
              </a:ext>
            </a:extLst>
          </p:cNvPr>
          <p:cNvSpPr>
            <a:spLocks noGrp="1"/>
          </p:cNvSpPr>
          <p:nvPr>
            <p:ph type="title"/>
          </p:nvPr>
        </p:nvSpPr>
        <p:spPr>
          <a:xfrm>
            <a:off x="838200" y="2766218"/>
            <a:ext cx="10515600" cy="1325563"/>
          </a:xfrm>
        </p:spPr>
        <p:txBody>
          <a:bodyPr>
            <a:normAutofit/>
          </a:bodyPr>
          <a:lstStyle/>
          <a:p>
            <a:pPr algn="ctr"/>
            <a:r>
              <a:rPr lang="es-CL" sz="6000" dirty="0"/>
              <a:t>Conclusión</a:t>
            </a:r>
          </a:p>
        </p:txBody>
      </p:sp>
    </p:spTree>
    <p:extLst>
      <p:ext uri="{BB962C8B-B14F-4D97-AF65-F5344CB8AC3E}">
        <p14:creationId xmlns:p14="http://schemas.microsoft.com/office/powerpoint/2010/main" val="428001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A50D3-8B4F-4816-9824-34EF211A3F5E}"/>
              </a:ext>
            </a:extLst>
          </p:cNvPr>
          <p:cNvSpPr>
            <a:spLocks noGrp="1"/>
          </p:cNvSpPr>
          <p:nvPr>
            <p:ph type="title"/>
          </p:nvPr>
        </p:nvSpPr>
        <p:spPr>
          <a:xfrm>
            <a:off x="838200" y="150776"/>
            <a:ext cx="10515600" cy="1325563"/>
          </a:xfrm>
        </p:spPr>
        <p:txBody>
          <a:bodyPr>
            <a:normAutofit/>
          </a:bodyPr>
          <a:lstStyle/>
          <a:p>
            <a:pPr algn="ctr"/>
            <a:r>
              <a:rPr lang="es-CL" sz="4800" dirty="0"/>
              <a:t>Análisis patrimonial dinámico 2013-2017</a:t>
            </a:r>
          </a:p>
        </p:txBody>
      </p:sp>
      <p:pic>
        <p:nvPicPr>
          <p:cNvPr id="4098" name="Picture 2" descr="https://lh5.googleusercontent.com/_NntlPU3Ny8OYgIrIfHab8KR0uDWhv3tQN38xf9LoeLwgfJC4OS1J95aI1ufmqR8dsInz5a5EMtGmiZm2RuOmMjStHGeXwchP-shM7DyEGSgioTvnXHon5Vqm5nfCZrKpnPwTf74">
            <a:extLst>
              <a:ext uri="{FF2B5EF4-FFF2-40B4-BE49-F238E27FC236}">
                <a16:creationId xmlns:a16="http://schemas.microsoft.com/office/drawing/2014/main" id="{5A9147A5-505D-4025-BAA7-51A9B69B1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476339"/>
            <a:ext cx="4863549" cy="4858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6.googleusercontent.com/n3_CtOkLckLnJCOsn1dsCJHhSG9am39QQsZKbFDQRL9kWdI8OPB74YJP1oCUbTnwoBRrirhRqRG3hoQ7TsyTwuoZ9Y-ilS0rQj4aI19j_iLY2Za0o20jkVfC9jRmIV3k3t0BSqL2">
            <a:extLst>
              <a:ext uri="{FF2B5EF4-FFF2-40B4-BE49-F238E27FC236}">
                <a16:creationId xmlns:a16="http://schemas.microsoft.com/office/drawing/2014/main" id="{F38D05CC-FB58-48F2-B43F-56EDB2CE4B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251" y="1476340"/>
            <a:ext cx="4863549" cy="485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180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E5A22-2EE9-4BFF-BD8F-C67D3300260C}"/>
              </a:ext>
            </a:extLst>
          </p:cNvPr>
          <p:cNvSpPr>
            <a:spLocks noGrp="1"/>
          </p:cNvSpPr>
          <p:nvPr>
            <p:ph type="title"/>
          </p:nvPr>
        </p:nvSpPr>
        <p:spPr>
          <a:xfrm>
            <a:off x="838200" y="219351"/>
            <a:ext cx="10515600" cy="1325563"/>
          </a:xfrm>
        </p:spPr>
        <p:txBody>
          <a:bodyPr>
            <a:normAutofit/>
          </a:bodyPr>
          <a:lstStyle/>
          <a:p>
            <a:pPr algn="ctr"/>
            <a:r>
              <a:rPr lang="es-CL" sz="4800" dirty="0"/>
              <a:t>Análisis patrimonial dinámico 2013 - 2017</a:t>
            </a:r>
          </a:p>
        </p:txBody>
      </p:sp>
      <p:sp>
        <p:nvSpPr>
          <p:cNvPr id="3" name="Marcador de contenido 2">
            <a:extLst>
              <a:ext uri="{FF2B5EF4-FFF2-40B4-BE49-F238E27FC236}">
                <a16:creationId xmlns:a16="http://schemas.microsoft.com/office/drawing/2014/main" id="{8CA6C93C-C966-45E0-A647-7C4983B17DD4}"/>
              </a:ext>
            </a:extLst>
          </p:cNvPr>
          <p:cNvSpPr>
            <a:spLocks noGrp="1"/>
          </p:cNvSpPr>
          <p:nvPr>
            <p:ph idx="1"/>
          </p:nvPr>
        </p:nvSpPr>
        <p:spPr>
          <a:xfrm>
            <a:off x="838200" y="2287311"/>
            <a:ext cx="4793974" cy="4351338"/>
          </a:xfrm>
        </p:spPr>
        <p:txBody>
          <a:bodyPr/>
          <a:lstStyle/>
          <a:p>
            <a:r>
              <a:rPr lang="es-CL" dirty="0"/>
              <a:t>Análisis de activos</a:t>
            </a:r>
          </a:p>
          <a:p>
            <a:r>
              <a:rPr lang="es-CL" dirty="0"/>
              <a:t>Análisis de pasivos </a:t>
            </a:r>
          </a:p>
          <a:p>
            <a:r>
              <a:rPr lang="es-CL" dirty="0"/>
              <a:t>Análisis de activos v/s pasivos</a:t>
            </a:r>
          </a:p>
        </p:txBody>
      </p:sp>
    </p:spTree>
    <p:extLst>
      <p:ext uri="{BB962C8B-B14F-4D97-AF65-F5344CB8AC3E}">
        <p14:creationId xmlns:p14="http://schemas.microsoft.com/office/powerpoint/2010/main" val="78017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BE332-55B2-41B8-9C7E-EED675F96DAD}"/>
              </a:ext>
            </a:extLst>
          </p:cNvPr>
          <p:cNvSpPr>
            <a:spLocks noGrp="1"/>
          </p:cNvSpPr>
          <p:nvPr>
            <p:ph type="title"/>
          </p:nvPr>
        </p:nvSpPr>
        <p:spPr>
          <a:xfrm>
            <a:off x="838200" y="166342"/>
            <a:ext cx="10515600" cy="1325563"/>
          </a:xfrm>
        </p:spPr>
        <p:txBody>
          <a:bodyPr>
            <a:normAutofit/>
          </a:bodyPr>
          <a:lstStyle/>
          <a:p>
            <a:pPr algn="ctr"/>
            <a:r>
              <a:rPr lang="es-CL" sz="4800" dirty="0"/>
              <a:t>Estado de fuente y uso 2013 - 2017 </a:t>
            </a:r>
          </a:p>
        </p:txBody>
      </p:sp>
      <p:pic>
        <p:nvPicPr>
          <p:cNvPr id="5122" name="Picture 2" descr="https://lh4.googleusercontent.com/ZAGQRG8DjXPK7tSvplQwQK4sjd_eZZJ4mdRwj_LIM6n0tTjKhSZaIrNflDNbZ_iQirvBtoAtd3MkKn2HIT2X7PAe947FVQjXVr3iK-HpIgh2k1eRFWlQ3AFC_bfoaU4ylXRCDoAIrMOqt-3Npw">
            <a:extLst>
              <a:ext uri="{FF2B5EF4-FFF2-40B4-BE49-F238E27FC236}">
                <a16:creationId xmlns:a16="http://schemas.microsoft.com/office/drawing/2014/main" id="{17915497-7763-46A8-A63C-FF6CB3D7E4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6963" y="2536993"/>
            <a:ext cx="10058400" cy="264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79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70295-1822-4F2F-B3C5-CC6935294684}"/>
              </a:ext>
            </a:extLst>
          </p:cNvPr>
          <p:cNvSpPr>
            <a:spLocks noGrp="1"/>
          </p:cNvSpPr>
          <p:nvPr>
            <p:ph type="title"/>
          </p:nvPr>
        </p:nvSpPr>
        <p:spPr>
          <a:xfrm>
            <a:off x="838200" y="2766218"/>
            <a:ext cx="10515600" cy="1325563"/>
          </a:xfrm>
        </p:spPr>
        <p:txBody>
          <a:bodyPr>
            <a:normAutofit/>
          </a:bodyPr>
          <a:lstStyle/>
          <a:p>
            <a:pPr algn="ctr"/>
            <a:r>
              <a:rPr lang="es-CL" sz="6000" dirty="0"/>
              <a:t>Capacidad de pago</a:t>
            </a:r>
          </a:p>
        </p:txBody>
      </p:sp>
    </p:spTree>
    <p:extLst>
      <p:ext uri="{BB962C8B-B14F-4D97-AF65-F5344CB8AC3E}">
        <p14:creationId xmlns:p14="http://schemas.microsoft.com/office/powerpoint/2010/main" val="23648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3B15A-E230-4CF1-A2C5-4FE4E7A8BCC8}"/>
              </a:ext>
            </a:extLst>
          </p:cNvPr>
          <p:cNvSpPr>
            <a:spLocks noGrp="1"/>
          </p:cNvSpPr>
          <p:nvPr>
            <p:ph type="title"/>
          </p:nvPr>
        </p:nvSpPr>
        <p:spPr>
          <a:xfrm>
            <a:off x="838200" y="139838"/>
            <a:ext cx="10515600" cy="1325563"/>
          </a:xfrm>
        </p:spPr>
        <p:txBody>
          <a:bodyPr>
            <a:normAutofit/>
          </a:bodyPr>
          <a:lstStyle/>
          <a:p>
            <a:pPr algn="ctr"/>
            <a:r>
              <a:rPr lang="es-CL" sz="4800" dirty="0"/>
              <a:t>Capital de trabajo neto sobre stock</a:t>
            </a:r>
          </a:p>
        </p:txBody>
      </p:sp>
      <p:pic>
        <p:nvPicPr>
          <p:cNvPr id="6146" name="Picture 2" descr="https://lh3.googleusercontent.com/8wjIfeOAF7zkAdiUdLd4PF2eFCkkp8aK-bnNLyiZdBHqIYQmsGi3hAqd3wF57wwyOLQT0wlIBmJiNkK329OutN4bO8L4tvywN2xcYwfGUP2Y5ZpU3CmqyZ37-MPeZOIYVLrLuuJx">
            <a:extLst>
              <a:ext uri="{FF2B5EF4-FFF2-40B4-BE49-F238E27FC236}">
                <a16:creationId xmlns:a16="http://schemas.microsoft.com/office/drawing/2014/main" id="{B503A4E0-9341-44F6-881A-2065F95150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0697" y="1727649"/>
            <a:ext cx="10515600" cy="14537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3.googleusercontent.com/ZQRC7vzcnm8HTSR8OLZn6TaLshpcLDu3JeNVHcAoFUKswTHqL7OOlMmEYobv8iK_FVuT7VnpKFXLulhFsdSYM4WRLfwj0Ltg8z4Mnox5f2ZYKe8ccH1uPCHut95HHmXVPZ0STCot">
            <a:extLst>
              <a:ext uri="{FF2B5EF4-FFF2-40B4-BE49-F238E27FC236}">
                <a16:creationId xmlns:a16="http://schemas.microsoft.com/office/drawing/2014/main" id="{70DCB4DD-99E9-403C-9DBF-14827840D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679" y="3299791"/>
            <a:ext cx="5153025" cy="300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22661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299</TotalTime>
  <Words>361</Words>
  <Application>Microsoft Office PowerPoint</Application>
  <PresentationFormat>Panorámica</PresentationFormat>
  <Paragraphs>143</Paragraphs>
  <Slides>41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41</vt:i4>
      </vt:variant>
    </vt:vector>
  </HeadingPairs>
  <TitlesOfParts>
    <vt:vector size="45" baseType="lpstr">
      <vt:lpstr>Arial</vt:lpstr>
      <vt:lpstr>Calibri</vt:lpstr>
      <vt:lpstr>Calibri Light</vt:lpstr>
      <vt:lpstr>Retrospección</vt:lpstr>
      <vt:lpstr>Análisis financiero de la compañía marítima chilena</vt:lpstr>
      <vt:lpstr>Reseña</vt:lpstr>
      <vt:lpstr>Masas patrimoniales estáticos 2013</vt:lpstr>
      <vt:lpstr>Masas patrimoniales estáticos 2017</vt:lpstr>
      <vt:lpstr>Análisis patrimonial dinámico 2013-2017</vt:lpstr>
      <vt:lpstr>Análisis patrimonial dinámico 2013 - 2017</vt:lpstr>
      <vt:lpstr>Estado de fuente y uso 2013 - 2017 </vt:lpstr>
      <vt:lpstr>Capacidad de pago</vt:lpstr>
      <vt:lpstr>Capital de trabajo neto sobre stock</vt:lpstr>
      <vt:lpstr>Liquidez capital de trabajo neto</vt:lpstr>
      <vt:lpstr>Razón circulante </vt:lpstr>
      <vt:lpstr>Razón de tesorería</vt:lpstr>
      <vt:lpstr>Razón disponible</vt:lpstr>
      <vt:lpstr>Razón de liquidez de stock</vt:lpstr>
      <vt:lpstr>Razón endeudamiento</vt:lpstr>
      <vt:lpstr>Calidad de deuda</vt:lpstr>
      <vt:lpstr>Puntualidad de pago</vt:lpstr>
      <vt:lpstr>Rotación activos totales </vt:lpstr>
      <vt:lpstr>Rotación activo fijo</vt:lpstr>
      <vt:lpstr>Rotación activo circulante</vt:lpstr>
      <vt:lpstr>Rotación de caja y banco</vt:lpstr>
      <vt:lpstr>Rotación de clientes</vt:lpstr>
      <vt:lpstr>Rotación de stock </vt:lpstr>
      <vt:lpstr>Rotación capital permanente </vt:lpstr>
      <vt:lpstr>Análisis económico</vt:lpstr>
      <vt:lpstr>Márgenes económicos</vt:lpstr>
      <vt:lpstr>Margen bruto </vt:lpstr>
      <vt:lpstr>Margen operacional </vt:lpstr>
      <vt:lpstr>Margen neto </vt:lpstr>
      <vt:lpstr>Márgenes rendimiento económico.</vt:lpstr>
      <vt:lpstr>Margen rentabilidad financiera después del impuesto</vt:lpstr>
      <vt:lpstr>Índices económicos</vt:lpstr>
      <vt:lpstr>Índice de endeudamiento</vt:lpstr>
      <vt:lpstr>Incidencia de carga financiera sobre roe</vt:lpstr>
      <vt:lpstr>Incidencia de carga tributaria sobre roe</vt:lpstr>
      <vt:lpstr>Factor de apalancamiento</vt:lpstr>
      <vt:lpstr>Leverage financiero</vt:lpstr>
      <vt:lpstr>Análisis de grado de apalancamiento operativo</vt:lpstr>
      <vt:lpstr>Análisis de grado de apalancamiento financiero</vt:lpstr>
      <vt:lpstr>Análisis de grado apalancamiento total</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dc:creator>
  <cp:lastModifiedBy>Alumno</cp:lastModifiedBy>
  <cp:revision>21</cp:revision>
  <dcterms:created xsi:type="dcterms:W3CDTF">2019-01-04T00:35:01Z</dcterms:created>
  <dcterms:modified xsi:type="dcterms:W3CDTF">2019-01-04T05:35:01Z</dcterms:modified>
</cp:coreProperties>
</file>