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EFC"/>
    <a:srgbClr val="53A9B5"/>
    <a:srgbClr val="CE9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3D552-20BA-4B0B-85BD-D88F785F4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D119F-75AA-4A0D-B697-EB66EC1F2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4BCF74-8E0A-4A1F-B890-CB9C419D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E6B7EE-F01F-445A-8DA9-1A2CB28D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3531F-F947-4CAD-981C-32A64B14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989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CFD59-0912-4E2B-8F58-514CA39B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1A26FC-ECD5-4010-9519-9D21E9FDB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36A23-821D-4DF8-BF6F-5EAEAD0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B1715A-B86D-45CC-B8C1-1FC793CA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B82DE-2DB2-4626-9839-59382B1A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292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0305C3-EE64-4427-B51F-96EAEF7B7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47D489-5AF0-4B27-A7B8-2C7BD08F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A9D50-ACF1-45BC-B9F7-36AB0F2C3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C936D-0D49-4AAD-8D3C-F2A6AB25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36FA81-690F-4D41-9EF6-5337935BD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058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A3494-4156-4AA8-9F34-117198BDC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249BA-F4EF-46C6-AEC1-C77296301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6C176-1AB0-4865-A519-D5A5318C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43FDC-F112-445D-ABD6-C35AA7F5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D5F14-D49F-4995-B4C4-3F30F0DB2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674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47037-90A1-48A7-B697-F3EE3117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E6FC7A-F9EE-46CB-A947-CEDC3CBDF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6BC21-B584-48FE-88B8-12975048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19EF96-E4E5-4A3C-95F2-08E84F08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1A241E-EA76-491F-A25D-94302EEE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219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C6356-BDD3-4A3A-9C04-EC32494B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220579-F20F-44CF-98AA-CC84E3FA2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A703EB-271A-4A41-B7E4-C17DD12F4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9E0019-27CC-4CEC-8681-D62843568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E83F9D-EFF8-43EE-90FF-EE41C2B9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ED93D6-EACD-40FB-9337-56EBBBDE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146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70FB0-5E9F-48CD-B5CA-EBB64009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66A171-2A8D-4A45-B455-E707D3FF5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29A2A0-2559-4B1A-A554-ADE41BACD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3614D8-5961-43F8-8C23-3F5F32521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6C7F301-121B-4A93-813F-6518F1553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10CC7B-E290-4950-8A04-F7DDB9549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F1E6F8-1BF4-4BB1-ABB6-610BCA74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8539C29-F2F6-4208-92AD-DCBECED3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162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A46CA-A1BC-4367-B384-7BFE0DD7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D059EE-6D37-4758-9C6F-9ED795AE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432540C-F9D8-44EA-A13E-F2C9833D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C5D884-2898-4DF3-A539-C4848432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688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BD1B974-50D5-43EF-AF70-FC201385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0B5D31-51DA-46C2-9FB6-6286C504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2D398B-3631-4310-A49D-61C488B3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66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3E513-8D61-450B-9065-5E26AE22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C93288-3970-4C37-A349-2A504B82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CB5AF3-3139-4E1D-907C-7F52110D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307A60-03E0-4560-84BF-B19A43EB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22AAC3-E12B-48C7-9728-C44892D3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694B64-14C2-4A3D-AE37-71B46B9E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124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84296-588D-4708-ADCB-BDABA0004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CFEBF5A-8AF3-480A-9BED-E9CC6B4025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914B42-280D-4303-8623-F380ED72E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545AEA-2EF9-4FBC-9729-6A508FC7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B29A21-11D1-429F-BC72-E7A2044F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271DA1-CEA0-4536-9E3B-881E9D3F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772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7FABC0-2D03-47A7-8B92-4E9E5349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B8B07F-733A-490D-AF01-25014F1FF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CB7BF-6DDA-4075-8DFC-A28D07AA9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65E8-79A9-463F-B992-3E106E9C6787}" type="datetimeFigureOut">
              <a:rPr lang="es-AR" smtClean="0"/>
              <a:t>19/9/2025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96F70-087A-4411-B4F9-28DF61BD2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479D5F-C3F4-4974-A61F-7161AD6FD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ACD13-FC82-41E4-9A48-46614C1DA4B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78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png" /><Relationship Id="rId2" Type="http://schemas.openxmlformats.org/officeDocument/2006/relationships/slide" Target="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CE48314-230C-4087-9BF7-A6CC20030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53" y="0"/>
            <a:ext cx="10181167" cy="678744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2951DA6-CB18-4221-999D-6548A8AACF69}"/>
              </a:ext>
            </a:extLst>
          </p:cNvPr>
          <p:cNvSpPr txBox="1"/>
          <p:nvPr/>
        </p:nvSpPr>
        <p:spPr>
          <a:xfrm>
            <a:off x="2705099" y="814716"/>
            <a:ext cx="67532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Universidad Nacional Guillermo Brown</a:t>
            </a:r>
            <a:endParaRPr lang="es-AR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9E71CA-2A43-4E5C-B4D9-0EEF0FA0667D}"/>
              </a:ext>
            </a:extLst>
          </p:cNvPr>
          <p:cNvSpPr txBox="1"/>
          <p:nvPr/>
        </p:nvSpPr>
        <p:spPr>
          <a:xfrm>
            <a:off x="3400425" y="1430011"/>
            <a:ext cx="5000625" cy="381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Trabajo Practico Integrador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96842BF-01D7-4CE3-A568-45E7751C7717}"/>
              </a:ext>
            </a:extLst>
          </p:cNvPr>
          <p:cNvSpPr/>
          <p:nvPr/>
        </p:nvSpPr>
        <p:spPr>
          <a:xfrm>
            <a:off x="2171933" y="4168602"/>
            <a:ext cx="196850" cy="16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98CD30E-64A9-4B50-8C86-4ADB0B142F2A}"/>
              </a:ext>
            </a:extLst>
          </p:cNvPr>
          <p:cNvSpPr/>
          <p:nvPr/>
        </p:nvSpPr>
        <p:spPr>
          <a:xfrm>
            <a:off x="1940907" y="3909192"/>
            <a:ext cx="7919657" cy="1706880"/>
          </a:xfrm>
          <a:prstGeom prst="roundRect">
            <a:avLst/>
          </a:prstGeom>
          <a:solidFill>
            <a:srgbClr val="53A9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41E5B49-2439-4B68-9473-E026D2ADDAEF}"/>
              </a:ext>
            </a:extLst>
          </p:cNvPr>
          <p:cNvSpPr txBox="1"/>
          <p:nvPr/>
        </p:nvSpPr>
        <p:spPr>
          <a:xfrm>
            <a:off x="6345836" y="4577455"/>
            <a:ext cx="331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Materia: Estructura de Datos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6CF2B5C-E83C-4826-B543-945AF3F8A927}"/>
              </a:ext>
            </a:extLst>
          </p:cNvPr>
          <p:cNvSpPr txBox="1"/>
          <p:nvPr/>
        </p:nvSpPr>
        <p:spPr>
          <a:xfrm>
            <a:off x="6322198" y="4181839"/>
            <a:ext cx="356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Profesor : 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Angel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Leonardo Bianco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2BC33F-7738-4D47-B89F-61DC3ABDD60B}"/>
              </a:ext>
            </a:extLst>
          </p:cNvPr>
          <p:cNvSpPr txBox="1"/>
          <p:nvPr/>
        </p:nvSpPr>
        <p:spPr>
          <a:xfrm>
            <a:off x="6345836" y="4940339"/>
            <a:ext cx="24831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Año: 2025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4F5AEED-B36E-4435-B039-FB645F8B47B0}"/>
              </a:ext>
            </a:extLst>
          </p:cNvPr>
          <p:cNvSpPr/>
          <p:nvPr/>
        </p:nvSpPr>
        <p:spPr>
          <a:xfrm>
            <a:off x="2508016" y="4236412"/>
            <a:ext cx="196850" cy="16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E4453F2-AB9F-412C-9A6B-3EB8DA5FD6FD}"/>
              </a:ext>
            </a:extLst>
          </p:cNvPr>
          <p:cNvSpPr txBox="1"/>
          <p:nvPr/>
        </p:nvSpPr>
        <p:spPr>
          <a:xfrm>
            <a:off x="2700537" y="4181839"/>
            <a:ext cx="1561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Lucas </a:t>
            </a:r>
            <a:r>
              <a:rPr lang="es-E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Canello</a:t>
            </a:r>
            <a:endParaRPr lang="es-A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5606A7C-9000-45F8-A7A0-6BE3D6A28D42}"/>
              </a:ext>
            </a:extLst>
          </p:cNvPr>
          <p:cNvSpPr/>
          <p:nvPr/>
        </p:nvSpPr>
        <p:spPr>
          <a:xfrm>
            <a:off x="2503687" y="4681494"/>
            <a:ext cx="196850" cy="16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FDC54B4-E443-4EB0-B05E-B612CD8DF3F7}"/>
              </a:ext>
            </a:extLst>
          </p:cNvPr>
          <p:cNvSpPr txBox="1"/>
          <p:nvPr/>
        </p:nvSpPr>
        <p:spPr>
          <a:xfrm>
            <a:off x="2680133" y="4624133"/>
            <a:ext cx="1208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Pablo Blanco</a:t>
            </a:r>
            <a:endParaRPr lang="es-A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267A1DF-C624-44C4-9ABB-32B8D1787874}"/>
              </a:ext>
            </a:extLst>
          </p:cNvPr>
          <p:cNvSpPr/>
          <p:nvPr/>
        </p:nvSpPr>
        <p:spPr>
          <a:xfrm>
            <a:off x="2509969" y="5110109"/>
            <a:ext cx="196850" cy="16227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CD4033-583D-4ECF-AE76-FF49665CA7D9}"/>
              </a:ext>
            </a:extLst>
          </p:cNvPr>
          <p:cNvSpPr txBox="1"/>
          <p:nvPr/>
        </p:nvSpPr>
        <p:spPr>
          <a:xfrm>
            <a:off x="2680133" y="5045436"/>
            <a:ext cx="1548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Raul Anriquez</a:t>
            </a:r>
            <a:endParaRPr lang="es-A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6854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hlinkClick r:id="rId2" action="ppaction://hlinksldjump" tooltip="La clase usuario es la encargada de almacenar los atributos (Nombre,Apellido,Contraseña y Correo) para su utilizacion en la interfaz"/>
            <a:extLst>
              <a:ext uri="{FF2B5EF4-FFF2-40B4-BE49-F238E27FC236}">
                <a16:creationId xmlns:a16="http://schemas.microsoft.com/office/drawing/2014/main" id="{2F539E2A-6F27-4787-9639-0050C5C6F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490" y="1240446"/>
            <a:ext cx="532984" cy="5747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1D0711-12BB-4FC8-8ED9-1AA7703C94FB}"/>
              </a:ext>
            </a:extLst>
          </p:cNvPr>
          <p:cNvCxnSpPr>
            <a:cxnSpLocks/>
          </p:cNvCxnSpPr>
          <p:nvPr/>
        </p:nvCxnSpPr>
        <p:spPr>
          <a:xfrm>
            <a:off x="3657675" y="2255901"/>
            <a:ext cx="1811529" cy="755235"/>
          </a:xfrm>
          <a:prstGeom prst="line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Imagen 21">
            <a:extLst>
              <a:ext uri="{FF2B5EF4-FFF2-40B4-BE49-F238E27FC236}">
                <a16:creationId xmlns:a16="http://schemas.microsoft.com/office/drawing/2014/main" id="{10214A7A-1675-4FC6-9377-29E510F9A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631" y="4466483"/>
            <a:ext cx="532800" cy="5000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D87F041-F416-4A45-B1A4-907025208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8426" y="1680334"/>
            <a:ext cx="532800" cy="483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90C574C-619C-4569-8791-AED853F7A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7169" y="4512193"/>
            <a:ext cx="532800" cy="4543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80645635-31D3-4FAF-B2C1-5C4548B327F7}"/>
              </a:ext>
            </a:extLst>
          </p:cNvPr>
          <p:cNvSpPr txBox="1"/>
          <p:nvPr/>
        </p:nvSpPr>
        <p:spPr>
          <a:xfrm>
            <a:off x="2513398" y="1783020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usuario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4D2C7FE2-1711-4B3D-9319-B40B5B392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04" y="3011136"/>
            <a:ext cx="1253591" cy="83572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reflection blurRad="38100" stA="45000" endPos="65000" dist="508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 contourW="12700" prstMaterial="matte">
            <a:contourClr>
              <a:schemeClr val="tx2">
                <a:lumMod val="40000"/>
                <a:lumOff val="60000"/>
              </a:schemeClr>
            </a:contourClr>
          </a:sp3d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7652E1C-3494-4E97-AB21-E3E26B9D2911}"/>
              </a:ext>
            </a:extLst>
          </p:cNvPr>
          <p:cNvSpPr txBox="1"/>
          <p:nvPr/>
        </p:nvSpPr>
        <p:spPr>
          <a:xfrm>
            <a:off x="1773484" y="366512"/>
            <a:ext cx="2350996" cy="149271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La clase </a:t>
            </a:r>
            <a:r>
              <a:rPr lang="es-ES" sz="700" b="1" dirty="0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 representa a cada persona registrada en el sistema de correo. En esta clase se almacenan los datos básicos del usuario (nombre, apellido, contraseña y correo), los cuales se encuentran debidamente protegidos mediante encapsulamiento. Además, se implementa la validación de los atributos para evitar que se ingrese información vacía o errónea.</a:t>
            </a:r>
          </a:p>
          <a:p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Además, mediante dos objetos de tipo </a:t>
            </a:r>
            <a:r>
              <a:rPr lang="es-ES" sz="700" b="1" dirty="0">
                <a:latin typeface="Arial" panose="020B0604020202020204" pitchFamily="34" charset="0"/>
                <a:cs typeface="Arial" panose="020B0604020202020204" pitchFamily="34" charset="0"/>
              </a:rPr>
              <a:t>Carpeta</a:t>
            </a:r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, se representan la </a:t>
            </a:r>
            <a:r>
              <a:rPr lang="es-ES" sz="700" b="1" dirty="0">
                <a:latin typeface="Arial" panose="020B0604020202020204" pitchFamily="34" charset="0"/>
                <a:cs typeface="Arial" panose="020B0604020202020204" pitchFamily="34" charset="0"/>
              </a:rPr>
              <a:t>bandeja de entrada</a:t>
            </a:r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s-ES" sz="700" b="1" dirty="0">
                <a:latin typeface="Arial" panose="020B0604020202020204" pitchFamily="34" charset="0"/>
                <a:cs typeface="Arial" panose="020B0604020202020204" pitchFamily="34" charset="0"/>
              </a:rPr>
              <a:t>bandeja de salida</a:t>
            </a:r>
            <a:r>
              <a:rPr lang="es-ES" sz="700" dirty="0">
                <a:latin typeface="Arial" panose="020B0604020202020204" pitchFamily="34" charset="0"/>
                <a:cs typeface="Arial" panose="020B0604020202020204" pitchFamily="34" charset="0"/>
              </a:rPr>
              <a:t>. Gracias a esto, el usuario puede almacenar de manera organizada los mensajes que recibe y los que envía de forma mas organizada</a:t>
            </a:r>
            <a:r>
              <a:rPr lang="es-ES" sz="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C5B6BA4-6972-47C0-B7B0-C43654EE48B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34431" y="3846865"/>
            <a:ext cx="2034773" cy="869660"/>
          </a:xfrm>
          <a:prstGeom prst="line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F1EB7451-DBEA-4D80-9023-C66D387E974C}"/>
              </a:ext>
            </a:extLst>
          </p:cNvPr>
          <p:cNvCxnSpPr>
            <a:cxnSpLocks/>
          </p:cNvCxnSpPr>
          <p:nvPr/>
        </p:nvCxnSpPr>
        <p:spPr>
          <a:xfrm flipH="1">
            <a:off x="6722795" y="2152352"/>
            <a:ext cx="3253869" cy="858784"/>
          </a:xfrm>
          <a:prstGeom prst="line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5317D1A-62A7-4FDE-812C-A6B29D13379D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827939" y="3846866"/>
            <a:ext cx="2979230" cy="892514"/>
          </a:xfrm>
          <a:prstGeom prst="line">
            <a:avLst/>
          </a:prstGeom>
          <a:ln w="38100" cap="sq">
            <a:solidFill>
              <a:schemeClr val="accent1">
                <a:lumMod val="20000"/>
                <a:lumOff val="80000"/>
              </a:schemeClr>
            </a:solidFill>
            <a:prstDash val="sysDot"/>
            <a:miter lim="800000"/>
            <a:head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B7C60DC5-0FB8-48BA-9FB0-694E65447F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639" y="2048627"/>
            <a:ext cx="532800" cy="53280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095CD47C-36CF-4FB1-A505-D79F10AC160D}"/>
              </a:ext>
            </a:extLst>
          </p:cNvPr>
          <p:cNvSpPr txBox="1"/>
          <p:nvPr/>
        </p:nvSpPr>
        <p:spPr>
          <a:xfrm>
            <a:off x="9822378" y="2212095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carpeta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83F9F04-57F6-417F-B999-EB74A410CC7A}"/>
              </a:ext>
            </a:extLst>
          </p:cNvPr>
          <p:cNvSpPr txBox="1"/>
          <p:nvPr/>
        </p:nvSpPr>
        <p:spPr>
          <a:xfrm>
            <a:off x="2709853" y="4955935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mensaje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9D1ED67-0A50-4B0A-B582-762D1688FAFE}"/>
              </a:ext>
            </a:extLst>
          </p:cNvPr>
          <p:cNvSpPr txBox="1"/>
          <p:nvPr/>
        </p:nvSpPr>
        <p:spPr>
          <a:xfrm>
            <a:off x="9642332" y="5140601"/>
            <a:ext cx="118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Tw Cen MT" panose="020B0602020104020603" pitchFamily="34" charset="0"/>
              </a:rPr>
              <a:t>interfaz</a:t>
            </a:r>
            <a:endParaRPr lang="es-AR" dirty="0">
              <a:solidFill>
                <a:schemeClr val="accent1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4248253-83BF-4AB0-AADA-DD71AA1FEB86}"/>
              </a:ext>
            </a:extLst>
          </p:cNvPr>
          <p:cNvSpPr txBox="1"/>
          <p:nvPr/>
        </p:nvSpPr>
        <p:spPr>
          <a:xfrm>
            <a:off x="5280322" y="3846863"/>
            <a:ext cx="1811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de correo</a:t>
            </a:r>
            <a:endParaRPr lang="es-AR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3660E569-E392-4CC6-B6CA-62A2C7485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531" y="5281919"/>
            <a:ext cx="532800" cy="53280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87ACCE2-8367-45F0-98B3-2555DFD9DD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100" y="2526274"/>
            <a:ext cx="532800" cy="5328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85B3E3A-0F66-43B2-A899-2F553879F6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378" y="5570310"/>
            <a:ext cx="532800" cy="532800"/>
          </a:xfrm>
          <a:prstGeom prst="rect">
            <a:avLst/>
          </a:prstGeom>
        </p:spPr>
      </p:pic>
      <p:sp>
        <p:nvSpPr>
          <p:cNvPr id="37" name="CuadroTexto 36">
            <a:extLst>
              <a:ext uri="{FF2B5EF4-FFF2-40B4-BE49-F238E27FC236}">
                <a16:creationId xmlns:a16="http://schemas.microsoft.com/office/drawing/2014/main" id="{7686E175-77EC-4C84-A383-40CA8C03F1AA}"/>
              </a:ext>
            </a:extLst>
          </p:cNvPr>
          <p:cNvSpPr txBox="1"/>
          <p:nvPr/>
        </p:nvSpPr>
        <p:spPr>
          <a:xfrm>
            <a:off x="1773484" y="3880298"/>
            <a:ext cx="2474137" cy="846386"/>
          </a:xfrm>
          <a:prstGeom prst="rect">
            <a:avLst/>
          </a:prstGeom>
          <a:solidFill>
            <a:schemeClr val="accent5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Mensaje representa un correo electrónico, almacenando información de atributos como el remitente, destinatario, asunto y contenido del mensaje, todos debidamente privados. Además, utiliza el método __</a:t>
            </a:r>
            <a:r>
              <a:rPr lang="es-E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__() para devolver el mensaje completo, incluyendo remitente, destinatario, asunto y contenido, mostrando el mensaje de forma más clara y organizada.</a:t>
            </a:r>
            <a:endParaRPr lang="es-A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006EB8DF-42E1-4C1F-B782-53111E4534B0}"/>
              </a:ext>
            </a:extLst>
          </p:cNvPr>
          <p:cNvSpPr txBox="1"/>
          <p:nvPr/>
        </p:nvSpPr>
        <p:spPr>
          <a:xfrm>
            <a:off x="9049001" y="1102277"/>
            <a:ext cx="2350997" cy="106182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Carpeta es donde se almacena múltiples mensajes de la clase Mensaje. Cada carpeta tiene un nombre privado y una lista privada de mensajes, asegurando que los datos estén encapsulados.</a:t>
            </a:r>
          </a:p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contiene métodos para modificar y consultar el nombre de la carpeta , agregar mensajes, eliminar mensajes por su numero de ID, obtener una copia de la lista de mensajes y buscar mensajes según el criterio del usuario.</a:t>
            </a:r>
            <a:endParaRPr lang="es-A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B4E899F0-8F34-4331-AB58-68A07DE531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7752" y="4113065"/>
            <a:ext cx="536494" cy="530398"/>
          </a:xfrm>
          <a:prstGeom prst="rect">
            <a:avLst/>
          </a:prstGeom>
        </p:spPr>
      </p:pic>
      <p:sp>
        <p:nvSpPr>
          <p:cNvPr id="46" name="CuadroTexto 45">
            <a:extLst>
              <a:ext uri="{FF2B5EF4-FFF2-40B4-BE49-F238E27FC236}">
                <a16:creationId xmlns:a16="http://schemas.microsoft.com/office/drawing/2014/main" id="{78B8526A-9F14-4613-8D30-F07409D15F77}"/>
              </a:ext>
            </a:extLst>
          </p:cNvPr>
          <p:cNvSpPr txBox="1"/>
          <p:nvPr/>
        </p:nvSpPr>
        <p:spPr>
          <a:xfrm>
            <a:off x="4780421" y="2612795"/>
            <a:ext cx="2776023" cy="1061829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</a:t>
            </a:r>
            <a:r>
              <a:rPr lang="es-E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ServidorCorreo</a:t>
            </a:r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gestiona los usuarios y mensajes en un sistema de correo electrónico. Contiene un diccionario privado de usuarios, permitiendo mediante uso </a:t>
            </a:r>
            <a:r>
              <a:rPr lang="es-E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metodos</a:t>
            </a:r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registrar nuevos usuarios y evitando </a:t>
            </a:r>
            <a:r>
              <a:rPr lang="es-E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duplicados.Además</a:t>
            </a:r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permite enviar mensajes entre usuarios, guardando cada mensaje en la bandeja de salida del remitente y en la bandeja de entrada del destinatario. También incluye métodos para listar los mensajes de tanto de entrada como salida y un método que devuelve una copia del diccionario de usuarios.</a:t>
            </a:r>
            <a:endParaRPr lang="es-A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DEEAFD4-FB98-40B1-A176-C0B81C560358}"/>
              </a:ext>
            </a:extLst>
          </p:cNvPr>
          <p:cNvSpPr txBox="1"/>
          <p:nvPr/>
        </p:nvSpPr>
        <p:spPr>
          <a:xfrm>
            <a:off x="9108338" y="4264027"/>
            <a:ext cx="2232322" cy="846386"/>
          </a:xfrm>
          <a:prstGeom prst="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clase Interfaz proporciona una interfaz para que el usuario interactúe con el sistema de correo gestionado por </a:t>
            </a:r>
            <a:r>
              <a:rPr lang="es-E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ServidorCorreo</a:t>
            </a:r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permitiéndole registrarse, enviar mensajes y consultar las bandejas de entrada y salida mediante un menú simple, utilizando la información y funcionalidades proporcionadas por la clase </a:t>
            </a:r>
            <a:r>
              <a:rPr lang="es-E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ServidorCorreo</a:t>
            </a:r>
            <a:r>
              <a:rPr lang="es-E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3B5AF4FC-3AE3-4154-A4C3-34EC4DFCB467}"/>
              </a:ext>
            </a:extLst>
          </p:cNvPr>
          <p:cNvSpPr txBox="1"/>
          <p:nvPr/>
        </p:nvSpPr>
        <p:spPr>
          <a:xfrm>
            <a:off x="4894709" y="0"/>
            <a:ext cx="5677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Clases utilizadas</a:t>
            </a:r>
            <a:endParaRPr lang="es-AR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53223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2" grpId="0" animBg="1"/>
      <p:bldP spid="37" grpId="0" animBg="1"/>
      <p:bldP spid="43" grpId="0" animBg="1"/>
      <p:bldP spid="46" grpId="0" animBg="1"/>
      <p:bldP spid="48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0966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413</Words>
  <Application>Microsoft Office PowerPoint</Application>
  <PresentationFormat>Panorámica</PresentationFormat>
  <Paragraphs>21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3" baseType="lpstr"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Anriquez</dc:creator>
  <cp:lastModifiedBy>Raul Anriquez</cp:lastModifiedBy>
  <cp:revision>32</cp:revision>
  <dcterms:created xsi:type="dcterms:W3CDTF">2025-09-18T18:23:14Z</dcterms:created>
  <dcterms:modified xsi:type="dcterms:W3CDTF">2025-09-19T19:35:32Z</dcterms:modified>
</cp:coreProperties>
</file>