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Fira Sans Extra Condensed"/>
      <p:regular r:id="rId24"/>
      <p:bold r:id="rId25"/>
      <p:italic r:id="rId26"/>
      <p:boldItalic r:id="rId27"/>
    </p:embeddedFont>
    <p:embeddedFont>
      <p:font typeface="Fira Sans Extra Condensed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2" roundtripDataSignature="AMtx7mg0uSvkbfTG+c+PH8cKpHwzflAv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64C9F3-C3BE-4882-BFAE-BEF2F85653CC}">
  <a:tblStyle styleId="{BB64C9F3-C3BE-4882-BFAE-BEF2F85653C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FiraSansExtraCondense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FiraSansExtraCondensed-italic.fntdata"/><Relationship Id="rId25" Type="http://schemas.openxmlformats.org/officeDocument/2006/relationships/font" Target="fonts/FiraSansExtraCondensed-bold.fntdata"/><Relationship Id="rId28" Type="http://schemas.openxmlformats.org/officeDocument/2006/relationships/font" Target="fonts/FiraSansExtraCondensedSemiBold-regular.fntdata"/><Relationship Id="rId27" Type="http://schemas.openxmlformats.org/officeDocument/2006/relationships/font" Target="fonts/FiraSansExtraCondense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SemiBold-boldItalic.fntdata"/><Relationship Id="rId30" Type="http://schemas.openxmlformats.org/officeDocument/2006/relationships/font" Target="fonts/FiraSansExtraCondensedSemiBold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52aeca27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52aeca2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3f1f39a7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3f1f39a7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4"/>
          <p:cNvSpPr txBox="1"/>
          <p:nvPr>
            <p:ph type="ctrTitle"/>
          </p:nvPr>
        </p:nvSpPr>
        <p:spPr>
          <a:xfrm>
            <a:off x="457200" y="496363"/>
            <a:ext cx="3958500" cy="16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4"/>
          <p:cNvSpPr txBox="1"/>
          <p:nvPr>
            <p:ph idx="1" type="subTitle"/>
          </p:nvPr>
        </p:nvSpPr>
        <p:spPr>
          <a:xfrm>
            <a:off x="457200" y="2112763"/>
            <a:ext cx="3958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g152aeca277b_0_0"/>
          <p:cNvPicPr preferRelativeResize="0"/>
          <p:nvPr/>
        </p:nvPicPr>
        <p:blipFill rotWithShape="1">
          <a:blip r:embed="rId3">
            <a:alphaModFix/>
          </a:blip>
          <a:srcRect b="-2392" l="0" r="0" t="4745"/>
          <a:stretch/>
        </p:blipFill>
        <p:spPr>
          <a:xfrm>
            <a:off x="2737075" y="376700"/>
            <a:ext cx="3669850" cy="46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Modelo de Negocio</a:t>
            </a:r>
            <a:endParaRPr/>
          </a:p>
        </p:txBody>
      </p:sp>
      <p:grpSp>
        <p:nvGrpSpPr>
          <p:cNvPr id="362" name="Google Shape;362;p9"/>
          <p:cNvGrpSpPr/>
          <p:nvPr/>
        </p:nvGrpSpPr>
        <p:grpSpPr>
          <a:xfrm>
            <a:off x="640800" y="3823825"/>
            <a:ext cx="3588309" cy="1212600"/>
            <a:chOff x="640800" y="1306350"/>
            <a:chExt cx="3588309" cy="1212600"/>
          </a:xfrm>
        </p:grpSpPr>
        <p:sp>
          <p:nvSpPr>
            <p:cNvPr id="363" name="Google Shape;363;p9"/>
            <p:cNvSpPr/>
            <p:nvPr/>
          </p:nvSpPr>
          <p:spPr>
            <a:xfrm>
              <a:off x="640800" y="1306350"/>
              <a:ext cx="1885500" cy="3264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Socios clave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3636309" y="1307248"/>
              <a:ext cx="592800" cy="59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5" name="Google Shape;365;p9"/>
            <p:cNvSpPr txBox="1"/>
            <p:nvPr/>
          </p:nvSpPr>
          <p:spPr>
            <a:xfrm>
              <a:off x="640800" y="1632750"/>
              <a:ext cx="2762400" cy="88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¿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Quiénes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van a ser nuestros socios clave?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¿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Qué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actividades realizan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nuestros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socios clave?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6" name="Google Shape;366;p9"/>
          <p:cNvSpPr/>
          <p:nvPr/>
        </p:nvSpPr>
        <p:spPr>
          <a:xfrm>
            <a:off x="457207" y="3903974"/>
            <a:ext cx="183600" cy="18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7" name="Google Shape;367;p9"/>
          <p:cNvSpPr/>
          <p:nvPr/>
        </p:nvSpPr>
        <p:spPr>
          <a:xfrm>
            <a:off x="457200" y="1192300"/>
            <a:ext cx="3771900" cy="23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p9"/>
          <p:cNvGrpSpPr/>
          <p:nvPr/>
        </p:nvGrpSpPr>
        <p:grpSpPr>
          <a:xfrm>
            <a:off x="2253600" y="2048837"/>
            <a:ext cx="1612800" cy="2067029"/>
            <a:chOff x="2408238" y="1190890"/>
            <a:chExt cx="1612800" cy="1347301"/>
          </a:xfrm>
        </p:grpSpPr>
        <p:sp>
          <p:nvSpPr>
            <p:cNvPr id="369" name="Google Shape;369;p9"/>
            <p:cNvSpPr/>
            <p:nvPr/>
          </p:nvSpPr>
          <p:spPr>
            <a:xfrm>
              <a:off x="2487288" y="1190890"/>
              <a:ext cx="1454700" cy="2421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Meta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9"/>
            <p:cNvSpPr txBox="1"/>
            <p:nvPr/>
          </p:nvSpPr>
          <p:spPr>
            <a:xfrm>
              <a:off x="2408238" y="1190891"/>
              <a:ext cx="1612800" cy="13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1" name="Google Shape;371;p9"/>
          <p:cNvGrpSpPr/>
          <p:nvPr/>
        </p:nvGrpSpPr>
        <p:grpSpPr>
          <a:xfrm>
            <a:off x="640800" y="2048825"/>
            <a:ext cx="1612800" cy="1775000"/>
            <a:chOff x="665250" y="1368987"/>
            <a:chExt cx="1612800" cy="1775000"/>
          </a:xfrm>
        </p:grpSpPr>
        <p:sp>
          <p:nvSpPr>
            <p:cNvPr id="372" name="Google Shape;372;p9"/>
            <p:cNvSpPr/>
            <p:nvPr/>
          </p:nvSpPr>
          <p:spPr>
            <a:xfrm>
              <a:off x="744300" y="1368987"/>
              <a:ext cx="1454700" cy="371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Mercado Libre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9"/>
            <p:cNvSpPr txBox="1"/>
            <p:nvPr/>
          </p:nvSpPr>
          <p:spPr>
            <a:xfrm>
              <a:off x="665250" y="1414187"/>
              <a:ext cx="1612800" cy="17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4" name="Google Shape;374;p9"/>
          <p:cNvGrpSpPr/>
          <p:nvPr/>
        </p:nvGrpSpPr>
        <p:grpSpPr>
          <a:xfrm>
            <a:off x="4826438" y="1007525"/>
            <a:ext cx="3860363" cy="3410888"/>
            <a:chOff x="4826438" y="1007525"/>
            <a:chExt cx="3860363" cy="3410888"/>
          </a:xfrm>
        </p:grpSpPr>
        <p:sp>
          <p:nvSpPr>
            <p:cNvPr id="375" name="Google Shape;375;p9"/>
            <p:cNvSpPr/>
            <p:nvPr/>
          </p:nvSpPr>
          <p:spPr>
            <a:xfrm>
              <a:off x="4914900" y="3573313"/>
              <a:ext cx="1885500" cy="84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6800829" y="3573228"/>
              <a:ext cx="1885500" cy="84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7932301" y="1181100"/>
              <a:ext cx="754500" cy="23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7177951" y="1181100"/>
              <a:ext cx="754500" cy="119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7177951" y="2377501"/>
              <a:ext cx="754500" cy="119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6423601" y="1181100"/>
              <a:ext cx="754500" cy="23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5669250" y="2377625"/>
              <a:ext cx="754800" cy="119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669250" y="1181100"/>
              <a:ext cx="754500" cy="119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5561257" y="3699374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09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7447154" y="3699374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5750166" y="1485943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5750166" y="2698079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7258849" y="1485943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7258849" y="2698079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6504514" y="209201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8013184" y="209201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826438" y="1007525"/>
              <a:ext cx="872700" cy="2767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100000" dist="19050">
                <a:srgbClr val="000000">
                  <a:alpha val="2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4919101" y="2047468"/>
              <a:ext cx="687600" cy="687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i="0" sz="16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93" name="Google Shape;393;p9"/>
          <p:cNvCxnSpPr>
            <a:stCxn id="364" idx="6"/>
            <a:endCxn id="392" idx="2"/>
          </p:cNvCxnSpPr>
          <p:nvPr/>
        </p:nvCxnSpPr>
        <p:spPr>
          <a:xfrm flipH="1" rot="10800000">
            <a:off x="4229109" y="2391323"/>
            <a:ext cx="690000" cy="1729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4" name="Google Shape;394;p9"/>
          <p:cNvSpPr/>
          <p:nvPr/>
        </p:nvSpPr>
        <p:spPr>
          <a:xfrm>
            <a:off x="778650" y="1383250"/>
            <a:ext cx="3129000" cy="309000"/>
          </a:xfrm>
          <a:prstGeom prst="snip1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                         Publicidad</a:t>
            </a:r>
            <a:endParaRPr b="1" sz="15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5" name="Google Shape;395;p9"/>
          <p:cNvSpPr/>
          <p:nvPr/>
        </p:nvSpPr>
        <p:spPr>
          <a:xfrm>
            <a:off x="849036" y="2704831"/>
            <a:ext cx="2900817" cy="371430"/>
          </a:xfrm>
          <a:prstGeom prst="roundRect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       Mayer, Eleprin y Dai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10"/>
          <p:cNvGrpSpPr/>
          <p:nvPr/>
        </p:nvGrpSpPr>
        <p:grpSpPr>
          <a:xfrm>
            <a:off x="4877049" y="1001677"/>
            <a:ext cx="2020984" cy="702653"/>
            <a:chOff x="4914950" y="1181100"/>
            <a:chExt cx="3771900" cy="828600"/>
          </a:xfrm>
        </p:grpSpPr>
        <p:sp>
          <p:nvSpPr>
            <p:cNvPr id="401" name="Google Shape;401;p10"/>
            <p:cNvSpPr/>
            <p:nvPr/>
          </p:nvSpPr>
          <p:spPr>
            <a:xfrm>
              <a:off x="4914950" y="1181100"/>
              <a:ext cx="3771900" cy="828600"/>
            </a:xfrm>
            <a:prstGeom prst="rect">
              <a:avLst/>
            </a:prstGeom>
            <a:solidFill>
              <a:srgbClr val="016685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915057" y="1326749"/>
              <a:ext cx="183600" cy="1836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03" name="Google Shape;403;p1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" sz="2400"/>
              <a:t>Modelo de Negocio - Costos.</a:t>
            </a:r>
            <a:endParaRPr i="1" sz="2400"/>
          </a:p>
        </p:txBody>
      </p:sp>
      <p:grpSp>
        <p:nvGrpSpPr>
          <p:cNvPr id="404" name="Google Shape;404;p10"/>
          <p:cNvGrpSpPr/>
          <p:nvPr/>
        </p:nvGrpSpPr>
        <p:grpSpPr>
          <a:xfrm>
            <a:off x="4915050" y="1194250"/>
            <a:ext cx="3410650" cy="646938"/>
            <a:chOff x="4771450" y="1203013"/>
            <a:chExt cx="3410650" cy="646938"/>
          </a:xfrm>
        </p:grpSpPr>
        <p:sp>
          <p:nvSpPr>
            <p:cNvPr id="405" name="Google Shape;405;p10"/>
            <p:cNvSpPr/>
            <p:nvPr/>
          </p:nvSpPr>
          <p:spPr>
            <a:xfrm>
              <a:off x="4771450" y="1203013"/>
              <a:ext cx="1885500" cy="3264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1" lang="en" sz="24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Estructura de costos</a:t>
              </a:r>
              <a:endPara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0"/>
            <p:cNvSpPr txBox="1"/>
            <p:nvPr/>
          </p:nvSpPr>
          <p:spPr>
            <a:xfrm>
              <a:off x="5419700" y="1581750"/>
              <a:ext cx="27624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07" name="Google Shape;407;p10"/>
          <p:cNvCxnSpPr>
            <a:stCxn id="408" idx="2"/>
            <a:endCxn id="405" idx="1"/>
          </p:cNvCxnSpPr>
          <p:nvPr/>
        </p:nvCxnSpPr>
        <p:spPr>
          <a:xfrm rot="-5400000">
            <a:off x="1860224" y="769076"/>
            <a:ext cx="2466600" cy="3643200"/>
          </a:xfrm>
          <a:prstGeom prst="curvedConnector4">
            <a:avLst>
              <a:gd fmla="val -13916" name="adj1"/>
              <a:gd fmla="val 8073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10"/>
          <p:cNvCxnSpPr>
            <a:stCxn id="406" idx="1"/>
            <a:endCxn id="410" idx="1"/>
          </p:cNvCxnSpPr>
          <p:nvPr/>
        </p:nvCxnSpPr>
        <p:spPr>
          <a:xfrm flipH="1">
            <a:off x="5313100" y="1707088"/>
            <a:ext cx="250200" cy="915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1" name="Google Shape;411;p10"/>
          <p:cNvCxnSpPr>
            <a:endCxn id="412" idx="2"/>
          </p:cNvCxnSpPr>
          <p:nvPr/>
        </p:nvCxnSpPr>
        <p:spPr>
          <a:xfrm>
            <a:off x="5902746" y="1691736"/>
            <a:ext cx="1771800" cy="1115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3" name="Google Shape;413;p10"/>
          <p:cNvGrpSpPr/>
          <p:nvPr/>
        </p:nvGrpSpPr>
        <p:grpSpPr>
          <a:xfrm>
            <a:off x="4640851" y="2545455"/>
            <a:ext cx="1683786" cy="1928573"/>
            <a:chOff x="4915050" y="2252575"/>
            <a:chExt cx="1543200" cy="1620650"/>
          </a:xfrm>
        </p:grpSpPr>
        <p:sp>
          <p:nvSpPr>
            <p:cNvPr id="414" name="Google Shape;414;p10"/>
            <p:cNvSpPr/>
            <p:nvPr/>
          </p:nvSpPr>
          <p:spPr>
            <a:xfrm>
              <a:off x="4915050" y="2731725"/>
              <a:ext cx="1543200" cy="3264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Costos Fijos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5060700" y="3095025"/>
              <a:ext cx="1251900" cy="778200"/>
            </a:xfrm>
            <a:prstGeom prst="foldedCorner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El Costo Fijo total que vamos a tener va a ser </a:t>
              </a:r>
              <a:r>
                <a:rPr b="1" lang="en" sz="1100">
                  <a:solidFill>
                    <a:schemeClr val="dk1"/>
                  </a:solidFill>
                </a:rPr>
                <a:t>$23.778.000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5466750" y="2252575"/>
              <a:ext cx="439800" cy="439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16" name="Google Shape;416;p10"/>
          <p:cNvGrpSpPr/>
          <p:nvPr/>
        </p:nvGrpSpPr>
        <p:grpSpPr>
          <a:xfrm>
            <a:off x="7072586" y="2545455"/>
            <a:ext cx="1904406" cy="1928573"/>
            <a:chOff x="7143750" y="2252575"/>
            <a:chExt cx="1745400" cy="1620650"/>
          </a:xfrm>
        </p:grpSpPr>
        <p:sp>
          <p:nvSpPr>
            <p:cNvPr id="417" name="Google Shape;417;p10"/>
            <p:cNvSpPr/>
            <p:nvPr/>
          </p:nvSpPr>
          <p:spPr>
            <a:xfrm>
              <a:off x="7143750" y="2731725"/>
              <a:ext cx="1745400" cy="3264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Costos Variables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7289400" y="3095025"/>
              <a:ext cx="1251900" cy="778200"/>
            </a:xfrm>
            <a:prstGeom prst="foldedCorner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El Costo Variable total que vamos a tener va a ser </a:t>
              </a:r>
              <a:r>
                <a:rPr b="1" lang="en" sz="1100">
                  <a:solidFill>
                    <a:schemeClr val="dk1"/>
                  </a:solidFill>
                </a:rPr>
                <a:t>$17.600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7695450" y="2252575"/>
              <a:ext cx="439800" cy="439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19" name="Google Shape;419;p10"/>
          <p:cNvGrpSpPr/>
          <p:nvPr/>
        </p:nvGrpSpPr>
        <p:grpSpPr>
          <a:xfrm rot="-427011">
            <a:off x="257706" y="1160409"/>
            <a:ext cx="3076841" cy="2588070"/>
            <a:chOff x="303250" y="1181112"/>
            <a:chExt cx="3925853" cy="3619625"/>
          </a:xfrm>
        </p:grpSpPr>
        <p:sp>
          <p:nvSpPr>
            <p:cNvPr id="420" name="Google Shape;420;p10"/>
            <p:cNvSpPr/>
            <p:nvPr/>
          </p:nvSpPr>
          <p:spPr>
            <a:xfrm>
              <a:off x="2343131" y="3805038"/>
              <a:ext cx="1885500" cy="92699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3474603" y="1181112"/>
              <a:ext cx="754500" cy="2624004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2720253" y="1181112"/>
              <a:ext cx="754500" cy="131200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2720253" y="2493445"/>
              <a:ext cx="754500" cy="131200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1965902" y="1181112"/>
              <a:ext cx="754500" cy="2624004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1211552" y="2493580"/>
              <a:ext cx="754800" cy="131200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457202" y="1181112"/>
              <a:ext cx="754500" cy="2624004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1211552" y="1181112"/>
              <a:ext cx="754500" cy="1312002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2989442" y="3993924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092" y="209201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1292454" y="1485943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1292454" y="285269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2801137" y="1485943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2801137" y="285269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2046802" y="209201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3555471" y="209201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303250" y="3736337"/>
              <a:ext cx="2165400" cy="10644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040000" dist="19050">
                <a:srgbClr val="000000">
                  <a:alpha val="2588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1045499" y="3953146"/>
              <a:ext cx="680700" cy="68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09</a:t>
              </a:r>
              <a:endParaRPr b="1" i="0" sz="1600" u="none" cap="none" strike="noStrike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g13f1f39a704_0_0"/>
          <p:cNvGrpSpPr/>
          <p:nvPr/>
        </p:nvGrpSpPr>
        <p:grpSpPr>
          <a:xfrm rot="-474353">
            <a:off x="754370" y="2174914"/>
            <a:ext cx="2908435" cy="2319452"/>
            <a:chOff x="303250" y="1181112"/>
            <a:chExt cx="3925853" cy="3619625"/>
          </a:xfrm>
        </p:grpSpPr>
        <p:sp>
          <p:nvSpPr>
            <p:cNvPr id="442" name="Google Shape;442;g13f1f39a704_0_0"/>
            <p:cNvSpPr/>
            <p:nvPr/>
          </p:nvSpPr>
          <p:spPr>
            <a:xfrm>
              <a:off x="2343131" y="3805038"/>
              <a:ext cx="1885500" cy="927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13f1f39a704_0_0"/>
            <p:cNvSpPr/>
            <p:nvPr/>
          </p:nvSpPr>
          <p:spPr>
            <a:xfrm>
              <a:off x="3474603" y="1181112"/>
              <a:ext cx="754500" cy="262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13f1f39a704_0_0"/>
            <p:cNvSpPr/>
            <p:nvPr/>
          </p:nvSpPr>
          <p:spPr>
            <a:xfrm>
              <a:off x="2720253" y="1181112"/>
              <a:ext cx="754500" cy="131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13f1f39a704_0_0"/>
            <p:cNvSpPr/>
            <p:nvPr/>
          </p:nvSpPr>
          <p:spPr>
            <a:xfrm>
              <a:off x="2720253" y="2493445"/>
              <a:ext cx="754500" cy="131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13f1f39a704_0_0"/>
            <p:cNvSpPr/>
            <p:nvPr/>
          </p:nvSpPr>
          <p:spPr>
            <a:xfrm>
              <a:off x="1965902" y="1181112"/>
              <a:ext cx="754500" cy="262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13f1f39a704_0_0"/>
            <p:cNvSpPr/>
            <p:nvPr/>
          </p:nvSpPr>
          <p:spPr>
            <a:xfrm>
              <a:off x="1211552" y="2493580"/>
              <a:ext cx="754800" cy="131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13f1f39a704_0_0"/>
            <p:cNvSpPr/>
            <p:nvPr/>
          </p:nvSpPr>
          <p:spPr>
            <a:xfrm>
              <a:off x="457202" y="1181112"/>
              <a:ext cx="754500" cy="2624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13f1f39a704_0_0"/>
            <p:cNvSpPr/>
            <p:nvPr/>
          </p:nvSpPr>
          <p:spPr>
            <a:xfrm>
              <a:off x="1211552" y="1181112"/>
              <a:ext cx="754500" cy="131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13f1f39a704_0_0"/>
            <p:cNvSpPr/>
            <p:nvPr/>
          </p:nvSpPr>
          <p:spPr>
            <a:xfrm>
              <a:off x="2989442" y="3993924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1" name="Google Shape;451;g13f1f39a704_0_0"/>
            <p:cNvSpPr/>
            <p:nvPr/>
          </p:nvSpPr>
          <p:spPr>
            <a:xfrm>
              <a:off x="538092" y="209201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2" name="Google Shape;452;g13f1f39a704_0_0"/>
            <p:cNvSpPr/>
            <p:nvPr/>
          </p:nvSpPr>
          <p:spPr>
            <a:xfrm>
              <a:off x="1292454" y="1485943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3" name="Google Shape;453;g13f1f39a704_0_0"/>
            <p:cNvSpPr/>
            <p:nvPr/>
          </p:nvSpPr>
          <p:spPr>
            <a:xfrm>
              <a:off x="1292454" y="285269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4" name="Google Shape;454;g13f1f39a704_0_0"/>
            <p:cNvSpPr/>
            <p:nvPr/>
          </p:nvSpPr>
          <p:spPr>
            <a:xfrm>
              <a:off x="2801137" y="1485943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5" name="Google Shape;455;g13f1f39a704_0_0"/>
            <p:cNvSpPr/>
            <p:nvPr/>
          </p:nvSpPr>
          <p:spPr>
            <a:xfrm>
              <a:off x="2801137" y="285269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6" name="Google Shape;456;g13f1f39a704_0_0"/>
            <p:cNvSpPr/>
            <p:nvPr/>
          </p:nvSpPr>
          <p:spPr>
            <a:xfrm>
              <a:off x="2046802" y="209201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7" name="Google Shape;457;g13f1f39a704_0_0"/>
            <p:cNvSpPr/>
            <p:nvPr/>
          </p:nvSpPr>
          <p:spPr>
            <a:xfrm>
              <a:off x="3555471" y="209201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8" name="Google Shape;458;g13f1f39a704_0_0"/>
            <p:cNvSpPr/>
            <p:nvPr/>
          </p:nvSpPr>
          <p:spPr>
            <a:xfrm>
              <a:off x="303250" y="3736337"/>
              <a:ext cx="2165400" cy="10644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040000" dist="19050">
                <a:srgbClr val="000000">
                  <a:alpha val="2588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13f1f39a704_0_0"/>
            <p:cNvSpPr/>
            <p:nvPr/>
          </p:nvSpPr>
          <p:spPr>
            <a:xfrm>
              <a:off x="1045499" y="3953146"/>
              <a:ext cx="680700" cy="680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09</a:t>
              </a:r>
              <a:endParaRPr b="1" i="0" sz="1600" u="none" cap="none" strike="noStrike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60" name="Google Shape;460;g13f1f39a704_0_0"/>
          <p:cNvGrpSpPr/>
          <p:nvPr/>
        </p:nvGrpSpPr>
        <p:grpSpPr>
          <a:xfrm>
            <a:off x="544575" y="1076450"/>
            <a:ext cx="8336400" cy="363463"/>
            <a:chOff x="1781425" y="1740125"/>
            <a:chExt cx="8336400" cy="363463"/>
          </a:xfrm>
        </p:grpSpPr>
        <p:sp>
          <p:nvSpPr>
            <p:cNvPr id="461" name="Google Shape;461;g13f1f39a704_0_0"/>
            <p:cNvSpPr/>
            <p:nvPr/>
          </p:nvSpPr>
          <p:spPr>
            <a:xfrm>
              <a:off x="1781425" y="1777188"/>
              <a:ext cx="8336400" cy="3264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Punto de equilibrio→</a:t>
              </a:r>
              <a:r>
                <a:rPr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1918 unidades.					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g13f1f39a704_0_0"/>
            <p:cNvSpPr txBox="1"/>
            <p:nvPr/>
          </p:nvSpPr>
          <p:spPr>
            <a:xfrm>
              <a:off x="5404625" y="1740125"/>
              <a:ext cx="27624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3" name="Google Shape;463;g13f1f39a704_0_0"/>
          <p:cNvSpPr/>
          <p:nvPr/>
        </p:nvSpPr>
        <p:spPr>
          <a:xfrm>
            <a:off x="471675" y="474925"/>
            <a:ext cx="8336400" cy="326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Precio unitario→ </a:t>
            </a: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$30.000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									CMU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→</a:t>
            </a: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$12.400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pic>
        <p:nvPicPr>
          <p:cNvPr id="464" name="Google Shape;464;g13f1f39a704_0_0"/>
          <p:cNvPicPr preferRelativeResize="0"/>
          <p:nvPr/>
        </p:nvPicPr>
        <p:blipFill rotWithShape="1">
          <a:blip r:embed="rId3">
            <a:alphaModFix/>
          </a:blip>
          <a:srcRect b="37558" l="44451" r="11705" t="27081"/>
          <a:stretch/>
        </p:blipFill>
        <p:spPr>
          <a:xfrm>
            <a:off x="4321575" y="1216750"/>
            <a:ext cx="4822424" cy="218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13f1f39a704_0_0"/>
          <p:cNvSpPr txBox="1"/>
          <p:nvPr/>
        </p:nvSpPr>
        <p:spPr>
          <a:xfrm>
            <a:off x="4771450" y="3909150"/>
            <a:ext cx="375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Ganancia Anual esperada→ </a:t>
            </a: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$5.966.892</a:t>
            </a:r>
            <a:endParaRPr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" name="Google Shape;470;p11"/>
          <p:cNvGraphicFramePr/>
          <p:nvPr/>
        </p:nvGraphicFramePr>
        <p:xfrm>
          <a:off x="457250" y="8940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{BB64C9F3-C3BE-4882-BFAE-BEF2F85653CC}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45120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Canvas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  <a:tc hMerge="1"/>
                <a:tc hMerge="1"/>
              </a:tr>
              <a:tr h="10891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Socios claves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Actividades Claves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Propuesta de valor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Relación con los clientes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Segmento de mercado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0891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Recursos claves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Canales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vMerge="1"/>
              </a:tr>
            </a:tbl>
          </a:graphicData>
        </a:graphic>
      </p:graphicFrame>
      <p:sp>
        <p:nvSpPr>
          <p:cNvPr id="471" name="Google Shape;471;p1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Modelo de Negocio</a:t>
            </a:r>
            <a:endParaRPr/>
          </a:p>
        </p:txBody>
      </p:sp>
      <p:graphicFrame>
        <p:nvGraphicFramePr>
          <p:cNvPr id="472" name="Google Shape;472;p11"/>
          <p:cNvGraphicFramePr/>
          <p:nvPr/>
        </p:nvGraphicFramePr>
        <p:xfrm>
          <a:off x="457200" y="352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{BB64C9F3-C3BE-4882-BFAE-BEF2F85653CC}</a:tableStyleId>
              </a:tblPr>
              <a:tblGrid>
                <a:gridCol w="4114800"/>
                <a:gridCol w="4114800"/>
              </a:tblGrid>
              <a:tr h="120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Estructura de Costos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Ingresos</a:t>
                      </a:r>
                      <a:endParaRPr b="1" sz="1300" u="none" cap="none" strike="noStrike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73" name="Google Shape;473;p11"/>
          <p:cNvSpPr/>
          <p:nvPr/>
        </p:nvSpPr>
        <p:spPr>
          <a:xfrm>
            <a:off x="657225" y="1694550"/>
            <a:ext cx="1251900" cy="371400"/>
          </a:xfrm>
          <a:prstGeom prst="foldedCorner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ercado Libre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11"/>
          <p:cNvSpPr/>
          <p:nvPr/>
        </p:nvSpPr>
        <p:spPr>
          <a:xfrm>
            <a:off x="3946050" y="1764750"/>
            <a:ext cx="1251900" cy="5367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Cerradura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Digital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11"/>
          <p:cNvSpPr/>
          <p:nvPr/>
        </p:nvSpPr>
        <p:spPr>
          <a:xfrm>
            <a:off x="7234875" y="1694550"/>
            <a:ext cx="1251900" cy="683700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Personas de entre 18 y 60 años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11"/>
          <p:cNvSpPr/>
          <p:nvPr/>
        </p:nvSpPr>
        <p:spPr>
          <a:xfrm>
            <a:off x="1129750" y="3862475"/>
            <a:ext cx="1251900" cy="683700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Costo Fijo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</a:rPr>
              <a:t>$23.778.000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11"/>
          <p:cNvSpPr/>
          <p:nvPr/>
        </p:nvSpPr>
        <p:spPr>
          <a:xfrm>
            <a:off x="2214825" y="1656225"/>
            <a:ext cx="1470600" cy="6837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Publicidad, ensamble,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atención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al cliente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11"/>
          <p:cNvSpPr/>
          <p:nvPr/>
        </p:nvSpPr>
        <p:spPr>
          <a:xfrm>
            <a:off x="2320463" y="2746938"/>
            <a:ext cx="1251900" cy="6837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Maquinaria, elementos para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producción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11"/>
          <p:cNvSpPr/>
          <p:nvPr/>
        </p:nvSpPr>
        <p:spPr>
          <a:xfrm>
            <a:off x="5590450" y="1838850"/>
            <a:ext cx="1251900" cy="3714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Estrecha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11"/>
          <p:cNvSpPr/>
          <p:nvPr/>
        </p:nvSpPr>
        <p:spPr>
          <a:xfrm>
            <a:off x="5590450" y="2778505"/>
            <a:ext cx="1251900" cy="6405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Mercado Libre, OCA, Correo Argentino.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11"/>
          <p:cNvSpPr/>
          <p:nvPr/>
        </p:nvSpPr>
        <p:spPr>
          <a:xfrm>
            <a:off x="657225" y="2210250"/>
            <a:ext cx="1251900" cy="536700"/>
          </a:xfrm>
          <a:prstGeom prst="foldedCorner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META Facebook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11"/>
          <p:cNvSpPr/>
          <p:nvPr/>
        </p:nvSpPr>
        <p:spPr>
          <a:xfrm>
            <a:off x="7234875" y="2609063"/>
            <a:ext cx="1251900" cy="683700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Personas con ingresos medios a altos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11"/>
          <p:cNvSpPr/>
          <p:nvPr/>
        </p:nvSpPr>
        <p:spPr>
          <a:xfrm>
            <a:off x="2694150" y="3862475"/>
            <a:ext cx="1251900" cy="683700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Costo Variable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Unitario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</a:rPr>
              <a:t>$17.600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11"/>
          <p:cNvSpPr/>
          <p:nvPr/>
        </p:nvSpPr>
        <p:spPr>
          <a:xfrm>
            <a:off x="5982963" y="3856175"/>
            <a:ext cx="1251900" cy="6837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Ganancia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anual esperada: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$5.966.892</a:t>
            </a:r>
            <a:endParaRPr sz="15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5" name="Google Shape;485;p11"/>
          <p:cNvPicPr preferRelativeResize="0"/>
          <p:nvPr/>
        </p:nvPicPr>
        <p:blipFill rotWithShape="1">
          <a:blip r:embed="rId3">
            <a:alphaModFix/>
          </a:blip>
          <a:srcRect b="30905" l="14333" r="41549" t="11520"/>
          <a:stretch/>
        </p:blipFill>
        <p:spPr>
          <a:xfrm>
            <a:off x="3983737" y="2519313"/>
            <a:ext cx="1176526" cy="863199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11"/>
          <p:cNvSpPr/>
          <p:nvPr/>
        </p:nvSpPr>
        <p:spPr>
          <a:xfrm>
            <a:off x="657225" y="2841678"/>
            <a:ext cx="1251900" cy="536700"/>
          </a:xfrm>
          <a:prstGeom prst="foldedCorner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Mayer, Eleprin y Dai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Modelo de Negocio</a:t>
            </a:r>
            <a:endParaRPr/>
          </a:p>
        </p:txBody>
      </p:sp>
      <p:sp>
        <p:nvSpPr>
          <p:cNvPr id="48" name="Google Shape;48;p1"/>
          <p:cNvSpPr/>
          <p:nvPr/>
        </p:nvSpPr>
        <p:spPr>
          <a:xfrm>
            <a:off x="457200" y="924838"/>
            <a:ext cx="1524000" cy="235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2133600" y="924843"/>
            <a:ext cx="1524000" cy="1099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3810000" y="924838"/>
            <a:ext cx="1524000" cy="235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5486400" y="924843"/>
            <a:ext cx="1524000" cy="109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7162800" y="924838"/>
            <a:ext cx="1524000" cy="235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 rot="5400000">
            <a:off x="1824900" y="2061450"/>
            <a:ext cx="1303200" cy="403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 rot="5400000">
            <a:off x="6015900" y="2061450"/>
            <a:ext cx="1303200" cy="403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2133600" y="2176918"/>
            <a:ext cx="1524000" cy="1099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5486400" y="2253118"/>
            <a:ext cx="1524000" cy="1099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1"/>
          <p:cNvGrpSpPr/>
          <p:nvPr/>
        </p:nvGrpSpPr>
        <p:grpSpPr>
          <a:xfrm>
            <a:off x="457200" y="924850"/>
            <a:ext cx="1524000" cy="1007475"/>
            <a:chOff x="457200" y="924850"/>
            <a:chExt cx="1524000" cy="1007475"/>
          </a:xfrm>
        </p:grpSpPr>
        <p:sp>
          <p:nvSpPr>
            <p:cNvPr id="58" name="Google Shape;58;p1"/>
            <p:cNvSpPr txBox="1"/>
            <p:nvPr/>
          </p:nvSpPr>
          <p:spPr>
            <a:xfrm>
              <a:off x="457200" y="924850"/>
              <a:ext cx="15240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Socios Clave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" name="Google Shape;59;p1"/>
            <p:cNvSpPr txBox="1"/>
            <p:nvPr/>
          </p:nvSpPr>
          <p:spPr>
            <a:xfrm>
              <a:off x="457200" y="1265425"/>
              <a:ext cx="13887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¿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Quiénes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son nuestros socios claves?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0" name="Google Shape;60;p1"/>
          <p:cNvGrpSpPr/>
          <p:nvPr/>
        </p:nvGrpSpPr>
        <p:grpSpPr>
          <a:xfrm>
            <a:off x="2133600" y="924850"/>
            <a:ext cx="1524000" cy="961200"/>
            <a:chOff x="2133600" y="924850"/>
            <a:chExt cx="1524000" cy="961200"/>
          </a:xfrm>
        </p:grpSpPr>
        <p:sp>
          <p:nvSpPr>
            <p:cNvPr id="61" name="Google Shape;61;p1"/>
            <p:cNvSpPr txBox="1"/>
            <p:nvPr/>
          </p:nvSpPr>
          <p:spPr>
            <a:xfrm>
              <a:off x="2133600" y="924850"/>
              <a:ext cx="15240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Actividades Clave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" name="Google Shape;62;p1"/>
            <p:cNvSpPr txBox="1"/>
            <p:nvPr/>
          </p:nvSpPr>
          <p:spPr>
            <a:xfrm>
              <a:off x="2133600" y="1219150"/>
              <a:ext cx="15240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¿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Qué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actividades son esenciales?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3" name="Google Shape;63;p1"/>
          <p:cNvGrpSpPr/>
          <p:nvPr/>
        </p:nvGrpSpPr>
        <p:grpSpPr>
          <a:xfrm>
            <a:off x="3810000" y="924850"/>
            <a:ext cx="1524000" cy="961200"/>
            <a:chOff x="3810000" y="924850"/>
            <a:chExt cx="1524000" cy="961200"/>
          </a:xfrm>
        </p:grpSpPr>
        <p:sp>
          <p:nvSpPr>
            <p:cNvPr id="64" name="Google Shape;64;p1"/>
            <p:cNvSpPr txBox="1"/>
            <p:nvPr/>
          </p:nvSpPr>
          <p:spPr>
            <a:xfrm>
              <a:off x="3810000" y="924850"/>
              <a:ext cx="15240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Propuesta de Valor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" name="Google Shape;65;p1"/>
            <p:cNvSpPr txBox="1"/>
            <p:nvPr/>
          </p:nvSpPr>
          <p:spPr>
            <a:xfrm>
              <a:off x="3810000" y="1219150"/>
              <a:ext cx="11697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5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¿Qué</a:t>
              </a:r>
              <a:r>
                <a:rPr b="1" lang="en" sz="15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valor añadido ofrecemos?</a:t>
              </a:r>
              <a:endParaRPr b="1" i="0" sz="15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6" name="Google Shape;66;p1"/>
          <p:cNvGrpSpPr/>
          <p:nvPr/>
        </p:nvGrpSpPr>
        <p:grpSpPr>
          <a:xfrm>
            <a:off x="2133600" y="2176925"/>
            <a:ext cx="1524000" cy="961200"/>
            <a:chOff x="2133600" y="2176925"/>
            <a:chExt cx="1524000" cy="961200"/>
          </a:xfrm>
        </p:grpSpPr>
        <p:sp>
          <p:nvSpPr>
            <p:cNvPr id="67" name="Google Shape;67;p1"/>
            <p:cNvSpPr txBox="1"/>
            <p:nvPr/>
          </p:nvSpPr>
          <p:spPr>
            <a:xfrm>
              <a:off x="2133600" y="2176925"/>
              <a:ext cx="15240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Recursos Clave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"/>
            <p:cNvSpPr txBox="1"/>
            <p:nvPr/>
          </p:nvSpPr>
          <p:spPr>
            <a:xfrm>
              <a:off x="2133600" y="2471225"/>
              <a:ext cx="1524000" cy="6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¿Qué 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recursos necesitamos?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9" name="Google Shape;69;p1"/>
          <p:cNvGrpSpPr/>
          <p:nvPr/>
        </p:nvGrpSpPr>
        <p:grpSpPr>
          <a:xfrm>
            <a:off x="5486400" y="924850"/>
            <a:ext cx="1524000" cy="1007475"/>
            <a:chOff x="5486400" y="924850"/>
            <a:chExt cx="1524000" cy="1007475"/>
          </a:xfrm>
        </p:grpSpPr>
        <p:sp>
          <p:nvSpPr>
            <p:cNvPr id="70" name="Google Shape;70;p1"/>
            <p:cNvSpPr txBox="1"/>
            <p:nvPr/>
          </p:nvSpPr>
          <p:spPr>
            <a:xfrm>
              <a:off x="5486400" y="924850"/>
              <a:ext cx="15240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Relaciones con Los Clientes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" name="Google Shape;71;p1"/>
            <p:cNvSpPr txBox="1"/>
            <p:nvPr/>
          </p:nvSpPr>
          <p:spPr>
            <a:xfrm>
              <a:off x="5486400" y="1361125"/>
              <a:ext cx="1501500" cy="5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¿Cómo nos relacionamos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?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" name="Google Shape;72;p1"/>
          <p:cNvGrpSpPr/>
          <p:nvPr/>
        </p:nvGrpSpPr>
        <p:grpSpPr>
          <a:xfrm>
            <a:off x="5486400" y="2176925"/>
            <a:ext cx="1524000" cy="1043100"/>
            <a:chOff x="5486400" y="2176925"/>
            <a:chExt cx="1524000" cy="1043100"/>
          </a:xfrm>
        </p:grpSpPr>
        <p:sp>
          <p:nvSpPr>
            <p:cNvPr id="73" name="Google Shape;73;p1"/>
            <p:cNvSpPr txBox="1"/>
            <p:nvPr/>
          </p:nvSpPr>
          <p:spPr>
            <a:xfrm>
              <a:off x="5486400" y="2176925"/>
              <a:ext cx="15240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Canales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"/>
            <p:cNvSpPr txBox="1"/>
            <p:nvPr/>
          </p:nvSpPr>
          <p:spPr>
            <a:xfrm>
              <a:off x="5486400" y="2471225"/>
              <a:ext cx="15240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¿Cómo </a:t>
              </a: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llegaremos a </a:t>
              </a: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nuestros</a:t>
              </a:r>
              <a:r>
                <a:rPr b="1" lang="en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clientes?</a:t>
              </a:r>
              <a:endParaRPr b="1" i="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5" name="Google Shape;75;p1"/>
          <p:cNvGrpSpPr/>
          <p:nvPr/>
        </p:nvGrpSpPr>
        <p:grpSpPr>
          <a:xfrm>
            <a:off x="457200" y="3429000"/>
            <a:ext cx="2514600" cy="746250"/>
            <a:chOff x="457200" y="3429000"/>
            <a:chExt cx="2514600" cy="746250"/>
          </a:xfrm>
        </p:grpSpPr>
        <p:sp>
          <p:nvSpPr>
            <p:cNvPr id="76" name="Google Shape;76;p1"/>
            <p:cNvSpPr txBox="1"/>
            <p:nvPr/>
          </p:nvSpPr>
          <p:spPr>
            <a:xfrm>
              <a:off x="457200" y="3429000"/>
              <a:ext cx="17112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Estructura de Costos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"/>
            <p:cNvSpPr txBox="1"/>
            <p:nvPr/>
          </p:nvSpPr>
          <p:spPr>
            <a:xfrm>
              <a:off x="457200" y="3747150"/>
              <a:ext cx="2514600" cy="4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¿Cuáles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son los costes?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8" name="Google Shape;78;p1"/>
          <p:cNvGrpSpPr/>
          <p:nvPr/>
        </p:nvGrpSpPr>
        <p:grpSpPr>
          <a:xfrm>
            <a:off x="4648350" y="3429000"/>
            <a:ext cx="1844700" cy="746250"/>
            <a:chOff x="4648350" y="3429000"/>
            <a:chExt cx="1844700" cy="746250"/>
          </a:xfrm>
        </p:grpSpPr>
        <p:sp>
          <p:nvSpPr>
            <p:cNvPr id="79" name="Google Shape;79;p1"/>
            <p:cNvSpPr txBox="1"/>
            <p:nvPr/>
          </p:nvSpPr>
          <p:spPr>
            <a:xfrm>
              <a:off x="4648350" y="3429000"/>
              <a:ext cx="15240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Ingresos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"/>
            <p:cNvSpPr txBox="1"/>
            <p:nvPr/>
          </p:nvSpPr>
          <p:spPr>
            <a:xfrm>
              <a:off x="4648350" y="3747150"/>
              <a:ext cx="1844700" cy="42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¿Cuanto generara?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1" name="Google Shape;81;p1"/>
          <p:cNvGrpSpPr/>
          <p:nvPr/>
        </p:nvGrpSpPr>
        <p:grpSpPr>
          <a:xfrm>
            <a:off x="7162800" y="924850"/>
            <a:ext cx="1524000" cy="1935775"/>
            <a:chOff x="7162800" y="924850"/>
            <a:chExt cx="1524000" cy="1935775"/>
          </a:xfrm>
        </p:grpSpPr>
        <p:sp>
          <p:nvSpPr>
            <p:cNvPr id="82" name="Google Shape;82;p1"/>
            <p:cNvSpPr txBox="1"/>
            <p:nvPr/>
          </p:nvSpPr>
          <p:spPr>
            <a:xfrm>
              <a:off x="7162800" y="924850"/>
              <a:ext cx="1524000" cy="45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Segmento del Mercado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"/>
            <p:cNvSpPr txBox="1"/>
            <p:nvPr/>
          </p:nvSpPr>
          <p:spPr>
            <a:xfrm>
              <a:off x="7332900" y="2176925"/>
              <a:ext cx="1183800" cy="68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¿A quién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le 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vendemos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?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4" name="Google Shape;84;p1"/>
          <p:cNvSpPr txBox="1"/>
          <p:nvPr/>
        </p:nvSpPr>
        <p:spPr>
          <a:xfrm>
            <a:off x="3841650" y="2028025"/>
            <a:ext cx="1460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¿Qué necesidad satisfacemos?</a:t>
            </a:r>
            <a:endParaRPr b="1" i="0" sz="15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810000" y="2571750"/>
            <a:ext cx="1577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¿Qué producto o servicio ofrecemos?</a:t>
            </a:r>
            <a:endParaRPr b="1" i="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648350" y="4124900"/>
            <a:ext cx="18447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¿Como pagaran?</a:t>
            </a:r>
            <a:endParaRPr b="1" i="0" sz="1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272400" y="3747150"/>
            <a:ext cx="18447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¿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Qué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precio 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tendrá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?</a:t>
            </a:r>
            <a:endParaRPr b="1" i="0" sz="1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272400" y="4124900"/>
            <a:ext cx="24144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¿Cuánto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genera cada venta?</a:t>
            </a:r>
            <a:endParaRPr b="1" i="0" sz="1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88850" y="2176925"/>
            <a:ext cx="1460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¿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Qué 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actividades clave realizan?</a:t>
            </a:r>
            <a:endParaRPr b="1" i="0" sz="16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57200" y="41752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¿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Qué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recursos cuestan 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más</a:t>
            </a: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?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/>
          <p:nvPr/>
        </p:nvSpPr>
        <p:spPr>
          <a:xfrm>
            <a:off x="457200" y="1493900"/>
            <a:ext cx="3771600" cy="2748900"/>
          </a:xfrm>
          <a:prstGeom prst="rect">
            <a:avLst/>
          </a:prstGeom>
          <a:solidFill>
            <a:srgbClr val="00BE7E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Modelo de Negocio</a:t>
            </a:r>
            <a:endParaRPr/>
          </a:p>
        </p:txBody>
      </p:sp>
      <p:grpSp>
        <p:nvGrpSpPr>
          <p:cNvPr id="97" name="Google Shape;97;p3"/>
          <p:cNvGrpSpPr/>
          <p:nvPr/>
        </p:nvGrpSpPr>
        <p:grpSpPr>
          <a:xfrm>
            <a:off x="619125" y="1218023"/>
            <a:ext cx="3906084" cy="2702327"/>
            <a:chOff x="619125" y="1218023"/>
            <a:chExt cx="3906084" cy="2702327"/>
          </a:xfrm>
        </p:grpSpPr>
        <p:grpSp>
          <p:nvGrpSpPr>
            <p:cNvPr id="98" name="Google Shape;98;p3"/>
            <p:cNvGrpSpPr/>
            <p:nvPr/>
          </p:nvGrpSpPr>
          <p:grpSpPr>
            <a:xfrm>
              <a:off x="800075" y="1218023"/>
              <a:ext cx="3725134" cy="1415253"/>
              <a:chOff x="800075" y="1218023"/>
              <a:chExt cx="3725134" cy="1415253"/>
            </a:xfrm>
          </p:grpSpPr>
          <p:sp>
            <p:nvSpPr>
              <p:cNvPr id="99" name="Google Shape;99;p3"/>
              <p:cNvSpPr/>
              <p:nvPr/>
            </p:nvSpPr>
            <p:spPr>
              <a:xfrm>
                <a:off x="1400250" y="1750000"/>
                <a:ext cx="1885500" cy="3264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lang="en" sz="16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Propuesta de Valor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3932409" y="1218023"/>
                <a:ext cx="592800" cy="59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</a:t>
                </a:r>
                <a:r>
                  <a:rPr b="1" lang="en" sz="16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</a:t>
                </a:r>
                <a:endParaRPr b="1" i="0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1" name="Google Shape;101;p3"/>
              <p:cNvSpPr txBox="1"/>
              <p:nvPr/>
            </p:nvSpPr>
            <p:spPr>
              <a:xfrm>
                <a:off x="800075" y="2365076"/>
                <a:ext cx="3085800" cy="26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¿Por 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qué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 adquirir una cerradura digital</a:t>
                </a:r>
                <a:r>
                  <a:rPr b="0" i="0" lang="en" sz="12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?</a:t>
                </a:r>
                <a:endParaRPr b="0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2" name="Google Shape;102;p3"/>
            <p:cNvSpPr txBox="1"/>
            <p:nvPr/>
          </p:nvSpPr>
          <p:spPr>
            <a:xfrm>
              <a:off x="619125" y="2627350"/>
              <a:ext cx="34479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Nivel de calidad su</a:t>
              </a:r>
              <a:r>
                <a:rPr lang="en" sz="1200">
                  <a:solidFill>
                    <a:schemeClr val="dk1"/>
                  </a:solidFill>
                </a:rPr>
                <a:t>perior</a:t>
              </a:r>
              <a:r>
                <a:rPr lang="en" sz="1200">
                  <a:solidFill>
                    <a:schemeClr val="dk1"/>
                  </a:solidFill>
                </a:rPr>
                <a:t>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La cerradura </a:t>
              </a:r>
              <a:r>
                <a:rPr lang="en" sz="1200">
                  <a:solidFill>
                    <a:schemeClr val="dk1"/>
                  </a:solidFill>
                </a:rPr>
                <a:t>tendrá</a:t>
              </a:r>
              <a:r>
                <a:rPr lang="en" sz="1200">
                  <a:solidFill>
                    <a:schemeClr val="dk1"/>
                  </a:solidFill>
                </a:rPr>
                <a:t> un estilo minimalista.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Versátil.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Cerradura reforzada, Durabilidad.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Acceso Seguro.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just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</a:rPr>
                <a:t>Administrar Acceso.</a:t>
              </a:r>
              <a:endPara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3"/>
          <p:cNvGrpSpPr/>
          <p:nvPr/>
        </p:nvGrpSpPr>
        <p:grpSpPr>
          <a:xfrm>
            <a:off x="4914899" y="1290000"/>
            <a:ext cx="3771907" cy="2952881"/>
            <a:chOff x="4914899" y="1290000"/>
            <a:chExt cx="3771907" cy="2952881"/>
          </a:xfrm>
        </p:grpSpPr>
        <p:sp>
          <p:nvSpPr>
            <p:cNvPr id="104" name="Google Shape;104;p3"/>
            <p:cNvSpPr/>
            <p:nvPr/>
          </p:nvSpPr>
          <p:spPr>
            <a:xfrm>
              <a:off x="4914899" y="3573281"/>
              <a:ext cx="1885500" cy="66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800832" y="3573214"/>
              <a:ext cx="1885500" cy="66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32306" y="1493900"/>
              <a:ext cx="754500" cy="207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77954" y="1493900"/>
              <a:ext cx="754500" cy="1039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177954" y="2533685"/>
              <a:ext cx="754500" cy="1039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669251" y="2533792"/>
              <a:ext cx="754800" cy="1039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914899" y="1493900"/>
              <a:ext cx="754500" cy="207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669251" y="1493900"/>
              <a:ext cx="754500" cy="1039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61257" y="3611749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09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447154" y="3611749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995805" y="2237198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750166" y="1717468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750166" y="2752154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258849" y="1717468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258849" y="2752154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013184" y="2237198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b="1" lang="en" sz="1600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335449" y="1290000"/>
              <a:ext cx="930300" cy="25635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920000" dist="19050">
                <a:srgbClr val="000000">
                  <a:alpha val="2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435203" y="2206391"/>
              <a:ext cx="730800" cy="73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b="1" lang="en" sz="16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i="0" sz="16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22" name="Google Shape;122;p3"/>
          <p:cNvCxnSpPr>
            <a:stCxn id="100" idx="6"/>
            <a:endCxn id="120" idx="1"/>
          </p:cNvCxnSpPr>
          <p:nvPr/>
        </p:nvCxnSpPr>
        <p:spPr>
          <a:xfrm>
            <a:off x="4525209" y="1514423"/>
            <a:ext cx="1810200" cy="10572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/>
          <p:nvPr/>
        </p:nvSpPr>
        <p:spPr>
          <a:xfrm>
            <a:off x="4478997" y="1505408"/>
            <a:ext cx="4207800" cy="2970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Modelo de Negocio</a:t>
            </a:r>
            <a:endParaRPr/>
          </a:p>
        </p:txBody>
      </p:sp>
      <p:grpSp>
        <p:nvGrpSpPr>
          <p:cNvPr id="129" name="Google Shape;129;p2"/>
          <p:cNvGrpSpPr/>
          <p:nvPr/>
        </p:nvGrpSpPr>
        <p:grpSpPr>
          <a:xfrm>
            <a:off x="4152359" y="1207320"/>
            <a:ext cx="4035198" cy="1052696"/>
            <a:chOff x="4622234" y="1218023"/>
            <a:chExt cx="3616741" cy="974177"/>
          </a:xfrm>
        </p:grpSpPr>
        <p:sp>
          <p:nvSpPr>
            <p:cNvPr id="130" name="Google Shape;130;p2"/>
            <p:cNvSpPr/>
            <p:nvPr/>
          </p:nvSpPr>
          <p:spPr>
            <a:xfrm>
              <a:off x="5757150" y="1597600"/>
              <a:ext cx="2087700" cy="3264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Segmento de Mercado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622234" y="1218023"/>
              <a:ext cx="592800" cy="59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5362875" y="1924000"/>
              <a:ext cx="28761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Quienes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se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benefician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de nuestra propuesta de valor</a:t>
              </a: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3" name="Google Shape;133;p2"/>
          <p:cNvSpPr/>
          <p:nvPr/>
        </p:nvSpPr>
        <p:spPr>
          <a:xfrm>
            <a:off x="4922609" y="2436358"/>
            <a:ext cx="1396800" cy="840900"/>
          </a:xfrm>
          <a:prstGeom prst="foldedCorner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Personas de entre 18 y 60 años 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6846499" y="2436358"/>
            <a:ext cx="1396800" cy="8409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Personas con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Ingresos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Medios a Altos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4922609" y="3459779"/>
            <a:ext cx="1396800" cy="840900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Personas con necesidad de Seguridad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2"/>
          <p:cNvCxnSpPr>
            <a:stCxn id="131" idx="2"/>
            <a:endCxn id="137" idx="3"/>
          </p:cNvCxnSpPr>
          <p:nvPr/>
        </p:nvCxnSpPr>
        <p:spPr>
          <a:xfrm flipH="1">
            <a:off x="3820559" y="1527610"/>
            <a:ext cx="331800" cy="8055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2"/>
          <p:cNvSpPr/>
          <p:nvPr/>
        </p:nvSpPr>
        <p:spPr>
          <a:xfrm>
            <a:off x="6846499" y="3459779"/>
            <a:ext cx="1396800" cy="840900"/>
          </a:xfrm>
          <a:prstGeom prst="foldedCorner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 Millones de Potenciales clientes</a:t>
            </a:r>
            <a:endParaRPr/>
          </a:p>
        </p:txBody>
      </p:sp>
      <p:grpSp>
        <p:nvGrpSpPr>
          <p:cNvPr id="139" name="Google Shape;139;p2"/>
          <p:cNvGrpSpPr/>
          <p:nvPr/>
        </p:nvGrpSpPr>
        <p:grpSpPr>
          <a:xfrm>
            <a:off x="457092" y="1287746"/>
            <a:ext cx="3363586" cy="2479567"/>
            <a:chOff x="457149" y="1287850"/>
            <a:chExt cx="3812725" cy="2955031"/>
          </a:xfrm>
        </p:grpSpPr>
        <p:sp>
          <p:nvSpPr>
            <p:cNvPr id="140" name="Google Shape;140;p2"/>
            <p:cNvSpPr/>
            <p:nvPr/>
          </p:nvSpPr>
          <p:spPr>
            <a:xfrm>
              <a:off x="457149" y="3573281"/>
              <a:ext cx="1885500" cy="66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343082" y="3573214"/>
              <a:ext cx="1885500" cy="66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720204" y="1493900"/>
              <a:ext cx="754500" cy="1039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720204" y="2533685"/>
              <a:ext cx="754500" cy="1039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965852" y="1493900"/>
              <a:ext cx="754500" cy="207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211501" y="2533792"/>
              <a:ext cx="754800" cy="1039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57149" y="1493900"/>
              <a:ext cx="754500" cy="207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211501" y="1493900"/>
              <a:ext cx="754500" cy="1039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103507" y="3611749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09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989404" y="3611749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38055" y="2237198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292416" y="1717468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292416" y="2752154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801099" y="1717468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801099" y="2752154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046764" y="2237198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b="1" lang="en" sz="1600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365674" y="1287850"/>
              <a:ext cx="904200" cy="24915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980000" dist="19050">
                <a:srgbClr val="000000">
                  <a:alpha val="2666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462583" y="2178479"/>
              <a:ext cx="710400" cy="71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b="1" lang="en" sz="16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i="0" sz="16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/>
          <p:nvPr/>
        </p:nvSpPr>
        <p:spPr>
          <a:xfrm>
            <a:off x="457150" y="1181100"/>
            <a:ext cx="4114800" cy="845100"/>
          </a:xfrm>
          <a:prstGeom prst="roundRect">
            <a:avLst>
              <a:gd fmla="val 50000" name="adj"/>
            </a:avLst>
          </a:prstGeom>
          <a:solidFill>
            <a:srgbClr val="01A9BB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Modelo de Negocio</a:t>
            </a:r>
            <a:endParaRPr/>
          </a:p>
        </p:txBody>
      </p:sp>
      <p:grpSp>
        <p:nvGrpSpPr>
          <p:cNvPr id="163" name="Google Shape;163;p4"/>
          <p:cNvGrpSpPr/>
          <p:nvPr/>
        </p:nvGrpSpPr>
        <p:grpSpPr>
          <a:xfrm>
            <a:off x="800025" y="1306350"/>
            <a:ext cx="3648934" cy="594600"/>
            <a:chOff x="800025" y="1306350"/>
            <a:chExt cx="3648934" cy="594600"/>
          </a:xfrm>
        </p:grpSpPr>
        <p:sp>
          <p:nvSpPr>
            <p:cNvPr id="164" name="Google Shape;164;p4"/>
            <p:cNvSpPr/>
            <p:nvPr/>
          </p:nvSpPr>
          <p:spPr>
            <a:xfrm>
              <a:off x="800025" y="1306350"/>
              <a:ext cx="1885500" cy="3264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Canales 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3856159" y="1307248"/>
              <a:ext cx="592800" cy="59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800025" y="1632750"/>
              <a:ext cx="30858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¿Cómo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llegaremos a nuestros</a:t>
              </a:r>
              <a:r>
                <a:rPr b="0" i="0" lang="en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7" name="Google Shape;167;p4"/>
          <p:cNvSpPr/>
          <p:nvPr/>
        </p:nvSpPr>
        <p:spPr>
          <a:xfrm>
            <a:off x="616275" y="3503126"/>
            <a:ext cx="1463700" cy="915300"/>
          </a:xfrm>
          <a:prstGeom prst="foldedCorner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 Propia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616275" y="2307025"/>
            <a:ext cx="1463700" cy="915300"/>
          </a:xfrm>
          <a:prstGeom prst="foldedCorner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MercadoLibre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MercadoEnvios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2949376" y="2307025"/>
            <a:ext cx="1463700" cy="915300"/>
          </a:xfrm>
          <a:prstGeom prst="foldedCorner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Instagram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Facebook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2949375" y="3503149"/>
            <a:ext cx="1463700" cy="915300"/>
          </a:xfrm>
          <a:prstGeom prst="foldedCorner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Publicidad Online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1" name="Google Shape;171;p4"/>
          <p:cNvCxnSpPr>
            <a:stCxn id="161" idx="2"/>
            <a:endCxn id="168" idx="3"/>
          </p:cNvCxnSpPr>
          <p:nvPr/>
        </p:nvCxnSpPr>
        <p:spPr>
          <a:xfrm rot="5400000">
            <a:off x="1927900" y="2178150"/>
            <a:ext cx="738600" cy="434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4"/>
          <p:cNvCxnSpPr>
            <a:stCxn id="161" idx="2"/>
            <a:endCxn id="167" idx="3"/>
          </p:cNvCxnSpPr>
          <p:nvPr/>
        </p:nvCxnSpPr>
        <p:spPr>
          <a:xfrm rot="5400000">
            <a:off x="1329850" y="2776200"/>
            <a:ext cx="1934700" cy="434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4"/>
          <p:cNvCxnSpPr>
            <a:stCxn id="161" idx="2"/>
            <a:endCxn id="169" idx="1"/>
          </p:cNvCxnSpPr>
          <p:nvPr/>
        </p:nvCxnSpPr>
        <p:spPr>
          <a:xfrm flipH="1" rot="-5400000">
            <a:off x="2362600" y="2178150"/>
            <a:ext cx="738600" cy="434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4"/>
          <p:cNvCxnSpPr>
            <a:stCxn id="161" idx="2"/>
            <a:endCxn id="170" idx="1"/>
          </p:cNvCxnSpPr>
          <p:nvPr/>
        </p:nvCxnSpPr>
        <p:spPr>
          <a:xfrm flipH="1" rot="-5400000">
            <a:off x="1764550" y="2776200"/>
            <a:ext cx="1934700" cy="434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5" name="Google Shape;175;p4"/>
          <p:cNvGrpSpPr/>
          <p:nvPr/>
        </p:nvGrpSpPr>
        <p:grpSpPr>
          <a:xfrm>
            <a:off x="4914900" y="1181100"/>
            <a:ext cx="3771901" cy="3237313"/>
            <a:chOff x="4914900" y="1181100"/>
            <a:chExt cx="3771901" cy="3237313"/>
          </a:xfrm>
        </p:grpSpPr>
        <p:sp>
          <p:nvSpPr>
            <p:cNvPr id="176" name="Google Shape;176;p4"/>
            <p:cNvSpPr/>
            <p:nvPr/>
          </p:nvSpPr>
          <p:spPr>
            <a:xfrm>
              <a:off x="4914900" y="3573313"/>
              <a:ext cx="1885500" cy="84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6800829" y="3573228"/>
              <a:ext cx="1885500" cy="84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7932301" y="1181100"/>
              <a:ext cx="754500" cy="23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7177951" y="1181100"/>
              <a:ext cx="754500" cy="119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6423601" y="1181100"/>
              <a:ext cx="754500" cy="23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5669250" y="2377625"/>
              <a:ext cx="754800" cy="119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4914900" y="1181100"/>
              <a:ext cx="754500" cy="23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669250" y="1181100"/>
              <a:ext cx="754500" cy="119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561257" y="3699374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09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7447154" y="3699374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995805" y="209201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5750166" y="1485943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750166" y="2698079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7258849" y="1485943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6504514" y="209201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013184" y="209201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7082100" y="2307025"/>
              <a:ext cx="946200" cy="15000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340000" dist="19050">
                <a:srgbClr val="000000">
                  <a:alpha val="2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7183549" y="2709046"/>
              <a:ext cx="743400" cy="74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b="1" lang="en" sz="16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i="0" sz="16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94" name="Google Shape;194;p4"/>
          <p:cNvCxnSpPr>
            <a:stCxn id="161" idx="3"/>
            <a:endCxn id="192" idx="1"/>
          </p:cNvCxnSpPr>
          <p:nvPr/>
        </p:nvCxnSpPr>
        <p:spPr>
          <a:xfrm>
            <a:off x="4571950" y="1603650"/>
            <a:ext cx="2510100" cy="14535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/>
          <p:nvPr/>
        </p:nvSpPr>
        <p:spPr>
          <a:xfrm>
            <a:off x="4915200" y="1493900"/>
            <a:ext cx="3771600" cy="2748900"/>
          </a:xfrm>
          <a:prstGeom prst="rect">
            <a:avLst/>
          </a:prstGeom>
          <a:solidFill>
            <a:srgbClr val="FDB700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Modelo de Negocio</a:t>
            </a:r>
            <a:endParaRPr/>
          </a:p>
        </p:txBody>
      </p:sp>
      <p:grpSp>
        <p:nvGrpSpPr>
          <p:cNvPr id="201" name="Google Shape;201;p5"/>
          <p:cNvGrpSpPr/>
          <p:nvPr/>
        </p:nvGrpSpPr>
        <p:grpSpPr>
          <a:xfrm>
            <a:off x="4622234" y="1218023"/>
            <a:ext cx="3712141" cy="2662802"/>
            <a:chOff x="4622234" y="1218023"/>
            <a:chExt cx="3712141" cy="2662802"/>
          </a:xfrm>
        </p:grpSpPr>
        <p:sp>
          <p:nvSpPr>
            <p:cNvPr id="202" name="Google Shape;202;p5"/>
            <p:cNvSpPr txBox="1"/>
            <p:nvPr/>
          </p:nvSpPr>
          <p:spPr>
            <a:xfrm>
              <a:off x="5410495" y="3195925"/>
              <a:ext cx="1122600" cy="684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Contenido en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redes sociales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7211766" y="3195925"/>
              <a:ext cx="1122600" cy="68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Relación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estrecha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4" name="Google Shape;204;p5"/>
            <p:cNvGrpSpPr/>
            <p:nvPr/>
          </p:nvGrpSpPr>
          <p:grpSpPr>
            <a:xfrm>
              <a:off x="4622234" y="1218023"/>
              <a:ext cx="3712141" cy="1184777"/>
              <a:chOff x="4622234" y="1218023"/>
              <a:chExt cx="3712141" cy="1184777"/>
            </a:xfrm>
          </p:grpSpPr>
          <p:sp>
            <p:nvSpPr>
              <p:cNvPr id="205" name="Google Shape;205;p5"/>
              <p:cNvSpPr/>
              <p:nvPr/>
            </p:nvSpPr>
            <p:spPr>
              <a:xfrm>
                <a:off x="5410500" y="1750000"/>
                <a:ext cx="2781000" cy="326400"/>
              </a:xfrm>
              <a:prstGeom prst="roundRect">
                <a:avLst>
                  <a:gd fmla="val 0" name="adj"/>
                </a:avLst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lang="en" sz="16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Relación con los clientes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4622234" y="1218023"/>
                <a:ext cx="592800" cy="5928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" sz="16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</a:t>
                </a:r>
                <a:r>
                  <a:rPr b="1" lang="en" sz="16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4</a:t>
                </a:r>
                <a:endParaRPr b="1" i="0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7" name="Google Shape;207;p5"/>
              <p:cNvSpPr txBox="1"/>
              <p:nvPr/>
            </p:nvSpPr>
            <p:spPr>
              <a:xfrm>
                <a:off x="5267475" y="2076400"/>
                <a:ext cx="30669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¿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Qué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 tipo de 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relación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 tienen nuestros clientes con nuestro producto?</a:t>
                </a:r>
                <a:endParaRPr b="0" i="0" sz="12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208" name="Google Shape;208;p5"/>
          <p:cNvCxnSpPr>
            <a:stCxn id="206" idx="2"/>
            <a:endCxn id="209" idx="3"/>
          </p:cNvCxnSpPr>
          <p:nvPr/>
        </p:nvCxnSpPr>
        <p:spPr>
          <a:xfrm flipH="1">
            <a:off x="3603134" y="1514423"/>
            <a:ext cx="1019100" cy="5451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0" name="Google Shape;210;p5"/>
          <p:cNvGrpSpPr/>
          <p:nvPr/>
        </p:nvGrpSpPr>
        <p:grpSpPr>
          <a:xfrm>
            <a:off x="5817752" y="2741415"/>
            <a:ext cx="364780" cy="331995"/>
            <a:chOff x="7169578" y="4054945"/>
            <a:chExt cx="364780" cy="331995"/>
          </a:xfrm>
        </p:grpSpPr>
        <p:sp>
          <p:nvSpPr>
            <p:cNvPr id="211" name="Google Shape;211;p5"/>
            <p:cNvSpPr/>
            <p:nvPr/>
          </p:nvSpPr>
          <p:spPr>
            <a:xfrm>
              <a:off x="7169578" y="4155696"/>
              <a:ext cx="76580" cy="231244"/>
            </a:xfrm>
            <a:custGeom>
              <a:rect b="b" l="l" r="r" t="t"/>
              <a:pathLst>
                <a:path extrusionOk="0" h="6764" w="2240">
                  <a:moveTo>
                    <a:pt x="1120" y="4573"/>
                  </a:moveTo>
                  <a:cubicBezTo>
                    <a:pt x="1269" y="4573"/>
                    <a:pt x="1418" y="4668"/>
                    <a:pt x="1429" y="4859"/>
                  </a:cubicBezTo>
                  <a:lnTo>
                    <a:pt x="1429" y="5740"/>
                  </a:lnTo>
                  <a:cubicBezTo>
                    <a:pt x="1418" y="5930"/>
                    <a:pt x="1269" y="6026"/>
                    <a:pt x="1120" y="6026"/>
                  </a:cubicBezTo>
                  <a:cubicBezTo>
                    <a:pt x="971" y="6026"/>
                    <a:pt x="822" y="5930"/>
                    <a:pt x="810" y="5740"/>
                  </a:cubicBezTo>
                  <a:lnTo>
                    <a:pt x="810" y="4859"/>
                  </a:lnTo>
                  <a:cubicBezTo>
                    <a:pt x="822" y="4668"/>
                    <a:pt x="971" y="4573"/>
                    <a:pt x="1120" y="4573"/>
                  </a:cubicBezTo>
                  <a:close/>
                  <a:moveTo>
                    <a:pt x="334" y="1"/>
                  </a:moveTo>
                  <a:cubicBezTo>
                    <a:pt x="143" y="1"/>
                    <a:pt x="1" y="143"/>
                    <a:pt x="1" y="310"/>
                  </a:cubicBezTo>
                  <a:lnTo>
                    <a:pt x="1" y="6430"/>
                  </a:lnTo>
                  <a:cubicBezTo>
                    <a:pt x="1" y="6621"/>
                    <a:pt x="143" y="6764"/>
                    <a:pt x="334" y="6764"/>
                  </a:cubicBezTo>
                  <a:lnTo>
                    <a:pt x="2239" y="6764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68106" y="4054945"/>
              <a:ext cx="266252" cy="331995"/>
            </a:xfrm>
            <a:custGeom>
              <a:rect b="b" l="l" r="r" t="t"/>
              <a:pathLst>
                <a:path extrusionOk="0" h="9711" w="7788">
                  <a:moveTo>
                    <a:pt x="3174" y="0"/>
                  </a:moveTo>
                  <a:cubicBezTo>
                    <a:pt x="2842" y="0"/>
                    <a:pt x="2527" y="139"/>
                    <a:pt x="2310" y="376"/>
                  </a:cubicBezTo>
                  <a:cubicBezTo>
                    <a:pt x="2072" y="661"/>
                    <a:pt x="1858" y="995"/>
                    <a:pt x="1715" y="1328"/>
                  </a:cubicBezTo>
                  <a:cubicBezTo>
                    <a:pt x="1358" y="2043"/>
                    <a:pt x="976" y="2757"/>
                    <a:pt x="72" y="2948"/>
                  </a:cubicBezTo>
                  <a:lnTo>
                    <a:pt x="0" y="2948"/>
                  </a:lnTo>
                  <a:lnTo>
                    <a:pt x="0" y="9711"/>
                  </a:lnTo>
                  <a:lnTo>
                    <a:pt x="5787" y="9711"/>
                  </a:lnTo>
                  <a:cubicBezTo>
                    <a:pt x="6882" y="9711"/>
                    <a:pt x="7764" y="8806"/>
                    <a:pt x="7787" y="7734"/>
                  </a:cubicBezTo>
                  <a:lnTo>
                    <a:pt x="7787" y="4924"/>
                  </a:lnTo>
                  <a:cubicBezTo>
                    <a:pt x="7764" y="3829"/>
                    <a:pt x="6882" y="2948"/>
                    <a:pt x="5787" y="2948"/>
                  </a:cubicBezTo>
                  <a:lnTo>
                    <a:pt x="4072" y="2948"/>
                  </a:lnTo>
                  <a:cubicBezTo>
                    <a:pt x="4120" y="2781"/>
                    <a:pt x="4191" y="2590"/>
                    <a:pt x="4239" y="2400"/>
                  </a:cubicBezTo>
                  <a:cubicBezTo>
                    <a:pt x="4430" y="1614"/>
                    <a:pt x="4406" y="1019"/>
                    <a:pt x="4191" y="614"/>
                  </a:cubicBezTo>
                  <a:cubicBezTo>
                    <a:pt x="4025" y="304"/>
                    <a:pt x="3739" y="90"/>
                    <a:pt x="3382" y="18"/>
                  </a:cubicBezTo>
                  <a:cubicBezTo>
                    <a:pt x="3312" y="6"/>
                    <a:pt x="3243" y="0"/>
                    <a:pt x="31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5"/>
          <p:cNvSpPr/>
          <p:nvPr/>
        </p:nvSpPr>
        <p:spPr>
          <a:xfrm>
            <a:off x="7608442" y="2746977"/>
            <a:ext cx="364887" cy="320875"/>
          </a:xfrm>
          <a:custGeom>
            <a:rect b="b" l="l" r="r" t="t"/>
            <a:pathLst>
              <a:path extrusionOk="0" h="9383" w="10670">
                <a:moveTo>
                  <a:pt x="2810" y="0"/>
                </a:moveTo>
                <a:cubicBezTo>
                  <a:pt x="1191" y="0"/>
                  <a:pt x="0" y="1310"/>
                  <a:pt x="0" y="3048"/>
                </a:cubicBezTo>
                <a:cubicBezTo>
                  <a:pt x="0" y="4930"/>
                  <a:pt x="1501" y="6239"/>
                  <a:pt x="3811" y="8192"/>
                </a:cubicBezTo>
                <a:cubicBezTo>
                  <a:pt x="4215" y="8526"/>
                  <a:pt x="4692" y="8907"/>
                  <a:pt x="5144" y="9311"/>
                </a:cubicBezTo>
                <a:cubicBezTo>
                  <a:pt x="5192" y="9359"/>
                  <a:pt x="5263" y="9383"/>
                  <a:pt x="5358" y="9383"/>
                </a:cubicBezTo>
                <a:cubicBezTo>
                  <a:pt x="5430" y="9383"/>
                  <a:pt x="5501" y="9359"/>
                  <a:pt x="5549" y="9311"/>
                </a:cubicBezTo>
                <a:cubicBezTo>
                  <a:pt x="6001" y="8907"/>
                  <a:pt x="6454" y="8526"/>
                  <a:pt x="6859" y="8192"/>
                </a:cubicBezTo>
                <a:cubicBezTo>
                  <a:pt x="9145" y="6239"/>
                  <a:pt x="10669" y="4930"/>
                  <a:pt x="10669" y="3048"/>
                </a:cubicBezTo>
                <a:cubicBezTo>
                  <a:pt x="10669" y="1310"/>
                  <a:pt x="9455" y="0"/>
                  <a:pt x="7859" y="0"/>
                </a:cubicBezTo>
                <a:cubicBezTo>
                  <a:pt x="6597" y="0"/>
                  <a:pt x="5763" y="881"/>
                  <a:pt x="5358" y="1667"/>
                </a:cubicBezTo>
                <a:cubicBezTo>
                  <a:pt x="4930" y="881"/>
                  <a:pt x="4073" y="0"/>
                  <a:pt x="28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5"/>
          <p:cNvGrpSpPr/>
          <p:nvPr/>
        </p:nvGrpSpPr>
        <p:grpSpPr>
          <a:xfrm>
            <a:off x="457149" y="1366750"/>
            <a:ext cx="3771907" cy="2876131"/>
            <a:chOff x="457149" y="1366750"/>
            <a:chExt cx="3771907" cy="2876131"/>
          </a:xfrm>
        </p:grpSpPr>
        <p:sp>
          <p:nvSpPr>
            <p:cNvPr id="215" name="Google Shape;215;p5"/>
            <p:cNvSpPr/>
            <p:nvPr/>
          </p:nvSpPr>
          <p:spPr>
            <a:xfrm>
              <a:off x="457149" y="3573281"/>
              <a:ext cx="1885500" cy="66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343082" y="3573214"/>
              <a:ext cx="1885500" cy="669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3474556" y="1493900"/>
              <a:ext cx="754500" cy="207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720204" y="2533685"/>
              <a:ext cx="754500" cy="1039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1965852" y="1493900"/>
              <a:ext cx="754500" cy="207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1211501" y="2533792"/>
              <a:ext cx="754800" cy="1039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457149" y="1493900"/>
              <a:ext cx="754500" cy="207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211501" y="1493900"/>
              <a:ext cx="754500" cy="1039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1103507" y="3611749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09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989404" y="3611749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538055" y="2237198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292416" y="1717468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292416" y="2752154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01099" y="2752154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b="1" lang="en" sz="1600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2046764" y="2237198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555434" y="2237198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597771" y="1366750"/>
              <a:ext cx="1005300" cy="13854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820000" dist="19050">
                <a:srgbClr val="000000">
                  <a:alpha val="2470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705551" y="1664621"/>
              <a:ext cx="789900" cy="78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</a:t>
              </a:r>
              <a:r>
                <a:rPr b="1" lang="en" sz="16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i="0" sz="16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Modelo de Negocio</a:t>
            </a:r>
            <a:endParaRPr/>
          </a:p>
        </p:txBody>
      </p:sp>
      <p:grpSp>
        <p:nvGrpSpPr>
          <p:cNvPr id="237" name="Google Shape;237;p6"/>
          <p:cNvGrpSpPr/>
          <p:nvPr/>
        </p:nvGrpSpPr>
        <p:grpSpPr>
          <a:xfrm>
            <a:off x="628613" y="1181100"/>
            <a:ext cx="3085800" cy="1553850"/>
            <a:chOff x="800025" y="1181100"/>
            <a:chExt cx="3085800" cy="1553850"/>
          </a:xfrm>
        </p:grpSpPr>
        <p:sp>
          <p:nvSpPr>
            <p:cNvPr id="238" name="Google Shape;238;p6"/>
            <p:cNvSpPr/>
            <p:nvPr/>
          </p:nvSpPr>
          <p:spPr>
            <a:xfrm>
              <a:off x="1094925" y="1181100"/>
              <a:ext cx="2496000" cy="576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Monetización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 txBox="1"/>
            <p:nvPr/>
          </p:nvSpPr>
          <p:spPr>
            <a:xfrm>
              <a:off x="800025" y="1986375"/>
              <a:ext cx="3085800" cy="2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¿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Cómo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llegar a nuestros clientes?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1094925" y="2408550"/>
              <a:ext cx="2496000" cy="326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Ventas directas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6"/>
          <p:cNvGrpSpPr/>
          <p:nvPr/>
        </p:nvGrpSpPr>
        <p:grpSpPr>
          <a:xfrm>
            <a:off x="4743488" y="1181100"/>
            <a:ext cx="3789162" cy="3329625"/>
            <a:chOff x="4743488" y="1181100"/>
            <a:chExt cx="3789162" cy="3329625"/>
          </a:xfrm>
        </p:grpSpPr>
        <p:sp>
          <p:nvSpPr>
            <p:cNvPr id="242" name="Google Shape;242;p6"/>
            <p:cNvSpPr/>
            <p:nvPr/>
          </p:nvSpPr>
          <p:spPr>
            <a:xfrm>
              <a:off x="4743488" y="3573313"/>
              <a:ext cx="1885500" cy="84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7760889" y="1181100"/>
              <a:ext cx="754500" cy="23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7006539" y="1181100"/>
              <a:ext cx="754500" cy="119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7006539" y="2377501"/>
              <a:ext cx="754500" cy="119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6252188" y="1181100"/>
              <a:ext cx="754500" cy="23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5497838" y="2377625"/>
              <a:ext cx="754800" cy="119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4743488" y="1181100"/>
              <a:ext cx="754500" cy="23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497838" y="1181100"/>
              <a:ext cx="754500" cy="119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389845" y="3699374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09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4824392" y="209201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5578754" y="1485943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5578754" y="2698079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7087437" y="1485943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087437" y="2698079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6333102" y="209201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841771" y="209201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234950" y="3480825"/>
              <a:ext cx="2297700" cy="10299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700000" dist="19050">
                <a:srgbClr val="000000">
                  <a:alpha val="2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7022520" y="3634538"/>
              <a:ext cx="722400" cy="722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i="0" sz="1600" u="none" cap="none" strike="noStrike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60" name="Google Shape;260;p6"/>
          <p:cNvCxnSpPr>
            <a:stCxn id="238" idx="3"/>
            <a:endCxn id="258" idx="1"/>
          </p:cNvCxnSpPr>
          <p:nvPr/>
        </p:nvCxnSpPr>
        <p:spPr>
          <a:xfrm>
            <a:off x="3419513" y="1469550"/>
            <a:ext cx="2815500" cy="25263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Modelo de Negocio</a:t>
            </a:r>
            <a:endParaRPr/>
          </a:p>
        </p:txBody>
      </p:sp>
      <p:grpSp>
        <p:nvGrpSpPr>
          <p:cNvPr id="266" name="Google Shape;266;p7"/>
          <p:cNvGrpSpPr/>
          <p:nvPr/>
        </p:nvGrpSpPr>
        <p:grpSpPr>
          <a:xfrm>
            <a:off x="1082500" y="1163648"/>
            <a:ext cx="2826000" cy="1290602"/>
            <a:chOff x="1082500" y="1163648"/>
            <a:chExt cx="2826000" cy="1290602"/>
          </a:xfrm>
        </p:grpSpPr>
        <p:sp>
          <p:nvSpPr>
            <p:cNvPr id="267" name="Google Shape;267;p7"/>
            <p:cNvSpPr/>
            <p:nvPr/>
          </p:nvSpPr>
          <p:spPr>
            <a:xfrm>
              <a:off x="1614524" y="1756450"/>
              <a:ext cx="1762200" cy="3264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Recursos Clave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199134" y="1163648"/>
              <a:ext cx="592800" cy="59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i="0" sz="16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9" name="Google Shape;269;p7"/>
            <p:cNvSpPr txBox="1"/>
            <p:nvPr/>
          </p:nvSpPr>
          <p:spPr>
            <a:xfrm>
              <a:off x="1082500" y="2082850"/>
              <a:ext cx="2826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¿Cuales son los recursos necesarios para tener una propuesta de valor?</a:t>
              </a:r>
              <a:endParaRPr b="0" i="0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" name="Google Shape;270;p7"/>
          <p:cNvGrpSpPr/>
          <p:nvPr/>
        </p:nvGrpSpPr>
        <p:grpSpPr>
          <a:xfrm>
            <a:off x="457200" y="2780650"/>
            <a:ext cx="4076700" cy="1637700"/>
            <a:chOff x="457200" y="2780650"/>
            <a:chExt cx="4076700" cy="1637700"/>
          </a:xfrm>
        </p:grpSpPr>
        <p:sp>
          <p:nvSpPr>
            <p:cNvPr id="271" name="Google Shape;271;p7"/>
            <p:cNvSpPr/>
            <p:nvPr/>
          </p:nvSpPr>
          <p:spPr>
            <a:xfrm>
              <a:off x="457200" y="2780650"/>
              <a:ext cx="1251900" cy="1637700"/>
            </a:xfrm>
            <a:prstGeom prst="foldedCorner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Recursos Humanos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1869600" y="2780650"/>
              <a:ext cx="1251900" cy="16377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Recursos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Fisicos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3282000" y="2780650"/>
              <a:ext cx="1251900" cy="1637700"/>
            </a:xfrm>
            <a:prstGeom prst="foldedCorner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Recursos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Intelectual Financieros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4" name="Google Shape;274;p7"/>
          <p:cNvGrpSpPr/>
          <p:nvPr/>
        </p:nvGrpSpPr>
        <p:grpSpPr>
          <a:xfrm>
            <a:off x="2313126" y="3698539"/>
            <a:ext cx="364834" cy="367331"/>
            <a:chOff x="5582576" y="2866997"/>
            <a:chExt cx="364834" cy="367331"/>
          </a:xfrm>
        </p:grpSpPr>
        <p:sp>
          <p:nvSpPr>
            <p:cNvPr id="275" name="Google Shape;275;p7"/>
            <p:cNvSpPr/>
            <p:nvPr/>
          </p:nvSpPr>
          <p:spPr>
            <a:xfrm>
              <a:off x="5814333" y="2866997"/>
              <a:ext cx="92388" cy="36210"/>
            </a:xfrm>
            <a:custGeom>
              <a:rect b="b" l="l" r="r" t="t"/>
              <a:pathLst>
                <a:path extrusionOk="0" h="1059" w="2702">
                  <a:moveTo>
                    <a:pt x="419" y="0"/>
                  </a:moveTo>
                  <a:cubicBezTo>
                    <a:pt x="1" y="0"/>
                    <a:pt x="1" y="648"/>
                    <a:pt x="419" y="648"/>
                  </a:cubicBezTo>
                  <a:cubicBezTo>
                    <a:pt x="433" y="648"/>
                    <a:pt x="448" y="647"/>
                    <a:pt x="462" y="645"/>
                  </a:cubicBezTo>
                  <a:lnTo>
                    <a:pt x="1653" y="645"/>
                  </a:lnTo>
                  <a:cubicBezTo>
                    <a:pt x="1820" y="645"/>
                    <a:pt x="1963" y="741"/>
                    <a:pt x="2034" y="884"/>
                  </a:cubicBezTo>
                  <a:cubicBezTo>
                    <a:pt x="2101" y="1000"/>
                    <a:pt x="2203" y="1059"/>
                    <a:pt x="2315" y="1059"/>
                  </a:cubicBezTo>
                  <a:cubicBezTo>
                    <a:pt x="2363" y="1059"/>
                    <a:pt x="2413" y="1048"/>
                    <a:pt x="2463" y="1026"/>
                  </a:cubicBezTo>
                  <a:cubicBezTo>
                    <a:pt x="2630" y="955"/>
                    <a:pt x="2701" y="765"/>
                    <a:pt x="2606" y="598"/>
                  </a:cubicBezTo>
                  <a:cubicBezTo>
                    <a:pt x="2415" y="241"/>
                    <a:pt x="2058" y="2"/>
                    <a:pt x="1653" y="2"/>
                  </a:cubicBezTo>
                  <a:lnTo>
                    <a:pt x="462" y="2"/>
                  </a:lnTo>
                  <a:cubicBezTo>
                    <a:pt x="448" y="1"/>
                    <a:pt x="433" y="0"/>
                    <a:pt x="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5709601" y="2867066"/>
              <a:ext cx="90986" cy="36312"/>
            </a:xfrm>
            <a:custGeom>
              <a:rect b="b" l="l" r="r" t="t"/>
              <a:pathLst>
                <a:path extrusionOk="0" h="1062" w="2661">
                  <a:moveTo>
                    <a:pt x="382" y="0"/>
                  </a:moveTo>
                  <a:cubicBezTo>
                    <a:pt x="1" y="48"/>
                    <a:pt x="1" y="596"/>
                    <a:pt x="382" y="643"/>
                  </a:cubicBezTo>
                  <a:lnTo>
                    <a:pt x="1573" y="643"/>
                  </a:lnTo>
                  <a:cubicBezTo>
                    <a:pt x="1739" y="643"/>
                    <a:pt x="1906" y="739"/>
                    <a:pt x="1978" y="882"/>
                  </a:cubicBezTo>
                  <a:cubicBezTo>
                    <a:pt x="2041" y="1009"/>
                    <a:pt x="2144" y="1062"/>
                    <a:pt x="2247" y="1062"/>
                  </a:cubicBezTo>
                  <a:cubicBezTo>
                    <a:pt x="2454" y="1062"/>
                    <a:pt x="2660" y="850"/>
                    <a:pt x="2549" y="596"/>
                  </a:cubicBezTo>
                  <a:cubicBezTo>
                    <a:pt x="2359" y="239"/>
                    <a:pt x="1978" y="0"/>
                    <a:pt x="1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5582576" y="3083675"/>
              <a:ext cx="129521" cy="150652"/>
            </a:xfrm>
            <a:custGeom>
              <a:rect b="b" l="l" r="r" t="t"/>
              <a:pathLst>
                <a:path extrusionOk="0" h="4406" w="3788">
                  <a:moveTo>
                    <a:pt x="1263" y="1215"/>
                  </a:moveTo>
                  <a:cubicBezTo>
                    <a:pt x="1430" y="1215"/>
                    <a:pt x="1596" y="1334"/>
                    <a:pt x="1573" y="1572"/>
                  </a:cubicBezTo>
                  <a:lnTo>
                    <a:pt x="1573" y="2191"/>
                  </a:lnTo>
                  <a:cubicBezTo>
                    <a:pt x="1561" y="2382"/>
                    <a:pt x="1412" y="2477"/>
                    <a:pt x="1263" y="2477"/>
                  </a:cubicBezTo>
                  <a:cubicBezTo>
                    <a:pt x="1114" y="2477"/>
                    <a:pt x="965" y="2382"/>
                    <a:pt x="953" y="2191"/>
                  </a:cubicBezTo>
                  <a:lnTo>
                    <a:pt x="953" y="1572"/>
                  </a:lnTo>
                  <a:cubicBezTo>
                    <a:pt x="930" y="1334"/>
                    <a:pt x="1096" y="1215"/>
                    <a:pt x="1263" y="1215"/>
                  </a:cubicBezTo>
                  <a:close/>
                  <a:moveTo>
                    <a:pt x="2525" y="1215"/>
                  </a:moveTo>
                  <a:cubicBezTo>
                    <a:pt x="2692" y="1215"/>
                    <a:pt x="2859" y="1334"/>
                    <a:pt x="2835" y="1572"/>
                  </a:cubicBezTo>
                  <a:lnTo>
                    <a:pt x="2835" y="2191"/>
                  </a:lnTo>
                  <a:cubicBezTo>
                    <a:pt x="2811" y="2382"/>
                    <a:pt x="2662" y="2477"/>
                    <a:pt x="2516" y="2477"/>
                  </a:cubicBezTo>
                  <a:cubicBezTo>
                    <a:pt x="2370" y="2477"/>
                    <a:pt x="2228" y="2382"/>
                    <a:pt x="2216" y="2191"/>
                  </a:cubicBezTo>
                  <a:lnTo>
                    <a:pt x="2216" y="1572"/>
                  </a:lnTo>
                  <a:cubicBezTo>
                    <a:pt x="2192" y="1334"/>
                    <a:pt x="2359" y="1215"/>
                    <a:pt x="2525" y="1215"/>
                  </a:cubicBezTo>
                  <a:close/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4096"/>
                  </a:lnTo>
                  <a:cubicBezTo>
                    <a:pt x="1" y="4263"/>
                    <a:pt x="144" y="4406"/>
                    <a:pt x="334" y="4406"/>
                  </a:cubicBezTo>
                  <a:lnTo>
                    <a:pt x="3787" y="4406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5830130" y="3169156"/>
              <a:ext cx="21199" cy="65171"/>
            </a:xfrm>
            <a:custGeom>
              <a:rect b="b" l="l" r="r" t="t"/>
              <a:pathLst>
                <a:path extrusionOk="0" h="1906" w="620">
                  <a:moveTo>
                    <a:pt x="0" y="1"/>
                  </a:moveTo>
                  <a:lnTo>
                    <a:pt x="0" y="1906"/>
                  </a:lnTo>
                  <a:lnTo>
                    <a:pt x="620" y="1906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5733228" y="3051090"/>
              <a:ext cx="214182" cy="183238"/>
            </a:xfrm>
            <a:custGeom>
              <a:rect b="b" l="l" r="r" t="t"/>
              <a:pathLst>
                <a:path extrusionOk="0" h="5359" w="6264">
                  <a:moveTo>
                    <a:pt x="1263" y="923"/>
                  </a:moveTo>
                  <a:cubicBezTo>
                    <a:pt x="1429" y="923"/>
                    <a:pt x="1596" y="1036"/>
                    <a:pt x="1572" y="1263"/>
                  </a:cubicBezTo>
                  <a:lnTo>
                    <a:pt x="1572" y="1906"/>
                  </a:lnTo>
                  <a:cubicBezTo>
                    <a:pt x="1549" y="2084"/>
                    <a:pt x="1400" y="2174"/>
                    <a:pt x="1254" y="2174"/>
                  </a:cubicBezTo>
                  <a:cubicBezTo>
                    <a:pt x="1108" y="2174"/>
                    <a:pt x="965" y="2084"/>
                    <a:pt x="953" y="1906"/>
                  </a:cubicBezTo>
                  <a:lnTo>
                    <a:pt x="953" y="1263"/>
                  </a:lnTo>
                  <a:cubicBezTo>
                    <a:pt x="929" y="1036"/>
                    <a:pt x="1096" y="923"/>
                    <a:pt x="1263" y="923"/>
                  </a:cubicBezTo>
                  <a:close/>
                  <a:moveTo>
                    <a:pt x="2513" y="923"/>
                  </a:moveTo>
                  <a:cubicBezTo>
                    <a:pt x="2686" y="923"/>
                    <a:pt x="2858" y="1036"/>
                    <a:pt x="2834" y="1263"/>
                  </a:cubicBezTo>
                  <a:lnTo>
                    <a:pt x="2834" y="1906"/>
                  </a:lnTo>
                  <a:cubicBezTo>
                    <a:pt x="2811" y="2084"/>
                    <a:pt x="2662" y="2174"/>
                    <a:pt x="2513" y="2174"/>
                  </a:cubicBezTo>
                  <a:cubicBezTo>
                    <a:pt x="2364" y="2174"/>
                    <a:pt x="2215" y="2084"/>
                    <a:pt x="2191" y="1906"/>
                  </a:cubicBezTo>
                  <a:lnTo>
                    <a:pt x="2191" y="1263"/>
                  </a:lnTo>
                  <a:cubicBezTo>
                    <a:pt x="2168" y="1036"/>
                    <a:pt x="2340" y="923"/>
                    <a:pt x="2513" y="923"/>
                  </a:cubicBezTo>
                  <a:close/>
                  <a:moveTo>
                    <a:pt x="3763" y="923"/>
                  </a:moveTo>
                  <a:cubicBezTo>
                    <a:pt x="3930" y="923"/>
                    <a:pt x="4097" y="1036"/>
                    <a:pt x="4073" y="1263"/>
                  </a:cubicBezTo>
                  <a:lnTo>
                    <a:pt x="4073" y="1906"/>
                  </a:lnTo>
                  <a:cubicBezTo>
                    <a:pt x="4061" y="2084"/>
                    <a:pt x="3918" y="2174"/>
                    <a:pt x="3772" y="2174"/>
                  </a:cubicBezTo>
                  <a:cubicBezTo>
                    <a:pt x="3626" y="2174"/>
                    <a:pt x="3477" y="2084"/>
                    <a:pt x="3454" y="1906"/>
                  </a:cubicBezTo>
                  <a:lnTo>
                    <a:pt x="3454" y="1263"/>
                  </a:lnTo>
                  <a:cubicBezTo>
                    <a:pt x="3430" y="1036"/>
                    <a:pt x="3597" y="923"/>
                    <a:pt x="3763" y="923"/>
                  </a:cubicBezTo>
                  <a:close/>
                  <a:moveTo>
                    <a:pt x="5025" y="923"/>
                  </a:moveTo>
                  <a:cubicBezTo>
                    <a:pt x="5192" y="923"/>
                    <a:pt x="5359" y="1036"/>
                    <a:pt x="5335" y="1263"/>
                  </a:cubicBezTo>
                  <a:lnTo>
                    <a:pt x="5335" y="1906"/>
                  </a:lnTo>
                  <a:cubicBezTo>
                    <a:pt x="5323" y="2084"/>
                    <a:pt x="5174" y="2174"/>
                    <a:pt x="5025" y="2174"/>
                  </a:cubicBezTo>
                  <a:cubicBezTo>
                    <a:pt x="4877" y="2174"/>
                    <a:pt x="4728" y="2084"/>
                    <a:pt x="4716" y="1906"/>
                  </a:cubicBezTo>
                  <a:lnTo>
                    <a:pt x="4716" y="1263"/>
                  </a:lnTo>
                  <a:cubicBezTo>
                    <a:pt x="4692" y="1036"/>
                    <a:pt x="4859" y="923"/>
                    <a:pt x="5025" y="923"/>
                  </a:cubicBezTo>
                  <a:close/>
                  <a:moveTo>
                    <a:pt x="1263" y="2805"/>
                  </a:moveTo>
                  <a:cubicBezTo>
                    <a:pt x="1429" y="2805"/>
                    <a:pt x="1596" y="2918"/>
                    <a:pt x="1572" y="3144"/>
                  </a:cubicBezTo>
                  <a:lnTo>
                    <a:pt x="1572" y="3787"/>
                  </a:lnTo>
                  <a:cubicBezTo>
                    <a:pt x="1549" y="3977"/>
                    <a:pt x="1400" y="4073"/>
                    <a:pt x="1254" y="4073"/>
                  </a:cubicBezTo>
                  <a:cubicBezTo>
                    <a:pt x="1108" y="4073"/>
                    <a:pt x="965" y="3977"/>
                    <a:pt x="953" y="3787"/>
                  </a:cubicBezTo>
                  <a:lnTo>
                    <a:pt x="953" y="3144"/>
                  </a:lnTo>
                  <a:cubicBezTo>
                    <a:pt x="929" y="2918"/>
                    <a:pt x="1096" y="2805"/>
                    <a:pt x="1263" y="2805"/>
                  </a:cubicBezTo>
                  <a:close/>
                  <a:moveTo>
                    <a:pt x="5025" y="2805"/>
                  </a:moveTo>
                  <a:cubicBezTo>
                    <a:pt x="5192" y="2805"/>
                    <a:pt x="5359" y="2918"/>
                    <a:pt x="5335" y="3144"/>
                  </a:cubicBezTo>
                  <a:lnTo>
                    <a:pt x="5335" y="3787"/>
                  </a:lnTo>
                  <a:cubicBezTo>
                    <a:pt x="5323" y="3977"/>
                    <a:pt x="5174" y="4073"/>
                    <a:pt x="5025" y="4073"/>
                  </a:cubicBezTo>
                  <a:cubicBezTo>
                    <a:pt x="4877" y="4073"/>
                    <a:pt x="4728" y="3977"/>
                    <a:pt x="4716" y="3787"/>
                  </a:cubicBezTo>
                  <a:lnTo>
                    <a:pt x="4716" y="3144"/>
                  </a:lnTo>
                  <a:cubicBezTo>
                    <a:pt x="4692" y="2918"/>
                    <a:pt x="4859" y="2805"/>
                    <a:pt x="5025" y="2805"/>
                  </a:cubicBezTo>
                  <a:close/>
                  <a:moveTo>
                    <a:pt x="310" y="0"/>
                  </a:moveTo>
                  <a:cubicBezTo>
                    <a:pt x="143" y="0"/>
                    <a:pt x="1" y="143"/>
                    <a:pt x="24" y="334"/>
                  </a:cubicBezTo>
                  <a:lnTo>
                    <a:pt x="24" y="5359"/>
                  </a:lnTo>
                  <a:lnTo>
                    <a:pt x="2215" y="5359"/>
                  </a:lnTo>
                  <a:lnTo>
                    <a:pt x="2215" y="3144"/>
                  </a:lnTo>
                  <a:cubicBezTo>
                    <a:pt x="2215" y="2977"/>
                    <a:pt x="2334" y="2834"/>
                    <a:pt x="2501" y="2834"/>
                  </a:cubicBezTo>
                  <a:lnTo>
                    <a:pt x="3763" y="2834"/>
                  </a:lnTo>
                  <a:cubicBezTo>
                    <a:pt x="3930" y="2834"/>
                    <a:pt x="4073" y="2977"/>
                    <a:pt x="4073" y="3144"/>
                  </a:cubicBezTo>
                  <a:lnTo>
                    <a:pt x="4073" y="5359"/>
                  </a:lnTo>
                  <a:lnTo>
                    <a:pt x="5954" y="5359"/>
                  </a:lnTo>
                  <a:cubicBezTo>
                    <a:pt x="6145" y="5359"/>
                    <a:pt x="6264" y="5216"/>
                    <a:pt x="6264" y="5025"/>
                  </a:cubicBezTo>
                  <a:lnTo>
                    <a:pt x="6264" y="334"/>
                  </a:lnTo>
                  <a:cubicBezTo>
                    <a:pt x="6264" y="143"/>
                    <a:pt x="6145" y="0"/>
                    <a:pt x="5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5759283" y="2919175"/>
              <a:ext cx="55392" cy="32620"/>
            </a:xfrm>
            <a:custGeom>
              <a:rect b="b" l="l" r="r" t="t"/>
              <a:pathLst>
                <a:path extrusionOk="0" h="954" w="1620">
                  <a:moveTo>
                    <a:pt x="382" y="1"/>
                  </a:moveTo>
                  <a:cubicBezTo>
                    <a:pt x="239" y="1"/>
                    <a:pt x="96" y="120"/>
                    <a:pt x="96" y="286"/>
                  </a:cubicBezTo>
                  <a:lnTo>
                    <a:pt x="72" y="286"/>
                  </a:lnTo>
                  <a:lnTo>
                    <a:pt x="1" y="953"/>
                  </a:lnTo>
                  <a:lnTo>
                    <a:pt x="1620" y="953"/>
                  </a:lnTo>
                  <a:lnTo>
                    <a:pt x="1549" y="286"/>
                  </a:lnTo>
                  <a:cubicBezTo>
                    <a:pt x="1525" y="120"/>
                    <a:pt x="1406" y="1"/>
                    <a:pt x="1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5750324" y="2972926"/>
              <a:ext cx="73309" cy="57854"/>
            </a:xfrm>
            <a:custGeom>
              <a:rect b="b" l="l" r="r" t="t"/>
              <a:pathLst>
                <a:path extrusionOk="0" h="1692" w="2144">
                  <a:moveTo>
                    <a:pt x="191" y="0"/>
                  </a:moveTo>
                  <a:lnTo>
                    <a:pt x="1" y="1691"/>
                  </a:lnTo>
                  <a:lnTo>
                    <a:pt x="2144" y="169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5866784" y="2919175"/>
              <a:ext cx="55392" cy="32620"/>
            </a:xfrm>
            <a:custGeom>
              <a:rect b="b" l="l" r="r" t="t"/>
              <a:pathLst>
                <a:path extrusionOk="0" h="954" w="1620">
                  <a:moveTo>
                    <a:pt x="381" y="1"/>
                  </a:moveTo>
                  <a:cubicBezTo>
                    <a:pt x="238" y="1"/>
                    <a:pt x="95" y="120"/>
                    <a:pt x="95" y="286"/>
                  </a:cubicBezTo>
                  <a:lnTo>
                    <a:pt x="72" y="286"/>
                  </a:lnTo>
                  <a:lnTo>
                    <a:pt x="0" y="953"/>
                  </a:lnTo>
                  <a:lnTo>
                    <a:pt x="1620" y="953"/>
                  </a:lnTo>
                  <a:lnTo>
                    <a:pt x="1524" y="286"/>
                  </a:lnTo>
                  <a:cubicBezTo>
                    <a:pt x="1524" y="120"/>
                    <a:pt x="1381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5857005" y="2972926"/>
              <a:ext cx="74129" cy="57854"/>
            </a:xfrm>
            <a:custGeom>
              <a:rect b="b" l="l" r="r" t="t"/>
              <a:pathLst>
                <a:path extrusionOk="0" h="1692" w="2168">
                  <a:moveTo>
                    <a:pt x="191" y="0"/>
                  </a:moveTo>
                  <a:lnTo>
                    <a:pt x="0" y="1691"/>
                  </a:lnTo>
                  <a:lnTo>
                    <a:pt x="2167" y="169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p7"/>
          <p:cNvGrpSpPr/>
          <p:nvPr/>
        </p:nvGrpSpPr>
        <p:grpSpPr>
          <a:xfrm>
            <a:off x="899930" y="3699376"/>
            <a:ext cx="366441" cy="365654"/>
            <a:chOff x="2416692" y="4046126"/>
            <a:chExt cx="366441" cy="365654"/>
          </a:xfrm>
        </p:grpSpPr>
        <p:sp>
          <p:nvSpPr>
            <p:cNvPr id="285" name="Google Shape;285;p7"/>
            <p:cNvSpPr/>
            <p:nvPr/>
          </p:nvSpPr>
          <p:spPr>
            <a:xfrm>
              <a:off x="2439465" y="4046126"/>
              <a:ext cx="321683" cy="207890"/>
            </a:xfrm>
            <a:custGeom>
              <a:rect b="b" l="l" r="r" t="t"/>
              <a:pathLst>
                <a:path extrusionOk="0" h="6080" w="9408">
                  <a:moveTo>
                    <a:pt x="2621" y="1239"/>
                  </a:moveTo>
                  <a:cubicBezTo>
                    <a:pt x="2978" y="1287"/>
                    <a:pt x="2978" y="1834"/>
                    <a:pt x="2621" y="1882"/>
                  </a:cubicBezTo>
                  <a:lnTo>
                    <a:pt x="1573" y="1882"/>
                  </a:lnTo>
                  <a:cubicBezTo>
                    <a:pt x="1192" y="1834"/>
                    <a:pt x="1192" y="1287"/>
                    <a:pt x="1573" y="1239"/>
                  </a:cubicBezTo>
                  <a:close/>
                  <a:moveTo>
                    <a:pt x="3442" y="2311"/>
                  </a:moveTo>
                  <a:cubicBezTo>
                    <a:pt x="3591" y="2311"/>
                    <a:pt x="3740" y="2406"/>
                    <a:pt x="3764" y="2596"/>
                  </a:cubicBezTo>
                  <a:lnTo>
                    <a:pt x="3764" y="3454"/>
                  </a:lnTo>
                  <a:cubicBezTo>
                    <a:pt x="3740" y="3632"/>
                    <a:pt x="3591" y="3722"/>
                    <a:pt x="3442" y="3722"/>
                  </a:cubicBezTo>
                  <a:cubicBezTo>
                    <a:pt x="3293" y="3722"/>
                    <a:pt x="3144" y="3632"/>
                    <a:pt x="3121" y="3454"/>
                  </a:cubicBezTo>
                  <a:lnTo>
                    <a:pt x="3121" y="2596"/>
                  </a:lnTo>
                  <a:cubicBezTo>
                    <a:pt x="3144" y="2406"/>
                    <a:pt x="3293" y="2311"/>
                    <a:pt x="3442" y="2311"/>
                  </a:cubicBezTo>
                  <a:close/>
                  <a:moveTo>
                    <a:pt x="5955" y="1072"/>
                  </a:moveTo>
                  <a:cubicBezTo>
                    <a:pt x="6103" y="1072"/>
                    <a:pt x="6252" y="1168"/>
                    <a:pt x="6264" y="1358"/>
                  </a:cubicBezTo>
                  <a:lnTo>
                    <a:pt x="6264" y="3454"/>
                  </a:lnTo>
                  <a:cubicBezTo>
                    <a:pt x="6252" y="3632"/>
                    <a:pt x="6103" y="3722"/>
                    <a:pt x="5955" y="3722"/>
                  </a:cubicBezTo>
                  <a:cubicBezTo>
                    <a:pt x="5806" y="3722"/>
                    <a:pt x="5657" y="3632"/>
                    <a:pt x="5645" y="3454"/>
                  </a:cubicBezTo>
                  <a:lnTo>
                    <a:pt x="5645" y="1358"/>
                  </a:lnTo>
                  <a:cubicBezTo>
                    <a:pt x="5657" y="1168"/>
                    <a:pt x="5806" y="1072"/>
                    <a:pt x="5955" y="1072"/>
                  </a:cubicBezTo>
                  <a:close/>
                  <a:moveTo>
                    <a:pt x="4692" y="1674"/>
                  </a:moveTo>
                  <a:cubicBezTo>
                    <a:pt x="4847" y="1674"/>
                    <a:pt x="5002" y="1775"/>
                    <a:pt x="5002" y="1977"/>
                  </a:cubicBezTo>
                  <a:lnTo>
                    <a:pt x="5002" y="3454"/>
                  </a:lnTo>
                  <a:cubicBezTo>
                    <a:pt x="5002" y="3656"/>
                    <a:pt x="4847" y="3757"/>
                    <a:pt x="4692" y="3757"/>
                  </a:cubicBezTo>
                  <a:cubicBezTo>
                    <a:pt x="4538" y="3757"/>
                    <a:pt x="4383" y="3656"/>
                    <a:pt x="4383" y="3454"/>
                  </a:cubicBezTo>
                  <a:lnTo>
                    <a:pt x="4383" y="1977"/>
                  </a:lnTo>
                  <a:cubicBezTo>
                    <a:pt x="4383" y="1775"/>
                    <a:pt x="4538" y="1674"/>
                    <a:pt x="4692" y="1674"/>
                  </a:cubicBezTo>
                  <a:close/>
                  <a:moveTo>
                    <a:pt x="930" y="1"/>
                  </a:moveTo>
                  <a:cubicBezTo>
                    <a:pt x="406" y="1"/>
                    <a:pt x="1" y="405"/>
                    <a:pt x="1" y="929"/>
                  </a:cubicBezTo>
                  <a:lnTo>
                    <a:pt x="1" y="3859"/>
                  </a:lnTo>
                  <a:cubicBezTo>
                    <a:pt x="1" y="4369"/>
                    <a:pt x="385" y="4788"/>
                    <a:pt x="888" y="4788"/>
                  </a:cubicBezTo>
                  <a:cubicBezTo>
                    <a:pt x="902" y="4788"/>
                    <a:pt x="916" y="4788"/>
                    <a:pt x="930" y="4787"/>
                  </a:cubicBezTo>
                  <a:lnTo>
                    <a:pt x="1025" y="4787"/>
                  </a:lnTo>
                  <a:lnTo>
                    <a:pt x="1025" y="5526"/>
                  </a:lnTo>
                  <a:cubicBezTo>
                    <a:pt x="1025" y="5709"/>
                    <a:pt x="1177" y="5846"/>
                    <a:pt x="1342" y="5846"/>
                  </a:cubicBezTo>
                  <a:cubicBezTo>
                    <a:pt x="1412" y="5846"/>
                    <a:pt x="1485" y="5821"/>
                    <a:pt x="1549" y="5764"/>
                  </a:cubicBezTo>
                  <a:lnTo>
                    <a:pt x="2716" y="4787"/>
                  </a:lnTo>
                  <a:lnTo>
                    <a:pt x="3883" y="4787"/>
                  </a:lnTo>
                  <a:lnTo>
                    <a:pt x="4407" y="5883"/>
                  </a:lnTo>
                  <a:cubicBezTo>
                    <a:pt x="4454" y="6014"/>
                    <a:pt x="4573" y="6079"/>
                    <a:pt x="4692" y="6079"/>
                  </a:cubicBezTo>
                  <a:cubicBezTo>
                    <a:pt x="4811" y="6079"/>
                    <a:pt x="4931" y="6014"/>
                    <a:pt x="4978" y="5883"/>
                  </a:cubicBezTo>
                  <a:lnTo>
                    <a:pt x="5526" y="4787"/>
                  </a:lnTo>
                  <a:lnTo>
                    <a:pt x="6669" y="4787"/>
                  </a:lnTo>
                  <a:lnTo>
                    <a:pt x="7836" y="5764"/>
                  </a:lnTo>
                  <a:cubicBezTo>
                    <a:pt x="7900" y="5821"/>
                    <a:pt x="7973" y="5846"/>
                    <a:pt x="8043" y="5846"/>
                  </a:cubicBezTo>
                  <a:cubicBezTo>
                    <a:pt x="8208" y="5846"/>
                    <a:pt x="8360" y="5709"/>
                    <a:pt x="8360" y="5526"/>
                  </a:cubicBezTo>
                  <a:lnTo>
                    <a:pt x="8360" y="4787"/>
                  </a:lnTo>
                  <a:lnTo>
                    <a:pt x="8455" y="4787"/>
                  </a:lnTo>
                  <a:cubicBezTo>
                    <a:pt x="8469" y="4788"/>
                    <a:pt x="8483" y="4788"/>
                    <a:pt x="8497" y="4788"/>
                  </a:cubicBezTo>
                  <a:cubicBezTo>
                    <a:pt x="9000" y="4788"/>
                    <a:pt x="9385" y="4369"/>
                    <a:pt x="9408" y="3859"/>
                  </a:cubicBezTo>
                  <a:lnTo>
                    <a:pt x="9408" y="929"/>
                  </a:lnTo>
                  <a:cubicBezTo>
                    <a:pt x="9384" y="405"/>
                    <a:pt x="8979" y="1"/>
                    <a:pt x="8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2573021" y="4275762"/>
              <a:ext cx="53785" cy="68419"/>
            </a:xfrm>
            <a:custGeom>
              <a:rect b="b" l="l" r="r" t="t"/>
              <a:pathLst>
                <a:path extrusionOk="0" h="2001" w="1573">
                  <a:moveTo>
                    <a:pt x="786" y="0"/>
                  </a:moveTo>
                  <a:cubicBezTo>
                    <a:pt x="358" y="0"/>
                    <a:pt x="1" y="358"/>
                    <a:pt x="1" y="786"/>
                  </a:cubicBezTo>
                  <a:lnTo>
                    <a:pt x="1" y="1215"/>
                  </a:lnTo>
                  <a:cubicBezTo>
                    <a:pt x="1" y="1739"/>
                    <a:pt x="393" y="2001"/>
                    <a:pt x="786" y="2001"/>
                  </a:cubicBezTo>
                  <a:cubicBezTo>
                    <a:pt x="1179" y="2001"/>
                    <a:pt x="1572" y="1739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2546145" y="4348216"/>
              <a:ext cx="107535" cy="63564"/>
            </a:xfrm>
            <a:custGeom>
              <a:rect b="b" l="l" r="r" t="t"/>
              <a:pathLst>
                <a:path extrusionOk="0" h="1859" w="3145">
                  <a:moveTo>
                    <a:pt x="501" y="1"/>
                  </a:moveTo>
                  <a:cubicBezTo>
                    <a:pt x="191" y="287"/>
                    <a:pt x="1" y="691"/>
                    <a:pt x="1" y="1120"/>
                  </a:cubicBezTo>
                  <a:lnTo>
                    <a:pt x="1" y="1549"/>
                  </a:lnTo>
                  <a:cubicBezTo>
                    <a:pt x="1" y="1715"/>
                    <a:pt x="144" y="1858"/>
                    <a:pt x="310" y="1858"/>
                  </a:cubicBezTo>
                  <a:lnTo>
                    <a:pt x="2835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54" y="287"/>
                    <a:pt x="2644" y="1"/>
                  </a:cubicBezTo>
                  <a:cubicBezTo>
                    <a:pt x="2370" y="334"/>
                    <a:pt x="1971" y="501"/>
                    <a:pt x="1572" y="501"/>
                  </a:cubicBezTo>
                  <a:cubicBezTo>
                    <a:pt x="1174" y="501"/>
                    <a:pt x="775" y="334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2443568" y="4275762"/>
              <a:ext cx="53751" cy="66607"/>
            </a:xfrm>
            <a:custGeom>
              <a:rect b="b" l="l" r="r" t="t"/>
              <a:pathLst>
                <a:path extrusionOk="0" h="1948" w="1572">
                  <a:moveTo>
                    <a:pt x="786" y="0"/>
                  </a:moveTo>
                  <a:cubicBezTo>
                    <a:pt x="357" y="0"/>
                    <a:pt x="0" y="358"/>
                    <a:pt x="0" y="786"/>
                  </a:cubicBezTo>
                  <a:lnTo>
                    <a:pt x="0" y="1215"/>
                  </a:lnTo>
                  <a:cubicBezTo>
                    <a:pt x="36" y="1703"/>
                    <a:pt x="417" y="1947"/>
                    <a:pt x="795" y="1947"/>
                  </a:cubicBezTo>
                  <a:cubicBezTo>
                    <a:pt x="1173" y="1947"/>
                    <a:pt x="1548" y="1703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2416692" y="4348216"/>
              <a:ext cx="107501" cy="63564"/>
            </a:xfrm>
            <a:custGeom>
              <a:rect b="b" l="l" r="r" t="t"/>
              <a:pathLst>
                <a:path extrusionOk="0" h="1859" w="3144">
                  <a:moveTo>
                    <a:pt x="500" y="1"/>
                  </a:moveTo>
                  <a:cubicBezTo>
                    <a:pt x="191" y="287"/>
                    <a:pt x="0" y="691"/>
                    <a:pt x="0" y="1120"/>
                  </a:cubicBezTo>
                  <a:lnTo>
                    <a:pt x="0" y="1549"/>
                  </a:lnTo>
                  <a:cubicBezTo>
                    <a:pt x="0" y="1715"/>
                    <a:pt x="143" y="1858"/>
                    <a:pt x="334" y="1858"/>
                  </a:cubicBezTo>
                  <a:lnTo>
                    <a:pt x="2834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77" y="287"/>
                    <a:pt x="2667" y="1"/>
                  </a:cubicBezTo>
                  <a:cubicBezTo>
                    <a:pt x="2382" y="334"/>
                    <a:pt x="1977" y="501"/>
                    <a:pt x="1575" y="501"/>
                  </a:cubicBezTo>
                  <a:cubicBezTo>
                    <a:pt x="1173" y="501"/>
                    <a:pt x="774" y="334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702508" y="4275762"/>
              <a:ext cx="53751" cy="66607"/>
            </a:xfrm>
            <a:custGeom>
              <a:rect b="b" l="l" r="r" t="t"/>
              <a:pathLst>
                <a:path extrusionOk="0" h="1948" w="1572">
                  <a:moveTo>
                    <a:pt x="786" y="0"/>
                  </a:moveTo>
                  <a:cubicBezTo>
                    <a:pt x="357" y="0"/>
                    <a:pt x="0" y="358"/>
                    <a:pt x="0" y="786"/>
                  </a:cubicBezTo>
                  <a:lnTo>
                    <a:pt x="0" y="1215"/>
                  </a:lnTo>
                  <a:cubicBezTo>
                    <a:pt x="24" y="1703"/>
                    <a:pt x="399" y="1947"/>
                    <a:pt x="777" y="1947"/>
                  </a:cubicBezTo>
                  <a:cubicBezTo>
                    <a:pt x="1155" y="1947"/>
                    <a:pt x="1536" y="1703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675632" y="4348216"/>
              <a:ext cx="107501" cy="63564"/>
            </a:xfrm>
            <a:custGeom>
              <a:rect b="b" l="l" r="r" t="t"/>
              <a:pathLst>
                <a:path extrusionOk="0" h="1859" w="3144">
                  <a:moveTo>
                    <a:pt x="476" y="1"/>
                  </a:moveTo>
                  <a:cubicBezTo>
                    <a:pt x="167" y="287"/>
                    <a:pt x="0" y="691"/>
                    <a:pt x="0" y="1120"/>
                  </a:cubicBezTo>
                  <a:lnTo>
                    <a:pt x="0" y="1549"/>
                  </a:lnTo>
                  <a:cubicBezTo>
                    <a:pt x="0" y="1715"/>
                    <a:pt x="143" y="1858"/>
                    <a:pt x="310" y="1858"/>
                  </a:cubicBezTo>
                  <a:lnTo>
                    <a:pt x="2834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53" y="287"/>
                    <a:pt x="2644" y="1"/>
                  </a:cubicBezTo>
                  <a:cubicBezTo>
                    <a:pt x="2370" y="334"/>
                    <a:pt x="1971" y="501"/>
                    <a:pt x="1569" y="501"/>
                  </a:cubicBezTo>
                  <a:cubicBezTo>
                    <a:pt x="1167" y="501"/>
                    <a:pt x="762" y="334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" name="Google Shape;292;p7"/>
          <p:cNvGrpSpPr/>
          <p:nvPr/>
        </p:nvGrpSpPr>
        <p:grpSpPr>
          <a:xfrm>
            <a:off x="3724717" y="3722182"/>
            <a:ext cx="363193" cy="320042"/>
            <a:chOff x="7159842" y="4068932"/>
            <a:chExt cx="363193" cy="320042"/>
          </a:xfrm>
        </p:grpSpPr>
        <p:sp>
          <p:nvSpPr>
            <p:cNvPr id="293" name="Google Shape;293;p7"/>
            <p:cNvSpPr/>
            <p:nvPr/>
          </p:nvSpPr>
          <p:spPr>
            <a:xfrm>
              <a:off x="7175331" y="4226081"/>
              <a:ext cx="333856" cy="162893"/>
            </a:xfrm>
            <a:custGeom>
              <a:rect b="b" l="l" r="r" t="t"/>
              <a:pathLst>
                <a:path extrusionOk="0" h="4764" w="9764">
                  <a:moveTo>
                    <a:pt x="0" y="1"/>
                  </a:moveTo>
                  <a:lnTo>
                    <a:pt x="0" y="3620"/>
                  </a:lnTo>
                  <a:cubicBezTo>
                    <a:pt x="0" y="4240"/>
                    <a:pt x="500" y="4763"/>
                    <a:pt x="1143" y="4763"/>
                  </a:cubicBezTo>
                  <a:lnTo>
                    <a:pt x="8621" y="4763"/>
                  </a:lnTo>
                  <a:cubicBezTo>
                    <a:pt x="9264" y="4763"/>
                    <a:pt x="9764" y="4240"/>
                    <a:pt x="9764" y="3620"/>
                  </a:cubicBezTo>
                  <a:lnTo>
                    <a:pt x="9764" y="1"/>
                  </a:lnTo>
                  <a:cubicBezTo>
                    <a:pt x="9645" y="72"/>
                    <a:pt x="9502" y="120"/>
                    <a:pt x="9383" y="167"/>
                  </a:cubicBezTo>
                  <a:lnTo>
                    <a:pt x="9026" y="263"/>
                  </a:lnTo>
                  <a:cubicBezTo>
                    <a:pt x="8859" y="310"/>
                    <a:pt x="8692" y="358"/>
                    <a:pt x="8502" y="382"/>
                  </a:cubicBezTo>
                  <a:lnTo>
                    <a:pt x="8502" y="906"/>
                  </a:lnTo>
                  <a:cubicBezTo>
                    <a:pt x="8502" y="1072"/>
                    <a:pt x="8383" y="1215"/>
                    <a:pt x="8216" y="1215"/>
                  </a:cubicBezTo>
                  <a:lnTo>
                    <a:pt x="8097" y="1215"/>
                  </a:lnTo>
                  <a:lnTo>
                    <a:pt x="8097" y="1953"/>
                  </a:lnTo>
                  <a:cubicBezTo>
                    <a:pt x="8097" y="2001"/>
                    <a:pt x="8073" y="2072"/>
                    <a:pt x="8025" y="2120"/>
                  </a:cubicBezTo>
                  <a:lnTo>
                    <a:pt x="7406" y="2954"/>
                  </a:lnTo>
                  <a:cubicBezTo>
                    <a:pt x="7359" y="3049"/>
                    <a:pt x="7263" y="3096"/>
                    <a:pt x="7168" y="3096"/>
                  </a:cubicBezTo>
                  <a:cubicBezTo>
                    <a:pt x="7073" y="3096"/>
                    <a:pt x="6978" y="3049"/>
                    <a:pt x="6906" y="2954"/>
                  </a:cubicBezTo>
                  <a:lnTo>
                    <a:pt x="6287" y="2120"/>
                  </a:lnTo>
                  <a:cubicBezTo>
                    <a:pt x="6239" y="2072"/>
                    <a:pt x="6216" y="2001"/>
                    <a:pt x="6216" y="1953"/>
                  </a:cubicBezTo>
                  <a:lnTo>
                    <a:pt x="6216" y="1215"/>
                  </a:lnTo>
                  <a:lnTo>
                    <a:pt x="6120" y="1215"/>
                  </a:lnTo>
                  <a:cubicBezTo>
                    <a:pt x="5954" y="1215"/>
                    <a:pt x="5811" y="1096"/>
                    <a:pt x="5811" y="906"/>
                  </a:cubicBezTo>
                  <a:lnTo>
                    <a:pt x="5811" y="786"/>
                  </a:lnTo>
                  <a:cubicBezTo>
                    <a:pt x="5549" y="786"/>
                    <a:pt x="5287" y="810"/>
                    <a:pt x="5049" y="810"/>
                  </a:cubicBezTo>
                  <a:lnTo>
                    <a:pt x="4691" y="810"/>
                  </a:lnTo>
                  <a:cubicBezTo>
                    <a:pt x="4453" y="810"/>
                    <a:pt x="4191" y="810"/>
                    <a:pt x="3929" y="786"/>
                  </a:cubicBezTo>
                  <a:lnTo>
                    <a:pt x="3929" y="906"/>
                  </a:lnTo>
                  <a:cubicBezTo>
                    <a:pt x="3929" y="1072"/>
                    <a:pt x="3810" y="1215"/>
                    <a:pt x="3644" y="1215"/>
                  </a:cubicBezTo>
                  <a:lnTo>
                    <a:pt x="3525" y="1215"/>
                  </a:lnTo>
                  <a:lnTo>
                    <a:pt x="3525" y="1953"/>
                  </a:lnTo>
                  <a:cubicBezTo>
                    <a:pt x="3525" y="2001"/>
                    <a:pt x="3501" y="2072"/>
                    <a:pt x="3477" y="2120"/>
                  </a:cubicBezTo>
                  <a:lnTo>
                    <a:pt x="2858" y="2954"/>
                  </a:lnTo>
                  <a:cubicBezTo>
                    <a:pt x="2798" y="3049"/>
                    <a:pt x="2697" y="3096"/>
                    <a:pt x="2599" y="3096"/>
                  </a:cubicBezTo>
                  <a:cubicBezTo>
                    <a:pt x="2501" y="3096"/>
                    <a:pt x="2405" y="3049"/>
                    <a:pt x="2358" y="2954"/>
                  </a:cubicBezTo>
                  <a:lnTo>
                    <a:pt x="1715" y="2120"/>
                  </a:lnTo>
                  <a:cubicBezTo>
                    <a:pt x="1691" y="2072"/>
                    <a:pt x="1667" y="2001"/>
                    <a:pt x="1667" y="1953"/>
                  </a:cubicBezTo>
                  <a:lnTo>
                    <a:pt x="1667" y="1215"/>
                  </a:lnTo>
                  <a:lnTo>
                    <a:pt x="1548" y="1215"/>
                  </a:lnTo>
                  <a:cubicBezTo>
                    <a:pt x="1381" y="1215"/>
                    <a:pt x="1238" y="1096"/>
                    <a:pt x="1238" y="906"/>
                  </a:cubicBezTo>
                  <a:lnTo>
                    <a:pt x="1238" y="382"/>
                  </a:lnTo>
                  <a:cubicBezTo>
                    <a:pt x="1072" y="358"/>
                    <a:pt x="881" y="310"/>
                    <a:pt x="714" y="263"/>
                  </a:cubicBezTo>
                  <a:lnTo>
                    <a:pt x="381" y="167"/>
                  </a:lnTo>
                  <a:cubicBezTo>
                    <a:pt x="238" y="120"/>
                    <a:pt x="119" y="7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7295005" y="4130000"/>
              <a:ext cx="92867" cy="101825"/>
            </a:xfrm>
            <a:custGeom>
              <a:rect b="b" l="l" r="r" t="t"/>
              <a:pathLst>
                <a:path extrusionOk="0" h="2978" w="2716">
                  <a:moveTo>
                    <a:pt x="1" y="1"/>
                  </a:moveTo>
                  <a:lnTo>
                    <a:pt x="1" y="1763"/>
                  </a:lnTo>
                  <a:lnTo>
                    <a:pt x="120" y="1739"/>
                  </a:lnTo>
                  <a:cubicBezTo>
                    <a:pt x="287" y="1739"/>
                    <a:pt x="429" y="1882"/>
                    <a:pt x="429" y="2049"/>
                  </a:cubicBezTo>
                  <a:lnTo>
                    <a:pt x="429" y="2977"/>
                  </a:lnTo>
                  <a:lnTo>
                    <a:pt x="2287" y="2977"/>
                  </a:lnTo>
                  <a:lnTo>
                    <a:pt x="2287" y="2072"/>
                  </a:lnTo>
                  <a:cubicBezTo>
                    <a:pt x="2287" y="1918"/>
                    <a:pt x="2410" y="1784"/>
                    <a:pt x="2560" y="1784"/>
                  </a:cubicBezTo>
                  <a:cubicBezTo>
                    <a:pt x="2572" y="1784"/>
                    <a:pt x="2584" y="1785"/>
                    <a:pt x="2597" y="1787"/>
                  </a:cubicBezTo>
                  <a:lnTo>
                    <a:pt x="2716" y="1787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7159842" y="4129966"/>
              <a:ext cx="71702" cy="88011"/>
            </a:xfrm>
            <a:custGeom>
              <a:rect b="b" l="l" r="r" t="t"/>
              <a:pathLst>
                <a:path extrusionOk="0" h="2574" w="2097">
                  <a:moveTo>
                    <a:pt x="578" y="0"/>
                  </a:moveTo>
                  <a:cubicBezTo>
                    <a:pt x="242" y="0"/>
                    <a:pt x="1" y="277"/>
                    <a:pt x="1" y="621"/>
                  </a:cubicBezTo>
                  <a:lnTo>
                    <a:pt x="1" y="1073"/>
                  </a:lnTo>
                  <a:cubicBezTo>
                    <a:pt x="1" y="1669"/>
                    <a:pt x="405" y="2216"/>
                    <a:pt x="977" y="2383"/>
                  </a:cubicBezTo>
                  <a:lnTo>
                    <a:pt x="1310" y="2478"/>
                  </a:lnTo>
                  <a:lnTo>
                    <a:pt x="1668" y="2573"/>
                  </a:lnTo>
                  <a:lnTo>
                    <a:pt x="1668" y="2073"/>
                  </a:lnTo>
                  <a:cubicBezTo>
                    <a:pt x="1668" y="1919"/>
                    <a:pt x="1790" y="1785"/>
                    <a:pt x="1941" y="1785"/>
                  </a:cubicBezTo>
                  <a:cubicBezTo>
                    <a:pt x="1953" y="1785"/>
                    <a:pt x="1965" y="1786"/>
                    <a:pt x="1977" y="1788"/>
                  </a:cubicBezTo>
                  <a:lnTo>
                    <a:pt x="2001" y="1740"/>
                  </a:lnTo>
                  <a:lnTo>
                    <a:pt x="2096" y="1740"/>
                  </a:lnTo>
                  <a:lnTo>
                    <a:pt x="2096" y="2"/>
                  </a:lnTo>
                  <a:lnTo>
                    <a:pt x="620" y="2"/>
                  </a:lnTo>
                  <a:cubicBezTo>
                    <a:pt x="606" y="1"/>
                    <a:pt x="592" y="0"/>
                    <a:pt x="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7452154" y="4129179"/>
              <a:ext cx="70881" cy="87977"/>
            </a:xfrm>
            <a:custGeom>
              <a:rect b="b" l="l" r="r" t="t"/>
              <a:pathLst>
                <a:path extrusionOk="0" h="2573" w="2073">
                  <a:moveTo>
                    <a:pt x="1454" y="1"/>
                  </a:moveTo>
                  <a:lnTo>
                    <a:pt x="1477" y="25"/>
                  </a:lnTo>
                  <a:lnTo>
                    <a:pt x="1" y="25"/>
                  </a:lnTo>
                  <a:lnTo>
                    <a:pt x="1" y="1787"/>
                  </a:lnTo>
                  <a:lnTo>
                    <a:pt x="96" y="1787"/>
                  </a:lnTo>
                  <a:cubicBezTo>
                    <a:pt x="263" y="1787"/>
                    <a:pt x="382" y="1906"/>
                    <a:pt x="382" y="2073"/>
                  </a:cubicBezTo>
                  <a:lnTo>
                    <a:pt x="382" y="2573"/>
                  </a:lnTo>
                  <a:lnTo>
                    <a:pt x="739" y="2477"/>
                  </a:lnTo>
                  <a:lnTo>
                    <a:pt x="1096" y="2382"/>
                  </a:lnTo>
                  <a:cubicBezTo>
                    <a:pt x="1668" y="2215"/>
                    <a:pt x="2073" y="1692"/>
                    <a:pt x="2073" y="1096"/>
                  </a:cubicBezTo>
                  <a:lnTo>
                    <a:pt x="2073" y="620"/>
                  </a:lnTo>
                  <a:cubicBezTo>
                    <a:pt x="2073" y="286"/>
                    <a:pt x="1787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7238827" y="4130000"/>
              <a:ext cx="49716" cy="173459"/>
            </a:xfrm>
            <a:custGeom>
              <a:rect b="b" l="l" r="r" t="t"/>
              <a:pathLst>
                <a:path extrusionOk="0" h="5073" w="1454">
                  <a:moveTo>
                    <a:pt x="405" y="1"/>
                  </a:moveTo>
                  <a:lnTo>
                    <a:pt x="405" y="1763"/>
                  </a:lnTo>
                  <a:lnTo>
                    <a:pt x="1048" y="1763"/>
                  </a:lnTo>
                  <a:lnTo>
                    <a:pt x="1048" y="1"/>
                  </a:lnTo>
                  <a:close/>
                  <a:moveTo>
                    <a:pt x="1" y="2382"/>
                  </a:moveTo>
                  <a:lnTo>
                    <a:pt x="1" y="3430"/>
                  </a:lnTo>
                  <a:lnTo>
                    <a:pt x="1453" y="3430"/>
                  </a:lnTo>
                  <a:lnTo>
                    <a:pt x="1453" y="2382"/>
                  </a:lnTo>
                  <a:close/>
                  <a:moveTo>
                    <a:pt x="429" y="4049"/>
                  </a:moveTo>
                  <a:lnTo>
                    <a:pt x="429" y="4668"/>
                  </a:lnTo>
                  <a:lnTo>
                    <a:pt x="739" y="5073"/>
                  </a:lnTo>
                  <a:lnTo>
                    <a:pt x="1048" y="4668"/>
                  </a:lnTo>
                  <a:lnTo>
                    <a:pt x="1048" y="40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7395155" y="4130000"/>
              <a:ext cx="49716" cy="173459"/>
            </a:xfrm>
            <a:custGeom>
              <a:rect b="b" l="l" r="r" t="t"/>
              <a:pathLst>
                <a:path extrusionOk="0" h="5073" w="1454">
                  <a:moveTo>
                    <a:pt x="430" y="1"/>
                  </a:moveTo>
                  <a:lnTo>
                    <a:pt x="430" y="1763"/>
                  </a:lnTo>
                  <a:lnTo>
                    <a:pt x="1049" y="1763"/>
                  </a:lnTo>
                  <a:lnTo>
                    <a:pt x="1049" y="1"/>
                  </a:lnTo>
                  <a:close/>
                  <a:moveTo>
                    <a:pt x="1" y="2382"/>
                  </a:moveTo>
                  <a:lnTo>
                    <a:pt x="1" y="3406"/>
                  </a:lnTo>
                  <a:lnTo>
                    <a:pt x="1454" y="3406"/>
                  </a:lnTo>
                  <a:lnTo>
                    <a:pt x="1454" y="2382"/>
                  </a:lnTo>
                  <a:close/>
                  <a:moveTo>
                    <a:pt x="430" y="4025"/>
                  </a:moveTo>
                  <a:lnTo>
                    <a:pt x="430" y="4668"/>
                  </a:lnTo>
                  <a:lnTo>
                    <a:pt x="739" y="5073"/>
                  </a:lnTo>
                  <a:lnTo>
                    <a:pt x="1049" y="4668"/>
                  </a:lnTo>
                  <a:lnTo>
                    <a:pt x="1049" y="40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7281157" y="4068932"/>
              <a:ext cx="121383" cy="39116"/>
            </a:xfrm>
            <a:custGeom>
              <a:rect b="b" l="l" r="r" t="t"/>
              <a:pathLst>
                <a:path extrusionOk="0" h="1144" w="3550">
                  <a:moveTo>
                    <a:pt x="953" y="0"/>
                  </a:moveTo>
                  <a:cubicBezTo>
                    <a:pt x="430" y="0"/>
                    <a:pt x="1" y="405"/>
                    <a:pt x="1" y="929"/>
                  </a:cubicBezTo>
                  <a:lnTo>
                    <a:pt x="1" y="1144"/>
                  </a:lnTo>
                  <a:lnTo>
                    <a:pt x="644" y="1144"/>
                  </a:lnTo>
                  <a:lnTo>
                    <a:pt x="644" y="929"/>
                  </a:lnTo>
                  <a:cubicBezTo>
                    <a:pt x="620" y="763"/>
                    <a:pt x="763" y="620"/>
                    <a:pt x="930" y="620"/>
                  </a:cubicBezTo>
                  <a:lnTo>
                    <a:pt x="2597" y="620"/>
                  </a:lnTo>
                  <a:cubicBezTo>
                    <a:pt x="2763" y="620"/>
                    <a:pt x="2930" y="763"/>
                    <a:pt x="2906" y="929"/>
                  </a:cubicBezTo>
                  <a:lnTo>
                    <a:pt x="2906" y="1144"/>
                  </a:lnTo>
                  <a:lnTo>
                    <a:pt x="3525" y="1144"/>
                  </a:lnTo>
                  <a:lnTo>
                    <a:pt x="3549" y="929"/>
                  </a:lnTo>
                  <a:cubicBezTo>
                    <a:pt x="3549" y="405"/>
                    <a:pt x="3121" y="0"/>
                    <a:pt x="2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7"/>
          <p:cNvGrpSpPr/>
          <p:nvPr/>
        </p:nvGrpSpPr>
        <p:grpSpPr>
          <a:xfrm>
            <a:off x="4743488" y="1181100"/>
            <a:ext cx="3771901" cy="3237313"/>
            <a:chOff x="4743488" y="1181100"/>
            <a:chExt cx="3771901" cy="3237313"/>
          </a:xfrm>
        </p:grpSpPr>
        <p:sp>
          <p:nvSpPr>
            <p:cNvPr id="301" name="Google Shape;301;p7"/>
            <p:cNvSpPr/>
            <p:nvPr/>
          </p:nvSpPr>
          <p:spPr>
            <a:xfrm>
              <a:off x="4743488" y="3573313"/>
              <a:ext cx="1885500" cy="84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6629416" y="3573228"/>
              <a:ext cx="1885500" cy="84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760889" y="1181100"/>
              <a:ext cx="754500" cy="23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7006539" y="1181100"/>
              <a:ext cx="754500" cy="119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7006539" y="2377501"/>
              <a:ext cx="754500" cy="119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252188" y="1181100"/>
              <a:ext cx="754500" cy="23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4743488" y="1181100"/>
              <a:ext cx="754500" cy="23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5497838" y="1181100"/>
              <a:ext cx="754500" cy="119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5389845" y="3699374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09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7275742" y="3699374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4824392" y="209201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5578754" y="1485943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7087437" y="1485943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7087437" y="2698079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6333102" y="209201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7841771" y="209201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5401114" y="2231425"/>
              <a:ext cx="963000" cy="15261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1980000" dist="19050">
                <a:srgbClr val="000000">
                  <a:alpha val="2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5504348" y="2640266"/>
              <a:ext cx="756300" cy="75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i="0" sz="16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8"/>
          <p:cNvGrpSpPr/>
          <p:nvPr/>
        </p:nvGrpSpPr>
        <p:grpSpPr>
          <a:xfrm>
            <a:off x="4653100" y="1494750"/>
            <a:ext cx="3771600" cy="3237300"/>
            <a:chOff x="4653100" y="1494750"/>
            <a:chExt cx="3771600" cy="3237300"/>
          </a:xfrm>
        </p:grpSpPr>
        <p:sp>
          <p:nvSpPr>
            <p:cNvPr id="324" name="Google Shape;324;p8"/>
            <p:cNvSpPr/>
            <p:nvPr/>
          </p:nvSpPr>
          <p:spPr>
            <a:xfrm>
              <a:off x="4653100" y="1494750"/>
              <a:ext cx="3771600" cy="3237300"/>
            </a:xfrm>
            <a:prstGeom prst="rect">
              <a:avLst/>
            </a:prstGeom>
            <a:solidFill>
              <a:srgbClr val="01A9BB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4653100" y="1494750"/>
              <a:ext cx="3771600" cy="910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/>
              <a:t>Modelo de Negocio</a:t>
            </a:r>
            <a:endParaRPr/>
          </a:p>
        </p:txBody>
      </p:sp>
      <p:grpSp>
        <p:nvGrpSpPr>
          <p:cNvPr id="327" name="Google Shape;327;p8"/>
          <p:cNvGrpSpPr/>
          <p:nvPr/>
        </p:nvGrpSpPr>
        <p:grpSpPr>
          <a:xfrm>
            <a:off x="457188" y="1494738"/>
            <a:ext cx="3771901" cy="3237313"/>
            <a:chOff x="457188" y="1494750"/>
            <a:chExt cx="3771901" cy="3237313"/>
          </a:xfrm>
        </p:grpSpPr>
        <p:sp>
          <p:nvSpPr>
            <p:cNvPr id="328" name="Google Shape;328;p8"/>
            <p:cNvSpPr/>
            <p:nvPr/>
          </p:nvSpPr>
          <p:spPr>
            <a:xfrm>
              <a:off x="457188" y="3886963"/>
              <a:ext cx="1885500" cy="84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2343116" y="3886878"/>
              <a:ext cx="1885500" cy="845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3474589" y="1494750"/>
              <a:ext cx="754500" cy="23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2720239" y="1494750"/>
              <a:ext cx="754500" cy="119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2720239" y="2691151"/>
              <a:ext cx="754500" cy="119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1965888" y="1494750"/>
              <a:ext cx="754500" cy="23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1211538" y="2691275"/>
              <a:ext cx="754800" cy="119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457188" y="1494750"/>
              <a:ext cx="754500" cy="23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1103545" y="4013024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09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2989442" y="4013024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538092" y="240566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1292454" y="3011729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2801137" y="1799593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2801137" y="3011729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2046802" y="240566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555471" y="2405661"/>
              <a:ext cx="592800" cy="59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CCCCCC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1600" u="none" cap="none" strike="noStrike">
                <a:solidFill>
                  <a:srgbClr val="CCCCC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44" name="Google Shape;344;p8"/>
          <p:cNvSpPr/>
          <p:nvPr/>
        </p:nvSpPr>
        <p:spPr>
          <a:xfrm>
            <a:off x="1072475" y="1274275"/>
            <a:ext cx="1032600" cy="1636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700000" dist="38100">
              <a:srgbClr val="000000">
                <a:alpha val="2078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8"/>
          <p:cNvSpPr/>
          <p:nvPr/>
        </p:nvSpPr>
        <p:spPr>
          <a:xfrm>
            <a:off x="1292454" y="1799593"/>
            <a:ext cx="592800" cy="59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07</a:t>
            </a:r>
            <a:endParaRPr b="1" i="0" sz="16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346" name="Google Shape;346;p8"/>
          <p:cNvCxnSpPr>
            <a:stCxn id="344" idx="0"/>
            <a:endCxn id="324" idx="0"/>
          </p:cNvCxnSpPr>
          <p:nvPr/>
        </p:nvCxnSpPr>
        <p:spPr>
          <a:xfrm flipH="1" rot="-5400000">
            <a:off x="3953525" y="-1090475"/>
            <a:ext cx="220500" cy="4950000"/>
          </a:xfrm>
          <a:prstGeom prst="bentConnector3">
            <a:avLst>
              <a:gd fmla="val -107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7" name="Google Shape;347;p8"/>
          <p:cNvGrpSpPr/>
          <p:nvPr/>
        </p:nvGrpSpPr>
        <p:grpSpPr>
          <a:xfrm>
            <a:off x="5005450" y="1623750"/>
            <a:ext cx="3066900" cy="652800"/>
            <a:chOff x="5005450" y="1748050"/>
            <a:chExt cx="3066900" cy="652800"/>
          </a:xfrm>
        </p:grpSpPr>
        <p:sp>
          <p:nvSpPr>
            <p:cNvPr id="348" name="Google Shape;348;p8"/>
            <p:cNvSpPr/>
            <p:nvPr/>
          </p:nvSpPr>
          <p:spPr>
            <a:xfrm>
              <a:off x="5148400" y="1748050"/>
              <a:ext cx="2781000" cy="326400"/>
            </a:xfrm>
            <a:prstGeom prst="roundRect">
              <a:avLst>
                <a:gd fmla="val 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Actividades Clave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8"/>
            <p:cNvSpPr txBox="1"/>
            <p:nvPr/>
          </p:nvSpPr>
          <p:spPr>
            <a:xfrm>
              <a:off x="5005450" y="2074450"/>
              <a:ext cx="3066900" cy="3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¿</a:t>
              </a: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Qué</a:t>
              </a: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es lo que hay que hacer</a:t>
              </a:r>
              <a:r>
                <a:rPr b="0" i="0" lang="en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?</a:t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0" name="Google Shape;350;p8"/>
          <p:cNvGrpSpPr/>
          <p:nvPr/>
        </p:nvGrpSpPr>
        <p:grpSpPr>
          <a:xfrm>
            <a:off x="4764956" y="2571773"/>
            <a:ext cx="3548331" cy="1967839"/>
            <a:chOff x="4605400" y="2826325"/>
            <a:chExt cx="4295800" cy="1713250"/>
          </a:xfrm>
        </p:grpSpPr>
        <p:sp>
          <p:nvSpPr>
            <p:cNvPr id="351" name="Google Shape;351;p8"/>
            <p:cNvSpPr/>
            <p:nvPr/>
          </p:nvSpPr>
          <p:spPr>
            <a:xfrm>
              <a:off x="4605400" y="2826325"/>
              <a:ext cx="1251900" cy="778200"/>
            </a:xfrm>
            <a:prstGeom prst="foldedCorner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Desarrollo e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Innovación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4605400" y="3761375"/>
              <a:ext cx="1251900" cy="778200"/>
            </a:xfrm>
            <a:prstGeom prst="foldedCorner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Comercia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lización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7649300" y="3761375"/>
              <a:ext cx="1251900" cy="778200"/>
            </a:xfrm>
            <a:prstGeom prst="foldedCorner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Mante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nimiento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127350" y="2826325"/>
              <a:ext cx="1251900" cy="778200"/>
            </a:xfrm>
            <a:prstGeom prst="foldedCorner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Produccion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y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Ensamblaje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7649300" y="2826325"/>
              <a:ext cx="1251900" cy="778200"/>
            </a:xfrm>
            <a:prstGeom prst="foldedCorner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Adminis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tración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Logistica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127350" y="3761375"/>
              <a:ext cx="1251900" cy="778200"/>
            </a:xfrm>
            <a:prstGeom prst="foldedCorner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Distribución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Canvas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FD3F58"/>
      </a:accent1>
      <a:accent2>
        <a:srgbClr val="00BE7E"/>
      </a:accent2>
      <a:accent3>
        <a:srgbClr val="01A9BB"/>
      </a:accent3>
      <a:accent4>
        <a:srgbClr val="FDB700"/>
      </a:accent4>
      <a:accent5>
        <a:srgbClr val="FC8C11"/>
      </a:accent5>
      <a:accent6>
        <a:srgbClr val="01668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pedro giacoia</dc:creator>
</cp:coreProperties>
</file>