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JahF7HCUlANM0ZGzFMrDn/66G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D39BDD-DF35-4096-9FFF-60BD8E1FB3C5}">
  <a:tblStyle styleId="{EAD39BDD-DF35-4096-9FFF-60BD8E1FB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56D87-831E-4A80-A1F9-07053F227D1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D63DF-38AD-4B6F-897B-F11EFDF69F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b="1" dirty="0"/>
            <a:t>Segmentación precisa de clientes</a:t>
          </a:r>
          <a:endParaRPr lang="en-US" sz="2400" dirty="0"/>
        </a:p>
      </dgm:t>
    </dgm:pt>
    <dgm:pt modelId="{E2D36FE0-6E50-4103-A497-4A5BEB8DCEA3}" type="parTrans" cxnId="{5F2BAE3F-2341-4C75-A32A-E54290EDAE29}">
      <dgm:prSet/>
      <dgm:spPr/>
      <dgm:t>
        <a:bodyPr/>
        <a:lstStyle/>
        <a:p>
          <a:endParaRPr lang="en-US"/>
        </a:p>
      </dgm:t>
    </dgm:pt>
    <dgm:pt modelId="{38F8D64F-F257-4BCB-ADD3-11E675C17099}" type="sibTrans" cxnId="{5F2BAE3F-2341-4C75-A32A-E54290EDAE29}">
      <dgm:prSet/>
      <dgm:spPr/>
      <dgm:t>
        <a:bodyPr/>
        <a:lstStyle/>
        <a:p>
          <a:endParaRPr lang="en-US"/>
        </a:p>
      </dgm:t>
    </dgm:pt>
    <dgm:pt modelId="{A05860CC-782C-44A3-A7A1-5C74FA1AF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b="1" dirty="0"/>
            <a:t>Predicción de tendencias</a:t>
          </a:r>
          <a:endParaRPr lang="en-US" sz="2400" dirty="0"/>
        </a:p>
      </dgm:t>
    </dgm:pt>
    <dgm:pt modelId="{CE8538EF-B499-44BF-AAB4-25FD2ACE8FB2}" type="parTrans" cxnId="{39A4A576-D5FE-4D28-9C60-BCC0B24F0E57}">
      <dgm:prSet/>
      <dgm:spPr/>
      <dgm:t>
        <a:bodyPr/>
        <a:lstStyle/>
        <a:p>
          <a:endParaRPr lang="en-US"/>
        </a:p>
      </dgm:t>
    </dgm:pt>
    <dgm:pt modelId="{642CB6EA-41E1-4BD1-92D4-6B007CDDE5C9}" type="sibTrans" cxnId="{39A4A576-D5FE-4D28-9C60-BCC0B24F0E57}">
      <dgm:prSet/>
      <dgm:spPr/>
      <dgm:t>
        <a:bodyPr/>
        <a:lstStyle/>
        <a:p>
          <a:endParaRPr lang="en-US"/>
        </a:p>
      </dgm:t>
    </dgm:pt>
    <dgm:pt modelId="{BE0B310C-62EA-4A56-93CC-4F5153BA5C4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Optimización de marketing</a:t>
          </a:r>
          <a:endParaRPr lang="en-US" dirty="0"/>
        </a:p>
      </dgm:t>
    </dgm:pt>
    <dgm:pt modelId="{9BA95980-74F1-4E08-B516-8ACE45DA7874}" type="parTrans" cxnId="{E3BC8CE1-01A8-46F0-AFCF-D662DB74DABE}">
      <dgm:prSet/>
      <dgm:spPr/>
      <dgm:t>
        <a:bodyPr/>
        <a:lstStyle/>
        <a:p>
          <a:endParaRPr lang="en-US"/>
        </a:p>
      </dgm:t>
    </dgm:pt>
    <dgm:pt modelId="{07D24C48-FD83-430E-B204-8A2CAB496E50}" type="sibTrans" cxnId="{E3BC8CE1-01A8-46F0-AFCF-D662DB74DABE}">
      <dgm:prSet/>
      <dgm:spPr/>
      <dgm:t>
        <a:bodyPr/>
        <a:lstStyle/>
        <a:p>
          <a:endParaRPr lang="en-US"/>
        </a:p>
      </dgm:t>
    </dgm:pt>
    <dgm:pt modelId="{7E0AA663-37A0-47AB-9C23-0785BD859CEC}" type="pres">
      <dgm:prSet presAssocID="{67B56D87-831E-4A80-A1F9-07053F227D16}" presName="root" presStyleCnt="0">
        <dgm:presLayoutVars>
          <dgm:dir/>
          <dgm:resizeHandles val="exact"/>
        </dgm:presLayoutVars>
      </dgm:prSet>
      <dgm:spPr/>
    </dgm:pt>
    <dgm:pt modelId="{CA20A149-591D-4C61-AC5A-0073BADB082E}" type="pres">
      <dgm:prSet presAssocID="{B9DD63DF-38AD-4B6F-897B-F11EFDF69F96}" presName="compNode" presStyleCnt="0"/>
      <dgm:spPr/>
    </dgm:pt>
    <dgm:pt modelId="{1AADE23E-1A21-42C0-A595-E783A40AACDA}" type="pres">
      <dgm:prSet presAssocID="{B9DD63DF-38AD-4B6F-897B-F11EFDF69F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8E4B1E2-7045-49E4-A42C-5B277DB25280}" type="pres">
      <dgm:prSet presAssocID="{B9DD63DF-38AD-4B6F-897B-F11EFDF69F96}" presName="spaceRect" presStyleCnt="0"/>
      <dgm:spPr/>
    </dgm:pt>
    <dgm:pt modelId="{CA00F6B6-B693-43C9-BD53-6FD63F1BAFF6}" type="pres">
      <dgm:prSet presAssocID="{B9DD63DF-38AD-4B6F-897B-F11EFDF69F96}" presName="textRect" presStyleLbl="revTx" presStyleIdx="0" presStyleCnt="3" custScaleX="150813" custScaleY="109377" custLinFactNeighborX="4290" custLinFactNeighborY="-2017">
        <dgm:presLayoutVars>
          <dgm:chMax val="1"/>
          <dgm:chPref val="1"/>
        </dgm:presLayoutVars>
      </dgm:prSet>
      <dgm:spPr/>
    </dgm:pt>
    <dgm:pt modelId="{695B4D2B-7A3A-488C-9E3F-98D569956AF5}" type="pres">
      <dgm:prSet presAssocID="{38F8D64F-F257-4BCB-ADD3-11E675C17099}" presName="sibTrans" presStyleCnt="0"/>
      <dgm:spPr/>
    </dgm:pt>
    <dgm:pt modelId="{4515B5C2-AA35-403B-80FA-32E0279B69E0}" type="pres">
      <dgm:prSet presAssocID="{A05860CC-782C-44A3-A7A1-5C74FA1AF1EE}" presName="compNode" presStyleCnt="0"/>
      <dgm:spPr/>
    </dgm:pt>
    <dgm:pt modelId="{8625E87D-DCA8-4213-BB19-7C43B792352D}" type="pres">
      <dgm:prSet presAssocID="{A05860CC-782C-44A3-A7A1-5C74FA1AF1EE}" presName="iconRect" presStyleLbl="node1" presStyleIdx="1" presStyleCnt="3" custScaleX="130067" custScaleY="115420" custLinFactNeighborX="74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3A8BD4F-6293-42C9-8C45-1E8919CE4EB9}" type="pres">
      <dgm:prSet presAssocID="{A05860CC-782C-44A3-A7A1-5C74FA1AF1EE}" presName="spaceRect" presStyleCnt="0"/>
      <dgm:spPr/>
    </dgm:pt>
    <dgm:pt modelId="{20D5F063-C9A2-491C-8A35-B79783CF7373}" type="pres">
      <dgm:prSet presAssocID="{A05860CC-782C-44A3-A7A1-5C74FA1AF1EE}" presName="textRect" presStyleLbl="revTx" presStyleIdx="1" presStyleCnt="3" custScaleX="113464" custScaleY="123983" custLinFactNeighborX="4522" custLinFactNeighborY="12888">
        <dgm:presLayoutVars>
          <dgm:chMax val="1"/>
          <dgm:chPref val="1"/>
        </dgm:presLayoutVars>
      </dgm:prSet>
      <dgm:spPr/>
    </dgm:pt>
    <dgm:pt modelId="{39D8CA97-0103-4079-9662-EEBD63A8C5B4}" type="pres">
      <dgm:prSet presAssocID="{642CB6EA-41E1-4BD1-92D4-6B007CDDE5C9}" presName="sibTrans" presStyleCnt="0"/>
      <dgm:spPr/>
    </dgm:pt>
    <dgm:pt modelId="{2B62FB33-1649-4595-AA46-EF78ED38C74C}" type="pres">
      <dgm:prSet presAssocID="{BE0B310C-62EA-4A56-93CC-4F5153BA5C43}" presName="compNode" presStyleCnt="0"/>
      <dgm:spPr/>
    </dgm:pt>
    <dgm:pt modelId="{5B04ACB0-0861-4A91-B7AD-801F6F7196D7}" type="pres">
      <dgm:prSet presAssocID="{BE0B310C-62EA-4A56-93CC-4F5153BA5C43}" presName="iconRect" presStyleLbl="node1" presStyleIdx="2" presStyleCnt="3" custScaleX="109016" custScaleY="10109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0CD6D5E-4FA3-4359-BDEC-EFC0232D0F7A}" type="pres">
      <dgm:prSet presAssocID="{BE0B310C-62EA-4A56-93CC-4F5153BA5C43}" presName="spaceRect" presStyleCnt="0"/>
      <dgm:spPr/>
    </dgm:pt>
    <dgm:pt modelId="{1EC3CF96-B4C4-4760-B136-FA0A5A6164AA}" type="pres">
      <dgm:prSet presAssocID="{BE0B310C-62EA-4A56-93CC-4F5153BA5C43}" presName="textRect" presStyleLbl="revTx" presStyleIdx="2" presStyleCnt="3" custScaleX="134637" custLinFactNeighborX="-7259" custLinFactNeighborY="6218">
        <dgm:presLayoutVars>
          <dgm:chMax val="1"/>
          <dgm:chPref val="1"/>
        </dgm:presLayoutVars>
      </dgm:prSet>
      <dgm:spPr/>
    </dgm:pt>
  </dgm:ptLst>
  <dgm:cxnLst>
    <dgm:cxn modelId="{5F2BAE3F-2341-4C75-A32A-E54290EDAE29}" srcId="{67B56D87-831E-4A80-A1F9-07053F227D16}" destId="{B9DD63DF-38AD-4B6F-897B-F11EFDF69F96}" srcOrd="0" destOrd="0" parTransId="{E2D36FE0-6E50-4103-A497-4A5BEB8DCEA3}" sibTransId="{38F8D64F-F257-4BCB-ADD3-11E675C17099}"/>
    <dgm:cxn modelId="{E4AAEB6F-6F16-4601-BAAC-9BE4C67BD73E}" type="presOf" srcId="{BE0B310C-62EA-4A56-93CC-4F5153BA5C43}" destId="{1EC3CF96-B4C4-4760-B136-FA0A5A6164AA}" srcOrd="0" destOrd="0" presId="urn:microsoft.com/office/officeart/2018/2/layout/IconLabelList"/>
    <dgm:cxn modelId="{39A4A576-D5FE-4D28-9C60-BCC0B24F0E57}" srcId="{67B56D87-831E-4A80-A1F9-07053F227D16}" destId="{A05860CC-782C-44A3-A7A1-5C74FA1AF1EE}" srcOrd="1" destOrd="0" parTransId="{CE8538EF-B499-44BF-AAB4-25FD2ACE8FB2}" sibTransId="{642CB6EA-41E1-4BD1-92D4-6B007CDDE5C9}"/>
    <dgm:cxn modelId="{F70D0FC3-146F-49C8-8B94-60DA5BB995B6}" type="presOf" srcId="{67B56D87-831E-4A80-A1F9-07053F227D16}" destId="{7E0AA663-37A0-47AB-9C23-0785BD859CEC}" srcOrd="0" destOrd="0" presId="urn:microsoft.com/office/officeart/2018/2/layout/IconLabelList"/>
    <dgm:cxn modelId="{0E8A55CB-22FE-466C-BCA2-D15B6B00F563}" type="presOf" srcId="{B9DD63DF-38AD-4B6F-897B-F11EFDF69F96}" destId="{CA00F6B6-B693-43C9-BD53-6FD63F1BAFF6}" srcOrd="0" destOrd="0" presId="urn:microsoft.com/office/officeart/2018/2/layout/IconLabelList"/>
    <dgm:cxn modelId="{E02FBFD1-165A-4C42-BC8C-7905EC1D960C}" type="presOf" srcId="{A05860CC-782C-44A3-A7A1-5C74FA1AF1EE}" destId="{20D5F063-C9A2-491C-8A35-B79783CF7373}" srcOrd="0" destOrd="0" presId="urn:microsoft.com/office/officeart/2018/2/layout/IconLabelList"/>
    <dgm:cxn modelId="{E3BC8CE1-01A8-46F0-AFCF-D662DB74DABE}" srcId="{67B56D87-831E-4A80-A1F9-07053F227D16}" destId="{BE0B310C-62EA-4A56-93CC-4F5153BA5C43}" srcOrd="2" destOrd="0" parTransId="{9BA95980-74F1-4E08-B516-8ACE45DA7874}" sibTransId="{07D24C48-FD83-430E-B204-8A2CAB496E50}"/>
    <dgm:cxn modelId="{A4312D3F-A6C9-4FA3-9414-293884D0B2D6}" type="presParOf" srcId="{7E0AA663-37A0-47AB-9C23-0785BD859CEC}" destId="{CA20A149-591D-4C61-AC5A-0073BADB082E}" srcOrd="0" destOrd="0" presId="urn:microsoft.com/office/officeart/2018/2/layout/IconLabelList"/>
    <dgm:cxn modelId="{19BF5276-4741-44F1-84C3-0B0222F5DAB5}" type="presParOf" srcId="{CA20A149-591D-4C61-AC5A-0073BADB082E}" destId="{1AADE23E-1A21-42C0-A595-E783A40AACDA}" srcOrd="0" destOrd="0" presId="urn:microsoft.com/office/officeart/2018/2/layout/IconLabelList"/>
    <dgm:cxn modelId="{F343D642-BD2D-4267-95EF-85AC1580B353}" type="presParOf" srcId="{CA20A149-591D-4C61-AC5A-0073BADB082E}" destId="{48E4B1E2-7045-49E4-A42C-5B277DB25280}" srcOrd="1" destOrd="0" presId="urn:microsoft.com/office/officeart/2018/2/layout/IconLabelList"/>
    <dgm:cxn modelId="{4437DEEC-50A7-4E79-AD59-464E57A37D5D}" type="presParOf" srcId="{CA20A149-591D-4C61-AC5A-0073BADB082E}" destId="{CA00F6B6-B693-43C9-BD53-6FD63F1BAFF6}" srcOrd="2" destOrd="0" presId="urn:microsoft.com/office/officeart/2018/2/layout/IconLabelList"/>
    <dgm:cxn modelId="{E5FC3074-322F-4B86-86D6-A9A6C3D8B026}" type="presParOf" srcId="{7E0AA663-37A0-47AB-9C23-0785BD859CEC}" destId="{695B4D2B-7A3A-488C-9E3F-98D569956AF5}" srcOrd="1" destOrd="0" presId="urn:microsoft.com/office/officeart/2018/2/layout/IconLabelList"/>
    <dgm:cxn modelId="{B8D9C946-2409-4DFB-9300-EA56E43BB04E}" type="presParOf" srcId="{7E0AA663-37A0-47AB-9C23-0785BD859CEC}" destId="{4515B5C2-AA35-403B-80FA-32E0279B69E0}" srcOrd="2" destOrd="0" presId="urn:microsoft.com/office/officeart/2018/2/layout/IconLabelList"/>
    <dgm:cxn modelId="{CF8BA511-5C02-4444-BA6D-764B21E12823}" type="presParOf" srcId="{4515B5C2-AA35-403B-80FA-32E0279B69E0}" destId="{8625E87D-DCA8-4213-BB19-7C43B792352D}" srcOrd="0" destOrd="0" presId="urn:microsoft.com/office/officeart/2018/2/layout/IconLabelList"/>
    <dgm:cxn modelId="{7EEA1C09-E8F8-4789-AE7B-888286AEE50F}" type="presParOf" srcId="{4515B5C2-AA35-403B-80FA-32E0279B69E0}" destId="{63A8BD4F-6293-42C9-8C45-1E8919CE4EB9}" srcOrd="1" destOrd="0" presId="urn:microsoft.com/office/officeart/2018/2/layout/IconLabelList"/>
    <dgm:cxn modelId="{D295BB63-04C3-4C52-8E64-C7C8B01680AF}" type="presParOf" srcId="{4515B5C2-AA35-403B-80FA-32E0279B69E0}" destId="{20D5F063-C9A2-491C-8A35-B79783CF7373}" srcOrd="2" destOrd="0" presId="urn:microsoft.com/office/officeart/2018/2/layout/IconLabelList"/>
    <dgm:cxn modelId="{FF31D247-2591-4A26-86C4-B53FC79E4F10}" type="presParOf" srcId="{7E0AA663-37A0-47AB-9C23-0785BD859CEC}" destId="{39D8CA97-0103-4079-9662-EEBD63A8C5B4}" srcOrd="3" destOrd="0" presId="urn:microsoft.com/office/officeart/2018/2/layout/IconLabelList"/>
    <dgm:cxn modelId="{90F71E02-BF4B-4AD0-8CD5-29AA506B73E3}" type="presParOf" srcId="{7E0AA663-37A0-47AB-9C23-0785BD859CEC}" destId="{2B62FB33-1649-4595-AA46-EF78ED38C74C}" srcOrd="4" destOrd="0" presId="urn:microsoft.com/office/officeart/2018/2/layout/IconLabelList"/>
    <dgm:cxn modelId="{8D3DCFB5-0CB5-4BEB-B6EF-7FE219094DF2}" type="presParOf" srcId="{2B62FB33-1649-4595-AA46-EF78ED38C74C}" destId="{5B04ACB0-0861-4A91-B7AD-801F6F7196D7}" srcOrd="0" destOrd="0" presId="urn:microsoft.com/office/officeart/2018/2/layout/IconLabelList"/>
    <dgm:cxn modelId="{8D9646A1-2174-41FC-AB64-B7616314B07B}" type="presParOf" srcId="{2B62FB33-1649-4595-AA46-EF78ED38C74C}" destId="{50CD6D5E-4FA3-4359-BDEC-EFC0232D0F7A}" srcOrd="1" destOrd="0" presId="urn:microsoft.com/office/officeart/2018/2/layout/IconLabelList"/>
    <dgm:cxn modelId="{D6FDCF63-391E-458D-B1B3-28E41CCA33D0}" type="presParOf" srcId="{2B62FB33-1649-4595-AA46-EF78ED38C74C}" destId="{1EC3CF96-B4C4-4760-B136-FA0A5A6164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E1C9D9-0251-4C19-92A3-FC0E0468F63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AB2D0-525E-4F00-AF63-ECFAAC68939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Calidad de los datos</a:t>
          </a:r>
          <a:endParaRPr lang="en-US"/>
        </a:p>
      </dgm:t>
    </dgm:pt>
    <dgm:pt modelId="{5D372B26-230F-4529-907D-D89D7771517E}" type="parTrans" cxnId="{978BC45C-F966-4936-8F58-ABE84998A173}">
      <dgm:prSet/>
      <dgm:spPr/>
      <dgm:t>
        <a:bodyPr/>
        <a:lstStyle/>
        <a:p>
          <a:endParaRPr lang="en-US"/>
        </a:p>
      </dgm:t>
    </dgm:pt>
    <dgm:pt modelId="{83A05C03-E752-4142-B0F1-A4ED7ADF6368}" type="sibTrans" cxnId="{978BC45C-F966-4936-8F58-ABE84998A173}">
      <dgm:prSet/>
      <dgm:spPr/>
      <dgm:t>
        <a:bodyPr/>
        <a:lstStyle/>
        <a:p>
          <a:endParaRPr lang="en-US"/>
        </a:p>
      </dgm:t>
    </dgm:pt>
    <dgm:pt modelId="{1F232956-CE52-4C7C-9FA8-945EA8CE4AA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Capacidad predictiva</a:t>
          </a:r>
          <a:endParaRPr lang="en-US"/>
        </a:p>
      </dgm:t>
    </dgm:pt>
    <dgm:pt modelId="{F22CFC7D-9E5A-4F78-AF11-29577ADE401B}" type="parTrans" cxnId="{3F43B8A5-2946-4A22-85B1-C9F0D3D3C8F3}">
      <dgm:prSet/>
      <dgm:spPr/>
      <dgm:t>
        <a:bodyPr/>
        <a:lstStyle/>
        <a:p>
          <a:endParaRPr lang="en-US"/>
        </a:p>
      </dgm:t>
    </dgm:pt>
    <dgm:pt modelId="{1FF5CCA0-1EDC-4CBE-B1AF-174F56B120C5}" type="sibTrans" cxnId="{3F43B8A5-2946-4A22-85B1-C9F0D3D3C8F3}">
      <dgm:prSet/>
      <dgm:spPr/>
      <dgm:t>
        <a:bodyPr/>
        <a:lstStyle/>
        <a:p>
          <a:endParaRPr lang="en-US"/>
        </a:p>
      </dgm:t>
    </dgm:pt>
    <dgm:pt modelId="{A24D1BA5-832E-4186-860A-2EDC33BA5B0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Adaptación del modelo</a:t>
          </a:r>
          <a:endParaRPr lang="en-US" dirty="0"/>
        </a:p>
      </dgm:t>
    </dgm:pt>
    <dgm:pt modelId="{7571AAE3-A003-4516-B61B-0509F30A8366}" type="parTrans" cxnId="{408DA009-05DA-4086-9F2A-DB79FA170677}">
      <dgm:prSet/>
      <dgm:spPr/>
      <dgm:t>
        <a:bodyPr/>
        <a:lstStyle/>
        <a:p>
          <a:endParaRPr lang="en-US"/>
        </a:p>
      </dgm:t>
    </dgm:pt>
    <dgm:pt modelId="{970FE719-F22E-417F-948A-749E99A086A0}" type="sibTrans" cxnId="{408DA009-05DA-4086-9F2A-DB79FA170677}">
      <dgm:prSet/>
      <dgm:spPr/>
      <dgm:t>
        <a:bodyPr/>
        <a:lstStyle/>
        <a:p>
          <a:endParaRPr lang="en-US"/>
        </a:p>
      </dgm:t>
    </dgm:pt>
    <dgm:pt modelId="{7E5C6C60-2BE5-40EC-AAA9-DDB08D98CBFB}" type="pres">
      <dgm:prSet presAssocID="{27E1C9D9-0251-4C19-92A3-FC0E0468F631}" presName="root" presStyleCnt="0">
        <dgm:presLayoutVars>
          <dgm:dir/>
          <dgm:resizeHandles val="exact"/>
        </dgm:presLayoutVars>
      </dgm:prSet>
      <dgm:spPr/>
    </dgm:pt>
    <dgm:pt modelId="{F39C6474-62D2-4E75-B97D-C4FEE5C325E7}" type="pres">
      <dgm:prSet presAssocID="{A8AAB2D0-525E-4F00-AF63-ECFAAC689394}" presName="compNode" presStyleCnt="0"/>
      <dgm:spPr/>
    </dgm:pt>
    <dgm:pt modelId="{60B6E6B1-38B6-4FAA-BAA7-A6E34A53515C}" type="pres">
      <dgm:prSet presAssocID="{A8AAB2D0-525E-4F00-AF63-ECFAAC6893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7550FC3-20E1-4CCC-8BCD-3A44B3F2C8ED}" type="pres">
      <dgm:prSet presAssocID="{A8AAB2D0-525E-4F00-AF63-ECFAAC689394}" presName="spaceRect" presStyleCnt="0"/>
      <dgm:spPr/>
    </dgm:pt>
    <dgm:pt modelId="{1A00D366-6673-43A6-B79B-093FD133A872}" type="pres">
      <dgm:prSet presAssocID="{A8AAB2D0-525E-4F00-AF63-ECFAAC689394}" presName="textRect" presStyleLbl="revTx" presStyleIdx="0" presStyleCnt="3">
        <dgm:presLayoutVars>
          <dgm:chMax val="1"/>
          <dgm:chPref val="1"/>
        </dgm:presLayoutVars>
      </dgm:prSet>
      <dgm:spPr/>
    </dgm:pt>
    <dgm:pt modelId="{1878FE79-6C47-49FD-99FC-4FEE0290F187}" type="pres">
      <dgm:prSet presAssocID="{83A05C03-E752-4142-B0F1-A4ED7ADF6368}" presName="sibTrans" presStyleCnt="0"/>
      <dgm:spPr/>
    </dgm:pt>
    <dgm:pt modelId="{054B27EF-4F10-47F1-8B7C-225AE2126FFD}" type="pres">
      <dgm:prSet presAssocID="{1F232956-CE52-4C7C-9FA8-945EA8CE4AAA}" presName="compNode" presStyleCnt="0"/>
      <dgm:spPr/>
    </dgm:pt>
    <dgm:pt modelId="{54DF97C2-9421-4E0C-8043-51D9EB973B50}" type="pres">
      <dgm:prSet presAssocID="{1F232956-CE52-4C7C-9FA8-945EA8CE4A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EB71D52-5DE0-4E84-AB82-513D2759386A}" type="pres">
      <dgm:prSet presAssocID="{1F232956-CE52-4C7C-9FA8-945EA8CE4AAA}" presName="spaceRect" presStyleCnt="0"/>
      <dgm:spPr/>
    </dgm:pt>
    <dgm:pt modelId="{E47299AE-6067-4685-A0D7-3A3E8F6D37FC}" type="pres">
      <dgm:prSet presAssocID="{1F232956-CE52-4C7C-9FA8-945EA8CE4AAA}" presName="textRect" presStyleLbl="revTx" presStyleIdx="1" presStyleCnt="3">
        <dgm:presLayoutVars>
          <dgm:chMax val="1"/>
          <dgm:chPref val="1"/>
        </dgm:presLayoutVars>
      </dgm:prSet>
      <dgm:spPr/>
    </dgm:pt>
    <dgm:pt modelId="{3516858F-6614-476E-BE2B-FB976AFA7605}" type="pres">
      <dgm:prSet presAssocID="{1FF5CCA0-1EDC-4CBE-B1AF-174F56B120C5}" presName="sibTrans" presStyleCnt="0"/>
      <dgm:spPr/>
    </dgm:pt>
    <dgm:pt modelId="{87A45F18-9058-4BE3-9340-11EC53DCCDF0}" type="pres">
      <dgm:prSet presAssocID="{A24D1BA5-832E-4186-860A-2EDC33BA5B00}" presName="compNode" presStyleCnt="0"/>
      <dgm:spPr/>
    </dgm:pt>
    <dgm:pt modelId="{9E2F274A-07D0-41FE-B83A-CC6586ECA230}" type="pres">
      <dgm:prSet presAssocID="{A24D1BA5-832E-4186-860A-2EDC33BA5B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F3B7A9-07CE-4404-BD61-1924CE11C7C8}" type="pres">
      <dgm:prSet presAssocID="{A24D1BA5-832E-4186-860A-2EDC33BA5B00}" presName="spaceRect" presStyleCnt="0"/>
      <dgm:spPr/>
    </dgm:pt>
    <dgm:pt modelId="{910E4D5F-48A8-44B4-A40E-72758CA91ED5}" type="pres">
      <dgm:prSet presAssocID="{A24D1BA5-832E-4186-860A-2EDC33BA5B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8DA009-05DA-4086-9F2A-DB79FA170677}" srcId="{27E1C9D9-0251-4C19-92A3-FC0E0468F631}" destId="{A24D1BA5-832E-4186-860A-2EDC33BA5B00}" srcOrd="2" destOrd="0" parTransId="{7571AAE3-A003-4516-B61B-0509F30A8366}" sibTransId="{970FE719-F22E-417F-948A-749E99A086A0}"/>
    <dgm:cxn modelId="{63B45224-2EEA-463D-A8E4-BF77E3732C8C}" type="presOf" srcId="{1F232956-CE52-4C7C-9FA8-945EA8CE4AAA}" destId="{E47299AE-6067-4685-A0D7-3A3E8F6D37FC}" srcOrd="0" destOrd="0" presId="urn:microsoft.com/office/officeart/2018/2/layout/IconLabelList"/>
    <dgm:cxn modelId="{EF34F229-E497-491E-BF1B-860F7E23CC07}" type="presOf" srcId="{27E1C9D9-0251-4C19-92A3-FC0E0468F631}" destId="{7E5C6C60-2BE5-40EC-AAA9-DDB08D98CBFB}" srcOrd="0" destOrd="0" presId="urn:microsoft.com/office/officeart/2018/2/layout/IconLabelList"/>
    <dgm:cxn modelId="{978BC45C-F966-4936-8F58-ABE84998A173}" srcId="{27E1C9D9-0251-4C19-92A3-FC0E0468F631}" destId="{A8AAB2D0-525E-4F00-AF63-ECFAAC689394}" srcOrd="0" destOrd="0" parTransId="{5D372B26-230F-4529-907D-D89D7771517E}" sibTransId="{83A05C03-E752-4142-B0F1-A4ED7ADF6368}"/>
    <dgm:cxn modelId="{3F43B8A5-2946-4A22-85B1-C9F0D3D3C8F3}" srcId="{27E1C9D9-0251-4C19-92A3-FC0E0468F631}" destId="{1F232956-CE52-4C7C-9FA8-945EA8CE4AAA}" srcOrd="1" destOrd="0" parTransId="{F22CFC7D-9E5A-4F78-AF11-29577ADE401B}" sibTransId="{1FF5CCA0-1EDC-4CBE-B1AF-174F56B120C5}"/>
    <dgm:cxn modelId="{894865C7-316B-4148-8EDC-2B332B9471A3}" type="presOf" srcId="{A24D1BA5-832E-4186-860A-2EDC33BA5B00}" destId="{910E4D5F-48A8-44B4-A40E-72758CA91ED5}" srcOrd="0" destOrd="0" presId="urn:microsoft.com/office/officeart/2018/2/layout/IconLabelList"/>
    <dgm:cxn modelId="{ABE06CCD-DF8C-42E0-AAF8-AC9045E545BC}" type="presOf" srcId="{A8AAB2D0-525E-4F00-AF63-ECFAAC689394}" destId="{1A00D366-6673-43A6-B79B-093FD133A872}" srcOrd="0" destOrd="0" presId="urn:microsoft.com/office/officeart/2018/2/layout/IconLabelList"/>
    <dgm:cxn modelId="{F5B2AFA2-A9D7-4852-BFAF-116527944A9B}" type="presParOf" srcId="{7E5C6C60-2BE5-40EC-AAA9-DDB08D98CBFB}" destId="{F39C6474-62D2-4E75-B97D-C4FEE5C325E7}" srcOrd="0" destOrd="0" presId="urn:microsoft.com/office/officeart/2018/2/layout/IconLabelList"/>
    <dgm:cxn modelId="{674F75D2-DED1-40E6-B84B-2C8EDA2BEFDB}" type="presParOf" srcId="{F39C6474-62D2-4E75-B97D-C4FEE5C325E7}" destId="{60B6E6B1-38B6-4FAA-BAA7-A6E34A53515C}" srcOrd="0" destOrd="0" presId="urn:microsoft.com/office/officeart/2018/2/layout/IconLabelList"/>
    <dgm:cxn modelId="{57C26368-4F5E-4480-9E07-7F2DC98E39F7}" type="presParOf" srcId="{F39C6474-62D2-4E75-B97D-C4FEE5C325E7}" destId="{07550FC3-20E1-4CCC-8BCD-3A44B3F2C8ED}" srcOrd="1" destOrd="0" presId="urn:microsoft.com/office/officeart/2018/2/layout/IconLabelList"/>
    <dgm:cxn modelId="{A28D16C1-3A6F-4BDE-AF6C-1B5F5F67CEF6}" type="presParOf" srcId="{F39C6474-62D2-4E75-B97D-C4FEE5C325E7}" destId="{1A00D366-6673-43A6-B79B-093FD133A872}" srcOrd="2" destOrd="0" presId="urn:microsoft.com/office/officeart/2018/2/layout/IconLabelList"/>
    <dgm:cxn modelId="{8AD12D03-0E4C-437F-8EAD-BC8FCE711A17}" type="presParOf" srcId="{7E5C6C60-2BE5-40EC-AAA9-DDB08D98CBFB}" destId="{1878FE79-6C47-49FD-99FC-4FEE0290F187}" srcOrd="1" destOrd="0" presId="urn:microsoft.com/office/officeart/2018/2/layout/IconLabelList"/>
    <dgm:cxn modelId="{744E2D29-04E4-4C9E-8392-A05403727379}" type="presParOf" srcId="{7E5C6C60-2BE5-40EC-AAA9-DDB08D98CBFB}" destId="{054B27EF-4F10-47F1-8B7C-225AE2126FFD}" srcOrd="2" destOrd="0" presId="urn:microsoft.com/office/officeart/2018/2/layout/IconLabelList"/>
    <dgm:cxn modelId="{D4B8C398-B469-41B2-8A20-BF7BB04230BC}" type="presParOf" srcId="{054B27EF-4F10-47F1-8B7C-225AE2126FFD}" destId="{54DF97C2-9421-4E0C-8043-51D9EB973B50}" srcOrd="0" destOrd="0" presId="urn:microsoft.com/office/officeart/2018/2/layout/IconLabelList"/>
    <dgm:cxn modelId="{698C6DEE-BA8F-4496-954A-9905C1ADB26E}" type="presParOf" srcId="{054B27EF-4F10-47F1-8B7C-225AE2126FFD}" destId="{5EB71D52-5DE0-4E84-AB82-513D2759386A}" srcOrd="1" destOrd="0" presId="urn:microsoft.com/office/officeart/2018/2/layout/IconLabelList"/>
    <dgm:cxn modelId="{EEE62E16-E839-44C9-B60A-3E7D70AF3431}" type="presParOf" srcId="{054B27EF-4F10-47F1-8B7C-225AE2126FFD}" destId="{E47299AE-6067-4685-A0D7-3A3E8F6D37FC}" srcOrd="2" destOrd="0" presId="urn:microsoft.com/office/officeart/2018/2/layout/IconLabelList"/>
    <dgm:cxn modelId="{C54C4EA8-E4EE-4B13-BB2F-3A677BDF918B}" type="presParOf" srcId="{7E5C6C60-2BE5-40EC-AAA9-DDB08D98CBFB}" destId="{3516858F-6614-476E-BE2B-FB976AFA7605}" srcOrd="3" destOrd="0" presId="urn:microsoft.com/office/officeart/2018/2/layout/IconLabelList"/>
    <dgm:cxn modelId="{FFB647ED-6F41-47E7-9953-E975237BB78C}" type="presParOf" srcId="{7E5C6C60-2BE5-40EC-AAA9-DDB08D98CBFB}" destId="{87A45F18-9058-4BE3-9340-11EC53DCCDF0}" srcOrd="4" destOrd="0" presId="urn:microsoft.com/office/officeart/2018/2/layout/IconLabelList"/>
    <dgm:cxn modelId="{2E05C60F-0705-4ADE-8CFF-0F20B938D292}" type="presParOf" srcId="{87A45F18-9058-4BE3-9340-11EC53DCCDF0}" destId="{9E2F274A-07D0-41FE-B83A-CC6586ECA230}" srcOrd="0" destOrd="0" presId="urn:microsoft.com/office/officeart/2018/2/layout/IconLabelList"/>
    <dgm:cxn modelId="{DBF21626-6CAF-4AF8-A4E3-D597A0E0A975}" type="presParOf" srcId="{87A45F18-9058-4BE3-9340-11EC53DCCDF0}" destId="{D7F3B7A9-07CE-4404-BD61-1924CE11C7C8}" srcOrd="1" destOrd="0" presId="urn:microsoft.com/office/officeart/2018/2/layout/IconLabelList"/>
    <dgm:cxn modelId="{B007B456-6497-49D0-A2FA-9928C43471E9}" type="presParOf" srcId="{87A45F18-9058-4BE3-9340-11EC53DCCDF0}" destId="{910E4D5F-48A8-44B4-A40E-72758CA91E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DE23E-1A21-42C0-A595-E783A40AACDA}">
      <dsp:nvSpPr>
        <dsp:cNvPr id="0" name=""/>
        <dsp:cNvSpPr/>
      </dsp:nvSpPr>
      <dsp:spPr>
        <a:xfrm>
          <a:off x="1544829" y="1432784"/>
          <a:ext cx="1248412" cy="1248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0F6B6-B693-43C9-BD53-6FD63F1BAFF6}">
      <dsp:nvSpPr>
        <dsp:cNvPr id="0" name=""/>
        <dsp:cNvSpPr/>
      </dsp:nvSpPr>
      <dsp:spPr>
        <a:xfrm>
          <a:off x="196085" y="2980358"/>
          <a:ext cx="4183929" cy="787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Segmentación precisa de clientes</a:t>
          </a:r>
          <a:endParaRPr lang="en-US" sz="2400" kern="1200" dirty="0"/>
        </a:p>
      </dsp:txBody>
      <dsp:txXfrm>
        <a:off x="196085" y="2980358"/>
        <a:ext cx="4183929" cy="787514"/>
      </dsp:txXfrm>
    </dsp:sp>
    <dsp:sp modelId="{8625E87D-DCA8-4213-BB19-7C43B792352D}">
      <dsp:nvSpPr>
        <dsp:cNvPr id="0" name=""/>
        <dsp:cNvSpPr/>
      </dsp:nvSpPr>
      <dsp:spPr>
        <a:xfrm>
          <a:off x="5601489" y="1358367"/>
          <a:ext cx="1623772" cy="1440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5F063-C9A2-491C-8A35-B79783CF7373}">
      <dsp:nvSpPr>
        <dsp:cNvPr id="0" name=""/>
        <dsp:cNvSpPr/>
      </dsp:nvSpPr>
      <dsp:spPr>
        <a:xfrm>
          <a:off x="4871945" y="3056927"/>
          <a:ext cx="3147775" cy="892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Predicción de tendencias</a:t>
          </a:r>
          <a:endParaRPr lang="en-US" sz="2400" kern="1200" dirty="0"/>
        </a:p>
      </dsp:txBody>
      <dsp:txXfrm>
        <a:off x="4871945" y="3056927"/>
        <a:ext cx="3147775" cy="892677"/>
      </dsp:txXfrm>
    </dsp:sp>
    <dsp:sp modelId="{5B04ACB0-0861-4A91-B7AD-801F6F7196D7}">
      <dsp:nvSpPr>
        <dsp:cNvPr id="0" name=""/>
        <dsp:cNvSpPr/>
      </dsp:nvSpPr>
      <dsp:spPr>
        <a:xfrm>
          <a:off x="9566861" y="1446235"/>
          <a:ext cx="1360969" cy="1262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3CF96-B4C4-4760-B136-FA0A5A6164AA}">
      <dsp:nvSpPr>
        <dsp:cNvPr id="0" name=""/>
        <dsp:cNvSpPr/>
      </dsp:nvSpPr>
      <dsp:spPr>
        <a:xfrm>
          <a:off x="8178379" y="3093712"/>
          <a:ext cx="37351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Optimización de marketing</a:t>
          </a:r>
          <a:endParaRPr lang="en-US" sz="2400" kern="1200" dirty="0"/>
        </a:p>
      </dsp:txBody>
      <dsp:txXfrm>
        <a:off x="8178379" y="3093712"/>
        <a:ext cx="373516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6E6B1-38B6-4FAA-BAA7-A6E34A53515C}">
      <dsp:nvSpPr>
        <dsp:cNvPr id="0" name=""/>
        <dsp:cNvSpPr/>
      </dsp:nvSpPr>
      <dsp:spPr>
        <a:xfrm>
          <a:off x="1302749" y="1059648"/>
          <a:ext cx="1540687" cy="154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0D366-6673-43A6-B79B-093FD133A872}">
      <dsp:nvSpPr>
        <dsp:cNvPr id="0" name=""/>
        <dsp:cNvSpPr/>
      </dsp:nvSpPr>
      <dsp:spPr>
        <a:xfrm>
          <a:off x="361218" y="2999365"/>
          <a:ext cx="34237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/>
            <a:t>Calidad de los datos</a:t>
          </a:r>
          <a:endParaRPr lang="en-US" sz="2400" kern="1200"/>
        </a:p>
      </dsp:txBody>
      <dsp:txXfrm>
        <a:off x="361218" y="2999365"/>
        <a:ext cx="3423749" cy="720000"/>
      </dsp:txXfrm>
    </dsp:sp>
    <dsp:sp modelId="{54DF97C2-9421-4E0C-8043-51D9EB973B50}">
      <dsp:nvSpPr>
        <dsp:cNvPr id="0" name=""/>
        <dsp:cNvSpPr/>
      </dsp:nvSpPr>
      <dsp:spPr>
        <a:xfrm>
          <a:off x="5325655" y="1059648"/>
          <a:ext cx="1540687" cy="154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99AE-6067-4685-A0D7-3A3E8F6D37FC}">
      <dsp:nvSpPr>
        <dsp:cNvPr id="0" name=""/>
        <dsp:cNvSpPr/>
      </dsp:nvSpPr>
      <dsp:spPr>
        <a:xfrm>
          <a:off x="4384124" y="2999365"/>
          <a:ext cx="34237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/>
            <a:t>Capacidad predictiva</a:t>
          </a:r>
          <a:endParaRPr lang="en-US" sz="2400" kern="1200"/>
        </a:p>
      </dsp:txBody>
      <dsp:txXfrm>
        <a:off x="4384124" y="2999365"/>
        <a:ext cx="3423749" cy="720000"/>
      </dsp:txXfrm>
    </dsp:sp>
    <dsp:sp modelId="{9E2F274A-07D0-41FE-B83A-CC6586ECA230}">
      <dsp:nvSpPr>
        <dsp:cNvPr id="0" name=""/>
        <dsp:cNvSpPr/>
      </dsp:nvSpPr>
      <dsp:spPr>
        <a:xfrm>
          <a:off x="9348561" y="1059648"/>
          <a:ext cx="1540687" cy="1540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4D5F-48A8-44B4-A40E-72758CA91ED5}">
      <dsp:nvSpPr>
        <dsp:cNvPr id="0" name=""/>
        <dsp:cNvSpPr/>
      </dsp:nvSpPr>
      <dsp:spPr>
        <a:xfrm>
          <a:off x="8407030" y="2999365"/>
          <a:ext cx="34237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/>
            <a:t>Adaptación del modelo</a:t>
          </a:r>
          <a:endParaRPr lang="en-US" sz="2400" kern="1200" dirty="0"/>
        </a:p>
      </dsp:txBody>
      <dsp:txXfrm>
        <a:off x="8407030" y="2999365"/>
        <a:ext cx="34237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2d80bae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12d80bae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2d80bae0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12d80bae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"/>
          <p:cNvSpPr txBox="1"/>
          <p:nvPr/>
        </p:nvSpPr>
        <p:spPr>
          <a:xfrm>
            <a:off x="1083148" y="1630036"/>
            <a:ext cx="10640754" cy="3558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PROYECTO “Análisis Predictivo De Tendencias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Skip</a:t>
            </a:r>
            <a:r>
              <a:rPr lang="en-US" sz="3600" b="0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”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PRESENTACIÓN FINAL CAPSTONE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/>
          <a:stretch/>
        </p:blipFill>
        <p:spPr>
          <a:xfrm>
            <a:off x="8565245" y="490147"/>
            <a:ext cx="3060957" cy="813998"/>
          </a:xfrm>
          <a:prstGeom prst="rect">
            <a:avLst/>
          </a:prstGeom>
          <a:noFill/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0" y="8808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9" name="Google Shape;16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0" name="Google Shape;17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662" y="1650175"/>
            <a:ext cx="7601051" cy="5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dirty="0"/>
          </a:p>
        </p:txBody>
      </p:sp>
      <p:sp>
        <p:nvSpPr>
          <p:cNvPr id="177" name="Google Shape;177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8" name="Google Shape;178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0" name="Picture 2" descr="¿Qué es PostgreSQL?">
            <a:extLst>
              <a:ext uri="{FF2B5EF4-FFF2-40B4-BE49-F238E27FC236}">
                <a16:creationId xmlns:a16="http://schemas.microsoft.com/office/drawing/2014/main" id="{FF429717-FFE3-8840-E0DB-E7608710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9" y="2078986"/>
            <a:ext cx="5692580" cy="304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Studio logo - download.">
            <a:extLst>
              <a:ext uri="{FF2B5EF4-FFF2-40B4-BE49-F238E27FC236}">
                <a16:creationId xmlns:a16="http://schemas.microsoft.com/office/drawing/2014/main" id="{3A9892F8-32D7-AB84-AE22-A180AE2C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45" y="2753613"/>
            <a:ext cx="4165687" cy="14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 Programming Language Download windows 10 | Tutorial Jinni">
            <a:extLst>
              <a:ext uri="{FF2B5EF4-FFF2-40B4-BE49-F238E27FC236}">
                <a16:creationId xmlns:a16="http://schemas.microsoft.com/office/drawing/2014/main" id="{BFBC9225-8BF3-A784-F1DF-80D11BD1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53" y="4406026"/>
            <a:ext cx="2283692" cy="17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312d80bae0e_0_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12d80bae0e_0_5"/>
          <p:cNvSpPr txBox="1"/>
          <p:nvPr/>
        </p:nvSpPr>
        <p:spPr>
          <a:xfrm>
            <a:off x="0" y="79457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dirty="0"/>
          </a:p>
        </p:txBody>
      </p:sp>
      <p:graphicFrame>
        <p:nvGraphicFramePr>
          <p:cNvPr id="192" name="Google Shape;192;g312d80bae0e_0_5"/>
          <p:cNvGraphicFramePr/>
          <p:nvPr/>
        </p:nvGraphicFramePr>
        <p:xfrm>
          <a:off x="229550" y="1880600"/>
          <a:ext cx="11684000" cy="4644400"/>
        </p:xfrm>
        <a:graphic>
          <a:graphicData uri="http://schemas.openxmlformats.org/drawingml/2006/table">
            <a:tbl>
              <a:tblPr>
                <a:noFill/>
                <a:tableStyleId>{EAD39BDD-DF35-4096-9FFF-60BD8E1FB3C5}</a:tableStyleId>
              </a:tblPr>
              <a:tblGrid>
                <a:gridCol w="58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200" b="1"/>
                        <a:t>Segmentación Estratégica de Clientes</a:t>
                      </a:r>
                      <a:endParaRPr sz="2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100">
                          <a:solidFill>
                            <a:schemeClr val="dk1"/>
                          </a:solidFill>
                        </a:rPr>
                        <a:t>Clasificación en cinco segmentos clave para estrategias personalizadas.</a:t>
                      </a:r>
                      <a:endParaRPr sz="2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200" b="1"/>
                        <a:t>Predicción de Tendencias de Comportamiento</a:t>
                      </a:r>
                      <a:endParaRPr sz="2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100"/>
                        <a:t>Identificación de patrones de consumo y posibles abandonos.</a:t>
                      </a:r>
                      <a:endParaRPr sz="2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200" b="1"/>
                        <a:t>Optimización de Recursos de Marketing</a:t>
                      </a:r>
                      <a:endParaRPr sz="2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100"/>
                        <a:t>Priorización de segmentos clave para campañas estratégicas.</a:t>
                      </a:r>
                      <a:endParaRPr sz="21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9C0AF999-2054-B8CF-9E2E-352420CA4AA9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312d80bae0e_0_1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12d80bae0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788276"/>
            <a:ext cx="11374499" cy="58953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0F52B4CE-0218-9FA5-A920-951C756D45D0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2445998" cy="7000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97;g312d80bae0e_0_17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BB683651-2FE6-DB00-B6E0-D34EC67520F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221673" y="2798618"/>
            <a:ext cx="1181792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Tecnologías</a:t>
            </a: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conexión entre R y PostgreSQL presentó desafíos técnicos, requiriendo ajustes para asegurar la correcta comunicación entre el sistema de análisis y la base de datos.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Aprendizaje</a:t>
            </a: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uso de herramientas como R y librerías específicas presentó una curva de aprendizaje considerable, retrasando algunas fases del proyecto.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Gran Volumen de Datos</a:t>
            </a: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Aunque se simularon los datos, la manipulación de un gran volumen de información resultó desafiante, especialmente para garantizar el rendimiento eficiente de las consultas y análisis.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B77BD851-2BA9-C24B-0D4C-6401C6777858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085617" y="2660075"/>
            <a:ext cx="7510638" cy="2285997"/>
            <a:chOff x="0" y="0"/>
            <a:chExt cx="7510638" cy="2285997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510638" cy="228599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730727" y="0"/>
              <a:ext cx="5779910" cy="2285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950" tIns="140950" rIns="140950" bIns="14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lang="es-MX" sz="3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Lucas Carrasco</a:t>
              </a:r>
              <a:endParaRPr dirty="0"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129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lang="es-MX" sz="2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s-MX" sz="2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royecto Completo</a:t>
              </a:r>
              <a:endParaRPr sz="2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lang="es-MX" sz="2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</a:t>
              </a:r>
              <a:r>
                <a:rPr lang="es-MX" sz="2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s-MX" sz="2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página web con sus funciones y </a:t>
              </a:r>
              <a:r>
                <a:rPr lang="es-MX" sz="2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</a:t>
              </a:r>
              <a:endParaRPr sz="2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28599" y="228599"/>
              <a:ext cx="1502127" cy="1828797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3"/>
          <p:cNvSpPr/>
          <p:nvPr/>
        </p:nvSpPr>
        <p:spPr>
          <a:xfrm>
            <a:off x="714909" y="2169769"/>
            <a:ext cx="4427360" cy="4319303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</a:t>
            </a: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carece de un sistema eficaz para identificar a los clientes en riesgo de abandono y anticipar cambios en sus patrones de consumo, lo que limita su capacidad para implementar estrategias de retención y optimizar la oferta.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833425" y="2177325"/>
            <a:ext cx="4427359" cy="4311747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que, a través del análisis de datos históricos, permita segmentar clientes y prever su comportamiento. Esto ayudará a </a:t>
            </a:r>
            <a:r>
              <a:rPr lang="es-MX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</a:t>
            </a: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personalizar sus estrategias de marketing, optimizar recursos y mejorar la toma de decisiones, incrementando la lealtad del cliente y reduciendo la tasa de abandono.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-2" y="83111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4"/>
          <p:cNvSpPr txBox="1"/>
          <p:nvPr/>
        </p:nvSpPr>
        <p:spPr>
          <a:xfrm>
            <a:off x="-3" y="328634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62114" y="1523178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 identifique y anticipe con precisión las tendencias de comportamiento de los clientes en el uso de productos </a:t>
            </a:r>
            <a:r>
              <a:rPr lang="es-MX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</a:t>
            </a: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permitiendo personalizar estrategias de marketing, optimizar recursos y mejorar la experiencia del cliente.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14515" y="4120614"/>
            <a:ext cx="10962967" cy="223862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Segmentación de clientes: Clasificar a los clientes en grupos clave (nuevos, perdidos, decrecientes, crecientes, reactivados) mediante análisis de datos históricos.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Anticipación de tendencias: Prever cambios en los patrones de consumo para ajustar la oferta y las estrategias de marketing.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0" y="125113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dirty="0"/>
          </a:p>
        </p:txBody>
      </p:sp>
      <p:cxnSp>
        <p:nvCxnSpPr>
          <p:cNvPr id="127" name="Google Shape;127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30" name="Google Shape;128;p5">
            <a:extLst>
              <a:ext uri="{FF2B5EF4-FFF2-40B4-BE49-F238E27FC236}">
                <a16:creationId xmlns:a16="http://schemas.microsoft.com/office/drawing/2014/main" id="{87725E3A-C305-5C4B-99BA-C1AB9A0F9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509961"/>
              </p:ext>
            </p:extLst>
          </p:nvPr>
        </p:nvGraphicFramePr>
        <p:xfrm>
          <a:off x="0" y="1642820"/>
          <a:ext cx="12192000" cy="521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-1" y="121277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</a:t>
            </a:r>
            <a:endParaRPr dirty="0"/>
          </a:p>
        </p:txBody>
      </p:sp>
      <p:cxnSp>
        <p:nvCxnSpPr>
          <p:cNvPr id="136" name="Google Shape;136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39" name="Google Shape;137;p6">
            <a:extLst>
              <a:ext uri="{FF2B5EF4-FFF2-40B4-BE49-F238E27FC236}">
                <a16:creationId xmlns:a16="http://schemas.microsoft.com/office/drawing/2014/main" id="{EBEB9E9F-DAEB-1B56-A558-63B2EEBB7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846197"/>
              </p:ext>
            </p:extLst>
          </p:nvPr>
        </p:nvGraphicFramePr>
        <p:xfrm>
          <a:off x="-2" y="1871436"/>
          <a:ext cx="12191999" cy="4779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-68375" y="90832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46" name="Google Shape;146;p7"/>
          <p:cNvGraphicFramePr/>
          <p:nvPr/>
        </p:nvGraphicFramePr>
        <p:xfrm>
          <a:off x="376100" y="1861675"/>
          <a:ext cx="11439800" cy="4806950"/>
        </p:xfrm>
        <a:graphic>
          <a:graphicData uri="http://schemas.openxmlformats.org/drawingml/2006/table">
            <a:tbl>
              <a:tblPr>
                <a:noFill/>
                <a:tableStyleId>{EAD39BDD-DF35-4096-9FFF-60BD8E1FB3C5}</a:tableStyleId>
              </a:tblPr>
              <a:tblGrid>
                <a:gridCol w="571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Entendimiento del Negocio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el objetivo de crear un modelo predictivo para anticipar comportamientos de clientes en productos Skip, identificando segmentos clave.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los Datos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Conectar a PostgreSQL para extraer y analizar datos históricos utilizando dplyr y ggplot2.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Preparación de Datos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Limpiar y transformar datos, unificando información de diversas fuentes con dplyr y readr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Modelado Predictivo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Entrenar modelos con caret y rpart, evaluando con métricas como RMSE y accuracy.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Evaluación del Modelo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Validar predicciones y seleccionar el mejor modelo usando gráficos generados en ggplot2.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Despliegue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 dashboard interactivo con shiny, mostrando resultados en tiempo real y proporcionando insights accionables.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D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cxnSp>
        <p:nvCxnSpPr>
          <p:cNvPr id="153" name="Google Shape;15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4" name="Google Shape;154;p8" title="Gantt Ski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00" y="859700"/>
            <a:ext cx="10765701" cy="58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9"/>
          <p:cNvCxnSpPr/>
          <p:nvPr/>
        </p:nvCxnSpPr>
        <p:spPr>
          <a:xfrm>
            <a:off x="0" y="1246502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1" name="Google Shape;1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775" y="68388"/>
            <a:ext cx="6087650" cy="6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1461498-E023-402A-9E96-971E6029E84A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Panorámica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lucas carrasco</cp:lastModifiedBy>
  <cp:revision>2</cp:revision>
  <dcterms:created xsi:type="dcterms:W3CDTF">2023-10-28T21:12:11Z</dcterms:created>
  <dcterms:modified xsi:type="dcterms:W3CDTF">2024-11-26T17:47:30Z</dcterms:modified>
</cp:coreProperties>
</file>