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8" roundtripDataSignature="AMtx7mgSeFxTsksoj2J3DP1jH3mK/w4H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F4649B-E559-41C9-9E01-5C8031AD806B}">
  <a:tblStyle styleId="{44F4649B-E559-41C9-9E01-5C8031AD806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V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3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3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4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4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5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5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7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7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VE"/>
              <a:t>Reporte de Avance de Proyecto</a:t>
            </a:r>
            <a:r>
              <a:rPr b="1" lang="es-VE" sz="2400">
                <a:solidFill>
                  <a:srgbClr val="00B050"/>
                </a:solidFill>
              </a:rPr>
              <a:t> [</a:t>
            </a:r>
            <a:r>
              <a:rPr b="1" i="1" lang="es-VE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proyecto “Skip”</a:t>
            </a:r>
            <a:r>
              <a:rPr b="1" lang="es-VE" sz="2400">
                <a:solidFill>
                  <a:srgbClr val="00B050"/>
                </a:solidFill>
              </a:rPr>
              <a:t>]</a:t>
            </a:r>
            <a:endParaRPr b="1"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500188" y="3786188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b="1" lang="es-VE" sz="2800"/>
              <a:t>Período: </a:t>
            </a:r>
            <a:r>
              <a:rPr b="1" lang="es-VE" sz="2800">
                <a:solidFill>
                  <a:srgbClr val="00B050"/>
                </a:solidFill>
              </a:rPr>
              <a:t>[26/08/2024] al [06/09/2024]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b="1" lang="es-VE" sz="2800"/>
              <a:t>Organización: </a:t>
            </a:r>
            <a:r>
              <a:rPr b="1" lang="es-VE" sz="2800">
                <a:solidFill>
                  <a:srgbClr val="00B050"/>
                </a:solidFill>
              </a:rPr>
              <a:t>[Skip]</a:t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b="1" lang="es-VE" sz="2800"/>
              <a:t>Cliente: </a:t>
            </a:r>
            <a:r>
              <a:rPr b="1" lang="es-VE" sz="2800">
                <a:solidFill>
                  <a:srgbClr val="00B050"/>
                </a:solidFill>
              </a:rPr>
              <a:t>[Rocio </a:t>
            </a:r>
            <a:r>
              <a:rPr b="1" lang="es-VE" sz="2800">
                <a:solidFill>
                  <a:srgbClr val="00B050"/>
                </a:solidFill>
              </a:rPr>
              <a:t>Contreras</a:t>
            </a:r>
            <a:r>
              <a:rPr b="1" lang="es-VE" sz="2800">
                <a:solidFill>
                  <a:srgbClr val="00B050"/>
                </a:solidFill>
              </a:rPr>
              <a:t> y </a:t>
            </a:r>
            <a:r>
              <a:rPr b="1" lang="es-VE" sz="2800">
                <a:solidFill>
                  <a:srgbClr val="00B050"/>
                </a:solidFill>
              </a:rPr>
              <a:t>Comité</a:t>
            </a:r>
            <a:r>
              <a:rPr b="1" lang="es-VE" sz="2800">
                <a:solidFill>
                  <a:srgbClr val="00B050"/>
                </a:solidFill>
              </a:rPr>
              <a:t>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b="1" lang="es-VE" sz="2800"/>
              <a:t>Gerente del Proyecto: </a:t>
            </a:r>
            <a:r>
              <a:rPr b="1" lang="es-VE" sz="2800">
                <a:solidFill>
                  <a:srgbClr val="00B050"/>
                </a:solidFill>
              </a:rPr>
              <a:t>[Lucas Carrasco]</a:t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b="1" sz="2800">
              <a:solidFill>
                <a:srgbClr val="00B050"/>
              </a:solidFill>
            </a:endParaRPr>
          </a:p>
        </p:txBody>
      </p:sp>
      <p:sp>
        <p:nvSpPr>
          <p:cNvPr id="102" name="Google Shape;102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/>
        </p:nvSpPr>
        <p:spPr>
          <a:xfrm>
            <a:off x="157163" y="1285875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período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214313" y="1857375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VE" sz="2400"/>
              <a:t>Cronograma de actividad / Exito / Hito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s-VE" sz="2400"/>
              <a:t>Comunicación entre los interesados / Éxito / Hito 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s-VE" sz="2400"/>
              <a:t>Objetivos del proyecto calidad, costos, tiempo, alcance y otros / Éxito / Hito 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s-VE" sz="2400"/>
              <a:t>Acta de constitución del proyecto / Éxito / Hito 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s-VE" sz="2400"/>
              <a:t>Levantamiento de requerimientos a los módulos a desarrollar  / Éxito / Hito 5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s-VE" sz="2400"/>
              <a:t>Matriz de responsabilidad / Éxito / Hito 6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s-VE" sz="2400"/>
              <a:t>WBS de cada módulo / Éxito / Hito 7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/>
        </p:nvSpPr>
        <p:spPr>
          <a:xfrm>
            <a:off x="600075" y="1357313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600075" y="192881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de compromisos del período anterior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Indicadores y Proyecciones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Causas de desviación y acciones correctivas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Logros del período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Estado actual de incidentes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riesgos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solicitudes de cambios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Logros planificados para el próximo período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Compromisos para el próximo período</a:t>
            </a:r>
            <a:endParaRPr/>
          </a:p>
        </p:txBody>
      </p:sp>
      <p:sp>
        <p:nvSpPr>
          <p:cNvPr id="174" name="Google Shape;17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/>
        </p:nvSpPr>
        <p:spPr>
          <a:xfrm>
            <a:off x="142875" y="1357313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81" name="Google Shape;181;p12"/>
          <p:cNvGraphicFramePr/>
          <p:nvPr/>
        </p:nvGraphicFramePr>
        <p:xfrm>
          <a:off x="142863" y="18782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{44F4649B-E559-41C9-9E01-5C8031AD806B}</a:tableStyleId>
              </a:tblPr>
              <a:tblGrid>
                <a:gridCol w="1928825"/>
                <a:gridCol w="1928825"/>
                <a:gridCol w="1714500"/>
                <a:gridCol w="1815575"/>
                <a:gridCol w="1285875"/>
              </a:tblGrid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Incidente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Actividad Afectada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Causas del Incidente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Responsable de las 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/>
        </p:nvSpPr>
        <p:spPr>
          <a:xfrm>
            <a:off x="600075" y="1357313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3"/>
          <p:cNvSpPr txBox="1"/>
          <p:nvPr>
            <p:ph idx="1" type="body"/>
          </p:nvPr>
        </p:nvSpPr>
        <p:spPr>
          <a:xfrm>
            <a:off x="600075" y="192881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de compromisos del período anterior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Indicadores y Proyecciones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Causas de desviación y acciones correctivas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Logros del período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incidentes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Estado actual de riesgos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solicitudes de cambios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Logros planificados para el próximo período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Compromisos para el próximo período</a:t>
            </a:r>
            <a:endParaRPr/>
          </a:p>
        </p:txBody>
      </p:sp>
      <p:sp>
        <p:nvSpPr>
          <p:cNvPr id="188" name="Google Shape;18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/>
        </p:nvSpPr>
        <p:spPr>
          <a:xfrm>
            <a:off x="142875" y="1357313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95" name="Google Shape;195;p14"/>
          <p:cNvGraphicFramePr/>
          <p:nvPr/>
        </p:nvGraphicFramePr>
        <p:xfrm>
          <a:off x="214313" y="19288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{44F4649B-E559-41C9-9E01-5C8031AD806B}</a:tableStyleId>
              </a:tblPr>
              <a:tblGrid>
                <a:gridCol w="2395800"/>
                <a:gridCol w="2395800"/>
                <a:gridCol w="2255150"/>
                <a:gridCol w="1597200"/>
              </a:tblGrid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Riesgo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Impacto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Plan de Respuesta al Riesgo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Responsable del Plan de Respuesta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D0D0D"/>
                          </a:solidFill>
                        </a:rPr>
                        <a:t>El cliente no acepta los entregables a pesar de que se cumplio con los criterios de aceptación.</a:t>
                      </a:r>
                      <a:endParaRPr sz="1400" u="none" cap="none" strike="noStrike">
                        <a:solidFill>
                          <a:srgbClr val="0D0D0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D0D0D"/>
                          </a:solidFill>
                        </a:rPr>
                        <a:t>Este riesgo tiene una probabilidad de riesgo que puede afectar el desarrollo de él. En la escala numérica de la matriz(4).</a:t>
                      </a:r>
                      <a:endParaRPr sz="1400" u="none" cap="none" strike="noStrike">
                        <a:solidFill>
                          <a:srgbClr val="0D0D0D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D0D0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D0D0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D0D0D"/>
                          </a:solidFill>
                        </a:rPr>
                        <a:t>Hacer reuniones semanales con el cliente mostrando el avance del proyecto.</a:t>
                      </a:r>
                      <a:endParaRPr sz="1400" u="none" cap="none" strike="noStrike">
                        <a:solidFill>
                          <a:srgbClr val="0D0D0D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D0D0D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D0D0D"/>
                          </a:solidFill>
                        </a:rPr>
                        <a:t>Acordar horarios para tener comunicación con el cliente y acordar para mostrar avance del proyecto</a:t>
                      </a:r>
                      <a:endParaRPr sz="1400" u="none" cap="none" strike="noStrike">
                        <a:solidFill>
                          <a:srgbClr val="0D0D0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VE"/>
                        <a:t>Lucas Carrasco Gerente General y Gerente TI</a:t>
                      </a:r>
                      <a:endParaRPr sz="1400" u="none" cap="none" strike="noStrike">
                        <a:solidFill>
                          <a:srgbClr val="0D0D0D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Que se caiga la nube de respaldo con la información del proyecto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Este riesgo tiene una probabilidad de riesgo que pueda afectar el desarrollo de él. En la escala numérica de la matriz(5). 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Buscar y mantener un espacio seguro el servidor físico como también tener respaldo de la información del proyecto actualizada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VE"/>
                        <a:t>Lucas Carrasco Gerente General y Gerente TI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/>
        </p:nvSpPr>
        <p:spPr>
          <a:xfrm>
            <a:off x="600075" y="1357313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5"/>
          <p:cNvSpPr txBox="1"/>
          <p:nvPr>
            <p:ph idx="1" type="body"/>
          </p:nvPr>
        </p:nvSpPr>
        <p:spPr>
          <a:xfrm>
            <a:off x="600075" y="192881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de compromisos del período anterior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Indicadores y Proyecciones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Causas de desviación y acciones correctivas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Logros del período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incidentes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riesgos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Estado actual de solicitudes de cambios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Logros planificados para el próximo período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Compromisos para el próximo período</a:t>
            </a:r>
            <a:endParaRPr/>
          </a:p>
        </p:txBody>
      </p:sp>
      <p:sp>
        <p:nvSpPr>
          <p:cNvPr id="202" name="Google Shape;20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/>
        </p:nvSpPr>
        <p:spPr>
          <a:xfrm>
            <a:off x="142875" y="1357313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las solicitudes de cambio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209" name="Google Shape;209;p16"/>
          <p:cNvGraphicFramePr/>
          <p:nvPr/>
        </p:nvGraphicFramePr>
        <p:xfrm>
          <a:off x="214313" y="1857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{44F4649B-E559-41C9-9E01-5C8031AD806B}</a:tableStyleId>
              </a:tblPr>
              <a:tblGrid>
                <a:gridCol w="2000275"/>
                <a:gridCol w="956375"/>
                <a:gridCol w="2025850"/>
                <a:gridCol w="1314075"/>
                <a:gridCol w="1391525"/>
                <a:gridCol w="985550"/>
              </a:tblGrid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Número de Solicitud de Cambio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Fecha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Descripción del Cambio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Impacto del Cambio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Aprobador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Estado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Número de solicitud de cambio según formato preestablecido.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Fecha de solicitud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cambio que se está solicitando.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Cambios pueden ser de Alcance, Cronograma, Costo, Calidad u otras variables de proyecto.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cambios en una variable, por ejemplo alcance, pueden afectar otras variables como por ejemplo cronograma o costo.</a:t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Pueden ser aprobados por el Comité de Dirección si son de alto impacto, o por algún delegado en el equipo sino son de alto impacto.</a:t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Posibles estados: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Solicitado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 Revisión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Aprobado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Cerrado</a:t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/>
        </p:nvSpPr>
        <p:spPr>
          <a:xfrm>
            <a:off x="600075" y="1357313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 txBox="1"/>
          <p:nvPr>
            <p:ph idx="1" type="body"/>
          </p:nvPr>
        </p:nvSpPr>
        <p:spPr>
          <a:xfrm>
            <a:off x="600075" y="192881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de compromisos del período anterior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Indicadores y Proyecciones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Causas de desviación y acciones correctivas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Logros del período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incidentes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riesgos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solicitudes de cambios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Logros planificados para el próximo período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Compromisos para el próximo período</a:t>
            </a:r>
            <a:endParaRPr/>
          </a:p>
        </p:txBody>
      </p:sp>
      <p:sp>
        <p:nvSpPr>
          <p:cNvPr id="216" name="Google Shape;21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/>
        </p:nvSpPr>
        <p:spPr>
          <a:xfrm>
            <a:off x="157163" y="1285875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planificados para el próximo período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sp>
        <p:nvSpPr>
          <p:cNvPr id="223" name="Google Shape;223;p18"/>
          <p:cNvSpPr txBox="1"/>
          <p:nvPr>
            <p:ph idx="1" type="body"/>
          </p:nvPr>
        </p:nvSpPr>
        <p:spPr>
          <a:xfrm>
            <a:off x="214313" y="1857375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/>
        </p:nvSpPr>
        <p:spPr>
          <a:xfrm>
            <a:off x="600075" y="1357313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9"/>
          <p:cNvSpPr txBox="1"/>
          <p:nvPr>
            <p:ph idx="1" type="body"/>
          </p:nvPr>
        </p:nvSpPr>
        <p:spPr>
          <a:xfrm>
            <a:off x="600075" y="192881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de compromisos del período anterior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Indicadores y Proyecciones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Causas de desviación y acciones correctivas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Logros del período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incidentes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riesgos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solicitudes de cambios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Logros planificados para el próximo período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Compromisos para el próximo período</a:t>
            </a:r>
            <a:endParaRPr/>
          </a:p>
        </p:txBody>
      </p:sp>
      <p:sp>
        <p:nvSpPr>
          <p:cNvPr id="230" name="Google Shape;23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/>
        </p:nvSpPr>
        <p:spPr>
          <a:xfrm>
            <a:off x="600075" y="1357313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600075" y="192881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Estado de compromisos del período anterior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Indicadores y Proyecciones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Causas de desviación y acciones correctivas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Logros del período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Estado actual de incidentes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Estado actual de riesgos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Estado actual de solicitudes de cambios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Logros planificados para el próximo período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Compromisos para el próximo período</a:t>
            </a:r>
            <a:endParaRPr/>
          </a:p>
        </p:txBody>
      </p:sp>
      <p:sp>
        <p:nvSpPr>
          <p:cNvPr id="109" name="Google Shape;109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/>
        </p:nvSpPr>
        <p:spPr>
          <a:xfrm>
            <a:off x="142875" y="1357313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de compromisos del período anterior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237" name="Google Shape;237;p20"/>
          <p:cNvGraphicFramePr/>
          <p:nvPr/>
        </p:nvGraphicFramePr>
        <p:xfrm>
          <a:off x="285750" y="19288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{44F4649B-E559-41C9-9E01-5C8031AD806B}</a:tableStyleId>
              </a:tblPr>
              <a:tblGrid>
                <a:gridCol w="2619400"/>
                <a:gridCol w="2024075"/>
                <a:gridCol w="1714500"/>
                <a:gridCol w="2286025"/>
              </a:tblGrid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Compromiso / Pendiente / Actividad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Responsable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Fecha Compromiso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Descripción del Estado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En cada reunión de avance, se identifican pendientes o compromisos que el equipo o interesados deben atender, estos compromisos se listan para su seguimiento.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Nombre, Cargo y departamento del responsable a quien está asignado el compromiso</a:t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s-VE" sz="1400" u="none" cap="none" strike="noStrike">
                          <a:solidFill>
                            <a:srgbClr val="00B050"/>
                          </a:solidFill>
                        </a:rPr>
                        <a:t>[dd/mm/aaaa] </a:t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Posibles Estados: Pendiente o Cerrado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 caso de estar pendiente se pueden describir las razones</a:t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VE"/>
              <a:t>Reporte de Avance de Proyecto</a:t>
            </a:r>
            <a:r>
              <a:rPr b="1" lang="es-VE" sz="2400">
                <a:solidFill>
                  <a:srgbClr val="00B050"/>
                </a:solidFill>
              </a:rPr>
              <a:t> [Nombre del Proyecto]</a:t>
            </a:r>
            <a:endParaRPr b="1"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1"/>
          <p:cNvSpPr txBox="1"/>
          <p:nvPr>
            <p:ph idx="1" type="subTitle"/>
          </p:nvPr>
        </p:nvSpPr>
        <p:spPr>
          <a:xfrm>
            <a:off x="1500188" y="3786188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b="1" lang="es-VE" sz="2800"/>
              <a:t>Período: </a:t>
            </a:r>
            <a:r>
              <a:rPr b="1" lang="es-VE" sz="2800">
                <a:solidFill>
                  <a:srgbClr val="00B050"/>
                </a:solidFill>
              </a:rPr>
              <a:t>[dd/mm/aaaa] al [dd/mm/aaaa]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b="1" lang="es-VE" sz="2800"/>
              <a:t>Organización: </a:t>
            </a:r>
            <a:r>
              <a:rPr b="1" lang="es-VE" sz="2800">
                <a:solidFill>
                  <a:srgbClr val="00B050"/>
                </a:solidFill>
              </a:rPr>
              <a:t>[Empresa / Organización]</a:t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b="1" lang="es-VE" sz="2800"/>
              <a:t>Cliente: </a:t>
            </a:r>
            <a:r>
              <a:rPr b="1" lang="es-VE" sz="2800">
                <a:solidFill>
                  <a:srgbClr val="00B050"/>
                </a:solidFill>
              </a:rPr>
              <a:t>[Principal cliente interno del proyecto]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b="1" lang="es-VE" sz="2800"/>
              <a:t>Gerente del Proyecto: </a:t>
            </a:r>
            <a:r>
              <a:rPr b="1" lang="es-VE" sz="2800">
                <a:solidFill>
                  <a:srgbClr val="00B050"/>
                </a:solidFill>
              </a:rPr>
              <a:t>[Nombre del Gerente]</a:t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b="1" sz="2800">
              <a:solidFill>
                <a:srgbClr val="00B050"/>
              </a:solidFill>
            </a:endParaRPr>
          </a:p>
        </p:txBody>
      </p:sp>
      <p:sp>
        <p:nvSpPr>
          <p:cNvPr id="244" name="Google Shape;24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/>
        </p:nvSpPr>
        <p:spPr>
          <a:xfrm>
            <a:off x="600075" y="1357313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600075" y="192881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Estado de compromisos del período anterior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Indicadores y Proyecciones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Causas de desviación y acciones correctivas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Logros del período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incidentes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riesgos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solicitudes de cambios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Logros planificados para el próximo período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Compromisos para el próximo período</a:t>
            </a:r>
            <a:endParaRPr/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142875" y="1357313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de compromisos del período anterior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23" name="Google Shape;123;p4"/>
          <p:cNvGraphicFramePr/>
          <p:nvPr/>
        </p:nvGraphicFramePr>
        <p:xfrm>
          <a:off x="285750" y="19288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{44F4649B-E559-41C9-9E01-5C8031AD806B}</a:tableStyleId>
              </a:tblPr>
              <a:tblGrid>
                <a:gridCol w="2619400"/>
                <a:gridCol w="2024075"/>
                <a:gridCol w="1714500"/>
                <a:gridCol w="2286025"/>
              </a:tblGrid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Compromiso / Pendiente / Actividad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Responsable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Fecha Compromiso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Descripción del Estado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En esta reunión de avance, se identifican compromisos que el equipo o interesados deben atender es el diagrama de </a:t>
                      </a:r>
                      <a:r>
                        <a:rPr lang="es-VE"/>
                        <a:t>arquitectura </a:t>
                      </a:r>
                      <a:r>
                        <a:rPr lang="es-VE" sz="1400" u="none" cap="none" strike="noStrike"/>
                        <a:t>del proyecto </a:t>
                      </a:r>
                      <a:r>
                        <a:rPr lang="es-VE"/>
                        <a:t>Skip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/>
                        <a:t>Lucas Carrasco</a:t>
                      </a:r>
                      <a:r>
                        <a:rPr lang="es-VE" sz="1400" u="none" cap="none" strike="noStrike"/>
                        <a:t>, Gerente General y Área de planificación jefe de proyecto es el responsable de esta actividad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[1</a:t>
                      </a:r>
                      <a:r>
                        <a:rPr lang="es-VE"/>
                        <a:t>0</a:t>
                      </a:r>
                      <a:r>
                        <a:rPr lang="es-VE" sz="1400" u="none" cap="none" strike="noStrike"/>
                        <a:t>/10/202</a:t>
                      </a:r>
                      <a:r>
                        <a:rPr lang="es-VE"/>
                        <a:t>4</a:t>
                      </a:r>
                      <a:r>
                        <a:rPr lang="es-VE" sz="1400" u="none" cap="none" strike="noStrike"/>
                        <a:t>]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Posibles Estados: </a:t>
                      </a:r>
                      <a:r>
                        <a:rPr lang="es-VE"/>
                        <a:t>Cerrado</a:t>
                      </a:r>
                      <a:r>
                        <a:rPr lang="es-VE" sz="14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Diagrama</a:t>
                      </a:r>
                      <a:r>
                        <a:rPr lang="es-VE"/>
                        <a:t>s de Arquitectura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En esta reunión de avance, se identifican compromisos que el equipo o interesados deben atender es el cronograma del proyecto </a:t>
                      </a:r>
                      <a:r>
                        <a:rPr lang="es-VE"/>
                        <a:t>Skip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VE"/>
                        <a:t>Lucas Carrasco</a:t>
                      </a:r>
                      <a:r>
                        <a:rPr lang="es-VE" sz="1400" u="none" cap="none" strike="noStrike"/>
                        <a:t>, Gerente General y Área de planificación jefe de proyecto es el responsable de esta actividad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[</a:t>
                      </a:r>
                      <a:r>
                        <a:rPr lang="es-VE"/>
                        <a:t>29</a:t>
                      </a:r>
                      <a:r>
                        <a:rPr lang="es-VE" sz="1400" u="none" cap="none" strike="noStrike"/>
                        <a:t>/0</a:t>
                      </a:r>
                      <a:r>
                        <a:rPr lang="es-VE"/>
                        <a:t>8</a:t>
                      </a:r>
                      <a:r>
                        <a:rPr lang="es-VE" sz="1400" u="none" cap="none" strike="noStrike"/>
                        <a:t>/2023]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Posibles Estados: Cerrado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600075" y="1357313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600075" y="192881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de compromisos del período anterior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Indicadores y Proyecciones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Causas de desviación y acciones correctivas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Logros del período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incidentes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riesgos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solicitudes de cambios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Logros planificados para el próximo período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Compromisos para el próximo período</a:t>
            </a:r>
            <a:endParaRPr/>
          </a:p>
        </p:txBody>
      </p:sp>
      <p:sp>
        <p:nvSpPr>
          <p:cNvPr id="130" name="Google Shape;13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/>
        </p:nvSpPr>
        <p:spPr>
          <a:xfrm>
            <a:off x="157163" y="1285875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214313" y="1785938"/>
            <a:ext cx="4071937" cy="267811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Situación actual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Planificado: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Ganado: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Costo real invertido: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Variación de cronograma: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Índice de desempeño de cronograma: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Variación de costo: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Índice de desempeño de costo: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214313" y="4616450"/>
            <a:ext cx="8286750" cy="1816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Proyecciones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Fecha estimada de conclusión: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Presupuesto hasta la conclusión: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Estimación a la conclusión: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Estimación hasta la conclusión: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Índice de desempeño de trabajo por completar: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4429125" y="1785938"/>
            <a:ext cx="4071938" cy="2714625"/>
          </a:xfrm>
          <a:prstGeom prst="rect">
            <a:avLst/>
          </a:prstGeom>
          <a:noFill/>
          <a:ln cap="flat" cmpd="sng" w="952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Gráfico de Valor Ganado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/>
        </p:nvSpPr>
        <p:spPr>
          <a:xfrm>
            <a:off x="600075" y="1357313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600075" y="192881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de compromisos del período anterior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Indicadores y Proyecciones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Causas de desviación y acciones correctivas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Logros del período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incidentes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riesgos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solicitudes de cambios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Logros planificados para el próximo período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Compromisos para el próximo período</a:t>
            </a:r>
            <a:endParaRPr/>
          </a:p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142875" y="1357313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53" name="Google Shape;153;p8"/>
          <p:cNvGraphicFramePr/>
          <p:nvPr/>
        </p:nvGraphicFramePr>
        <p:xfrm>
          <a:off x="214313" y="19288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{44F4649B-E559-41C9-9E01-5C8031AD806B}</a:tableStyleId>
              </a:tblPr>
              <a:tblGrid>
                <a:gridCol w="1420575"/>
                <a:gridCol w="1231050"/>
                <a:gridCol w="987625"/>
                <a:gridCol w="1647150"/>
                <a:gridCol w="2071700"/>
                <a:gridCol w="1285875"/>
              </a:tblGrid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Grupo de Actividades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Medición de la Desviación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Responsable de la Actividad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Causa de la desviación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Responsable de las 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Cambio de tecnología dentro del proyecto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Desviación alcance(4)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/>
                        <a:t>Gerente General y Gerente TI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Impedimento en el desarrollo del proyecto. Desplazamiento de algunas actividades dentro del tiempo estimado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Asignaremos a un líder que tenga conocimientos óptimos y cuente con colaboradores para el desarrollo completo y evitar inconvenientes en caso de que no tenga experiencia en el área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/>
                        <a:t>Lucas Carrasco</a:t>
                      </a:r>
                      <a:r>
                        <a:rPr lang="es-VE" sz="1400" u="none" cap="none" strike="noStrike"/>
                        <a:t> </a:t>
                      </a:r>
                      <a:r>
                        <a:rPr lang="es-VE"/>
                        <a:t>Gerente General</a:t>
                      </a:r>
                      <a:r>
                        <a:rPr lang="es-VE" sz="1400" u="none" cap="none" strike="noStrike"/>
                        <a:t> y </a:t>
                      </a:r>
                      <a:r>
                        <a:rPr lang="es-VE"/>
                        <a:t>Gerente TI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/>
        </p:nvSpPr>
        <p:spPr>
          <a:xfrm>
            <a:off x="600075" y="1357313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600075" y="192881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de compromisos del período anterior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Indicadores y Proyecciones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Causas de desviación y acciones correctivas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VE" sz="2400"/>
              <a:t>Logros del período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incidentes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riesgos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Estado actual de solicitudes de cambios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Logros planificados para el próximo período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s-VE" sz="2400">
                <a:solidFill>
                  <a:srgbClr val="A5A5A5"/>
                </a:solidFill>
              </a:rPr>
              <a:t>Compromisos para el próximo período</a:t>
            </a:r>
            <a:endParaRPr/>
          </a:p>
        </p:txBody>
      </p:sp>
      <p:sp>
        <p:nvSpPr>
          <p:cNvPr id="160" name="Google Shape;1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2013-07-13T16:52:20Z</dcterms:created>
  <dc:creator>admin</dc:creator>
</cp:coreProperties>
</file>