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vQ1i7sfcMLGnNEIDN8aqNwGjf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35D0AE-1C31-49FD-8931-726679C283DB}">
  <a:tblStyle styleId="{6135D0AE-1C31-49FD-8931-726679C283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2d80bae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312d80bae0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2d80bae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12d80bae0e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b12d80e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1b12d80eb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83148" y="1630036"/>
            <a:ext cx="10640754" cy="355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PROYECTO “Análisis Predictivo De Tendencias Skip”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PRESENTACIÓN FINAL CAPSTONE</a:t>
            </a:r>
            <a:endParaRPr/>
          </a:p>
        </p:txBody>
      </p:sp>
      <p:grpSp>
        <p:nvGrpSpPr>
          <p:cNvPr id="87" name="Google Shape;87;p1"/>
          <p:cNvGrpSpPr/>
          <p:nvPr/>
        </p:nvGrpSpPr>
        <p:grpSpPr>
          <a:xfrm flipH="1" rot="-5400000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88" name="Google Shape;88;p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5245" y="490147"/>
            <a:ext cx="3060957" cy="813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94" name="Google Shape;94;p1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0" y="8808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1662" y="1650175"/>
            <a:ext cx="7601051" cy="5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¿Qué es PostgreSQL?" id="209" name="Google Shape;2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419" y="2078986"/>
            <a:ext cx="5692580" cy="3047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Studio logo - download." id="210" name="Google Shape;21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7845" y="2753613"/>
            <a:ext cx="4165687" cy="1461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 Programming Language Download windows 10 | Tutorial Jinni" id="211" name="Google Shape;21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4153" y="4406026"/>
            <a:ext cx="2283692" cy="176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2" name="Google Shape;222;g312d80bae0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12d80bae0e_0_5"/>
          <p:cNvSpPr txBox="1"/>
          <p:nvPr/>
        </p:nvSpPr>
        <p:spPr>
          <a:xfrm>
            <a:off x="0" y="79457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g312d80bae0e_0_5"/>
          <p:cNvGraphicFramePr/>
          <p:nvPr/>
        </p:nvGraphicFramePr>
        <p:xfrm>
          <a:off x="229550" y="188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{6135D0AE-1C31-49FD-8931-726679C283DB}</a:tableStyleId>
              </a:tblPr>
              <a:tblGrid>
                <a:gridCol w="5842000"/>
                <a:gridCol w="5842000"/>
              </a:tblGrid>
              <a:tr h="153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s-MX" sz="2200" u="none" cap="none" strike="noStrike"/>
                        <a:t>Segmentación Estratégica de Clientes</a:t>
                      </a:r>
                      <a:endParaRPr b="1" sz="2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s-MX" sz="2100" u="none" cap="none" strike="noStrike">
                          <a:solidFill>
                            <a:schemeClr val="dk1"/>
                          </a:solidFill>
                        </a:rPr>
                        <a:t>Clasificación en cinco segmentos clave para estrategias personalizadas.</a:t>
                      </a:r>
                      <a:endParaRPr sz="2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14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s-MX" sz="2200" u="none" cap="none" strike="noStrike"/>
                        <a:t>Predicción de Tendencias de Comportamiento</a:t>
                      </a:r>
                      <a:endParaRPr b="1" sz="2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s-MX" sz="2100" u="none" cap="none" strike="noStrike"/>
                        <a:t>Identificación de patrones de consumo y posibles abandonos.</a:t>
                      </a:r>
                      <a:endParaRPr sz="2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165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s-MX" sz="2200" u="none" cap="none" strike="noStrike"/>
                        <a:t>Optimización de Recursos de Marketing</a:t>
                      </a:r>
                      <a:endParaRPr b="1" sz="2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s-MX" sz="2100" u="none" cap="none" strike="noStrike"/>
                        <a:t>Priorización de segmentos clave para campañas estratégicas.</a:t>
                      </a:r>
                      <a:endParaRPr sz="2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g312d80bae0e_0_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0" name="Google Shape;230;g312d80bae0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12d80bae0e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750" y="788276"/>
            <a:ext cx="11374499" cy="589530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12d80bae0e_0_1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050" y="879225"/>
            <a:ext cx="9648251" cy="58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4" name="Google Shape;244;g31b12d80eb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1b12d80eb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325" y="1262550"/>
            <a:ext cx="8210075" cy="50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1b12d80eb6_0_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221673" y="2798618"/>
            <a:ext cx="1181792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Tecnologías</a:t>
            </a: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conexión entre R y PostgreSQL presentó desafíos técnicos, requiriendo ajustes para asegurar la correcta comunicación entre el sistema de análisis y la base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Aprendizaje</a:t>
            </a: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uso de herramientas como R y librerías específicas presentó una curva de aprendizaje considerable, retrasando algunas fases del proyecto.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Gran Volumen de Datos</a:t>
            </a: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Aunque se simularon los datos, la manipulación de un gran volumen de información resultó desafiante, especialmente para garantizar el rendimiento eficiente de las consultas y análisis.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9" name="Google Shape;2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2"/>
          <p:cNvGrpSpPr/>
          <p:nvPr/>
        </p:nvGrpSpPr>
        <p:grpSpPr>
          <a:xfrm>
            <a:off x="4085617" y="2660075"/>
            <a:ext cx="7510638" cy="2285997"/>
            <a:chOff x="0" y="0"/>
            <a:chExt cx="7510638" cy="2285997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7510638" cy="228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730727" y="0"/>
              <a:ext cx="5779910" cy="2285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s-MX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Lucas Carrasco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29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 Completo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página web con sus funciones y Documentación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28599" y="228599"/>
              <a:ext cx="1502127" cy="1828797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714909" y="2169769"/>
            <a:ext cx="4427400" cy="4319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 carece de un sistema eficaz para identificar a los clientes en riesgo de abandono y anticipar cambios en sus patrones de consumo, lo que limita su capacidad para implementar estrategias de retención y optimizar la oferta.</a:t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833425" y="2177325"/>
            <a:ext cx="4427359" cy="4311747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que, a través del análisis de datos históricos, permita segmentar clientes y prever su comportamiento. Esto ayudará a Skip a personalizar sus estrategias de marketing, optimizar recursos y mejorar la toma de decisiones, incrementando la lealtad del cliente y reduciendo la tasa de abandono.</a:t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-2" y="8311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-3" y="328634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62114" y="1523178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 identifique y anticipe con precisión las tendencias de comportamiento de los clientes en el uso de productos Skip, permitiendo personalizar estrategias de marketing, optimizar recursos y mejorar la experiencia del cliente.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14515" y="4120614"/>
            <a:ext cx="10962967" cy="2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Segmentación de clientes: Clasificar a los clientes en grupos clave (nuevos, perdidos, decrecientes, crecientes, reactivados) mediante análisis de datos históricos.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Anticipación de tendencias: Prever cambios en los patrones de consumo para ajustar la oferta y las estrategias de marketing.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0" y="125113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0" name="Google Shape;140;p5"/>
          <p:cNvGrpSpPr/>
          <p:nvPr/>
        </p:nvGrpSpPr>
        <p:grpSpPr>
          <a:xfrm>
            <a:off x="196085" y="3001187"/>
            <a:ext cx="11717460" cy="2591237"/>
            <a:chOff x="196085" y="1358367"/>
            <a:chExt cx="11717460" cy="2591237"/>
          </a:xfrm>
        </p:grpSpPr>
        <p:sp>
          <p:nvSpPr>
            <p:cNvPr id="141" name="Google Shape;141;p5"/>
            <p:cNvSpPr/>
            <p:nvPr/>
          </p:nvSpPr>
          <p:spPr>
            <a:xfrm>
              <a:off x="1544829" y="1432784"/>
              <a:ext cx="1248412" cy="1248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96085" y="2980358"/>
              <a:ext cx="4183929" cy="787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196085" y="2980358"/>
              <a:ext cx="4183929" cy="787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s-MX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Segmentación precisa de clientes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601489" y="1358367"/>
              <a:ext cx="1623772" cy="14409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871945" y="3056927"/>
              <a:ext cx="3147775" cy="892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4871945" y="3056927"/>
              <a:ext cx="3147775" cy="892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s-MX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Predicción de tendencias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566861" y="1446235"/>
              <a:ext cx="1360969" cy="12621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178379" y="3093712"/>
              <a:ext cx="37351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8178379" y="3093712"/>
              <a:ext cx="37351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s-MX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Optimización de marketing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-1" y="121277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8" name="Google Shape;158;p6"/>
          <p:cNvGrpSpPr/>
          <p:nvPr/>
        </p:nvGrpSpPr>
        <p:grpSpPr>
          <a:xfrm>
            <a:off x="361216" y="2931084"/>
            <a:ext cx="11469561" cy="2659717"/>
            <a:chOff x="361218" y="1059648"/>
            <a:chExt cx="11469561" cy="2659717"/>
          </a:xfrm>
        </p:grpSpPr>
        <p:sp>
          <p:nvSpPr>
            <p:cNvPr id="159" name="Google Shape;159;p6"/>
            <p:cNvSpPr/>
            <p:nvPr/>
          </p:nvSpPr>
          <p:spPr>
            <a:xfrm>
              <a:off x="1302749" y="1059648"/>
              <a:ext cx="1540687" cy="15406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61218" y="2999365"/>
              <a:ext cx="342374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361218" y="2999365"/>
              <a:ext cx="342374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s-MX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Calidad de los datos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325655" y="1059648"/>
              <a:ext cx="1540687" cy="15406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384124" y="2999365"/>
              <a:ext cx="342374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4384124" y="2999365"/>
              <a:ext cx="342374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s-MX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Capacidad predictiva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348561" y="1059648"/>
              <a:ext cx="1540687" cy="15406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407030" y="2999365"/>
              <a:ext cx="342374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8407030" y="2999365"/>
              <a:ext cx="342374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s-MX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Adaptación del modelo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-68375" y="90832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6" name="Google Shape;176;p7"/>
          <p:cNvGraphicFramePr/>
          <p:nvPr/>
        </p:nvGraphicFramePr>
        <p:xfrm>
          <a:off x="376100" y="186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{6135D0AE-1C31-49FD-8931-726679C283DB}</a:tableStyleId>
              </a:tblPr>
              <a:tblGrid>
                <a:gridCol w="5719900"/>
                <a:gridCol w="5719900"/>
              </a:tblGrid>
              <a:tr h="96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Entendimiento del Negocio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el objetivo de crear un modelo predictivo para anticipar comportamientos de clientes en productos Skip, identificando segmentos clave.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los Datos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Conectar a PostgreSQL para extraer y analizar datos históricos utilizando dplyr y ggplot2.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Preparación de Datos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Limpiar y transformar datos, unificando información de diversas fuentes con dplyr y readr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Modelado Predictivo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Entrenar modelos con caret y rpart, evaluando con métricas como RMSE y accuracy.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Evaluación del Modelo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predicciones y seleccionar el mejor modelo usando gráficos generados en ggplot2.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96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Despliegue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MX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 dashboard interactivo con shiny, mostrando resultados en tiempo real y proporcionando insights accionables.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8" title="Gantt Skip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300" y="859700"/>
            <a:ext cx="10765701" cy="58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9"/>
          <p:cNvCxnSpPr/>
          <p:nvPr/>
        </p:nvCxnSpPr>
        <p:spPr>
          <a:xfrm>
            <a:off x="0" y="1246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6775" y="68388"/>
            <a:ext cx="6087650" cy="6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