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5" r:id="rId9"/>
    <p:sldId id="264" r:id="rId10"/>
    <p:sldId id="274" r:id="rId11"/>
    <p:sldId id="268" r:id="rId12"/>
    <p:sldId id="275" r:id="rId13"/>
    <p:sldId id="269" r:id="rId14"/>
    <p:sldId id="270" r:id="rId15"/>
    <p:sldId id="276" r:id="rId16"/>
    <p:sldId id="272" r:id="rId17"/>
    <p:sldId id="273" r:id="rId18"/>
    <p:sldId id="27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71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3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0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6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5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2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2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0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9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1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A050-DD1E-4CE3-9F36-587FF69527F7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620EC-9C0C-412C-B9BD-D740A7F8D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9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15921"/>
            <a:ext cx="7766936" cy="2234915"/>
          </a:xfrm>
        </p:spPr>
        <p:txBody>
          <a:bodyPr>
            <a:normAutofit/>
          </a:bodyPr>
          <a:lstStyle/>
          <a:p>
            <a:r>
              <a:rPr lang="pt-BR" sz="4400" dirty="0"/>
              <a:t>Geometria Diferencial Global. Um estudo sobre a rigidez da </a:t>
            </a:r>
            <a:r>
              <a:rPr lang="pt-BR" sz="4400" dirty="0" smtClean="0"/>
              <a:t>esfera.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162567"/>
            <a:ext cx="7766936" cy="1761715"/>
          </a:xfrm>
        </p:spPr>
        <p:txBody>
          <a:bodyPr>
            <a:normAutofit fontScale="32500" lnSpcReduction="20000"/>
          </a:bodyPr>
          <a:lstStyle/>
          <a:p>
            <a:r>
              <a:rPr lang="pt-BR" sz="6600" dirty="0"/>
              <a:t>XXX Seminário de Iniciação científica 2019 </a:t>
            </a:r>
            <a:endParaRPr lang="pt-BR" sz="6200" dirty="0" smtClean="0"/>
          </a:p>
          <a:p>
            <a:r>
              <a:rPr lang="pt-BR" sz="6200" dirty="0" smtClean="0"/>
              <a:t>Discente</a:t>
            </a:r>
            <a:r>
              <a:rPr lang="pt-BR" sz="6200" dirty="0"/>
              <a:t>: Rafael Sergio Sampaio </a:t>
            </a:r>
            <a:r>
              <a:rPr lang="pt-BR" sz="6200" dirty="0" err="1" smtClean="0"/>
              <a:t>Emidio</a:t>
            </a:r>
            <a:endParaRPr lang="pt-BR" sz="6200" dirty="0" smtClean="0"/>
          </a:p>
          <a:p>
            <a:r>
              <a:rPr lang="pt-BR" sz="4900" dirty="0" smtClean="0"/>
              <a:t>Bolsa PIBIC/PRODOUTOR</a:t>
            </a:r>
          </a:p>
          <a:p>
            <a:r>
              <a:rPr lang="pt-BR" sz="4900" dirty="0" smtClean="0"/>
              <a:t>Instituto de Ciências exatas e naturais</a:t>
            </a:r>
          </a:p>
          <a:p>
            <a:r>
              <a:rPr lang="pt-BR" sz="4900" dirty="0" smtClean="0"/>
              <a:t>Orientador: Adam Oliveira da Silva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3982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6313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721217"/>
            <a:ext cx="8596668" cy="532014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Obs: Equações de compatibilidade quando as curvas coordenadas são linhas de curvaturas (F = 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  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05346"/>
              </p:ext>
            </p:extLst>
          </p:nvPr>
        </p:nvGraphicFramePr>
        <p:xfrm>
          <a:off x="2949839" y="1525906"/>
          <a:ext cx="4051658" cy="82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ção" r:id="rId3" imgW="1955520" imgH="444240" progId="Equation.3">
                  <p:embed/>
                </p:oleObj>
              </mc:Choice>
              <mc:Fallback>
                <p:oleObj name="Equação" r:id="rId3" imgW="19555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9839" y="1525906"/>
                        <a:ext cx="4051658" cy="82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95802"/>
              </p:ext>
            </p:extLst>
          </p:nvPr>
        </p:nvGraphicFramePr>
        <p:xfrm>
          <a:off x="4000934" y="2703767"/>
          <a:ext cx="1949468" cy="81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ção" r:id="rId5" imgW="939600" imgH="393480" progId="Equation.3">
                  <p:embed/>
                </p:oleObj>
              </mc:Choice>
              <mc:Fallback>
                <p:oleObj name="Equação" r:id="rId5" imgW="939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934" y="2703767"/>
                        <a:ext cx="1949468" cy="816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70000"/>
              </p:ext>
            </p:extLst>
          </p:nvPr>
        </p:nvGraphicFramePr>
        <p:xfrm>
          <a:off x="3959037" y="3962313"/>
          <a:ext cx="2033262" cy="81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ção" r:id="rId7" imgW="977760" imgH="393480" progId="Equation.3">
                  <p:embed/>
                </p:oleObj>
              </mc:Choice>
              <mc:Fallback>
                <p:oleObj name="Equação" r:id="rId7" imgW="977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9037" y="3962313"/>
                        <a:ext cx="2033262" cy="818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6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Rigidez da esfera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44710"/>
            <a:ext cx="8596668" cy="4096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1.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 S uma superf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 conexa e compacta com curvatura gaussiana K constante. Entã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esfera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P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52022"/>
            <a:ext cx="8596668" cy="33055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75763"/>
            <a:ext cx="8596668" cy="5165599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provar o Teorema 1, serão necess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rios alguns resultados. Estes resultados serão demonstrados atrav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de 2 lemas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Lema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 S uma superf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 regular e p ∈ S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satisfazendo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seguintes condiçõ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K(p) &gt; 0; isto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curvatura gaussiana em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positiva.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mesmo tempo um ponto de 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ximo local da funçã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ponto de 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nimo local da funçã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ponto umb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 de S. 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197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8"/>
          </a:xfrm>
        </p:spPr>
        <p:txBody>
          <a:bodyPr/>
          <a:lstStyle/>
          <a:p>
            <a:pPr marL="0" indent="0" algn="just">
              <a:buNone/>
            </a:pPr>
            <a:r>
              <a:rPr lang="de-DE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</a:t>
            </a:r>
            <a:r>
              <a:rPr lang="pt-PT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Vamos supor que p nã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ponto umb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 e obter uma contradiçã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dirty="0" smtClean="0"/>
              <a:t>	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n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ponto umb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 de S, podemos parametrizar uma vizinhança coordenada de p por coordenadas (u,v) tais que as curvas coordenas são linhas de curvaturas. Então vamos ter que F =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 Logo as curvaturas principais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ão dadas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      (5)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0" indent="0" algn="just">
              <a:buNone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/>
              <a:t>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Nestas condições as equaçõ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Mainardi-Codazzi 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ão escritas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</a:p>
          <a:p>
            <a:pPr marL="0" indent="0" algn="just">
              <a:buNone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</a:p>
          <a:p>
            <a:pPr marL="0" indent="0" algn="r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544066"/>
              </p:ext>
            </p:extLst>
          </p:nvPr>
        </p:nvGraphicFramePr>
        <p:xfrm>
          <a:off x="3990536" y="2643132"/>
          <a:ext cx="751859" cy="65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ção" r:id="rId3" imgW="393480" imgH="342720" progId="Equation.3">
                  <p:embed/>
                </p:oleObj>
              </mc:Choice>
              <mc:Fallback>
                <p:oleObj name="Equação" r:id="rId3" imgW="39348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0536" y="2643132"/>
                        <a:ext cx="751859" cy="65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4884"/>
              </p:ext>
            </p:extLst>
          </p:nvPr>
        </p:nvGraphicFramePr>
        <p:xfrm>
          <a:off x="5130215" y="2595963"/>
          <a:ext cx="930251" cy="74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ção" r:id="rId5" imgW="457200" imgH="355320" progId="Equation.3">
                  <p:embed/>
                </p:oleObj>
              </mc:Choice>
              <mc:Fallback>
                <p:oleObj name="Equação" r:id="rId5" imgW="4572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215" y="2595963"/>
                        <a:ext cx="930251" cy="74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89144"/>
              </p:ext>
            </p:extLst>
          </p:nvPr>
        </p:nvGraphicFramePr>
        <p:xfrm>
          <a:off x="3916011" y="4306733"/>
          <a:ext cx="21193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ção" r:id="rId7" imgW="888840" imgH="342720" progId="Equation.3">
                  <p:embed/>
                </p:oleObj>
              </mc:Choice>
              <mc:Fallback>
                <p:oleObj name="Equação" r:id="rId7" imgW="88884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6011" y="4306733"/>
                        <a:ext cx="2119313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063381"/>
              </p:ext>
            </p:extLst>
          </p:nvPr>
        </p:nvGraphicFramePr>
        <p:xfrm>
          <a:off x="3914424" y="5022698"/>
          <a:ext cx="2120900" cy="74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ção" r:id="rId9" imgW="927000" imgH="342720" progId="Equation.3">
                  <p:embed/>
                </p:oleObj>
              </mc:Choice>
              <mc:Fallback>
                <p:oleObj name="Equação" r:id="rId9" imgW="9270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4424" y="5022698"/>
                        <a:ext cx="2120900" cy="743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1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00418"/>
            <a:ext cx="8596668" cy="19561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94049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Derivando a primeira equação de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relação a v e usando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(6), obtemos</a:t>
            </a:r>
          </a:p>
          <a:p>
            <a:pPr marL="0" indent="0" algn="just">
              <a:buNone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Analogamente, derivando a segunda equação de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relaçã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 e usando 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s-ES_trad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obtemos</a:t>
            </a:r>
            <a:endParaRPr lang="es-ES_tradnl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_trad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  <a:p>
            <a:pPr marL="0" indent="0" algn="just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lado, quando F = 0, a formula de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(1)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K se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57450"/>
              </p:ext>
            </p:extLst>
          </p:nvPr>
        </p:nvGraphicFramePr>
        <p:xfrm>
          <a:off x="3151766" y="1756474"/>
          <a:ext cx="2786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ção" r:id="rId3" imgW="1168200" imgH="342720" progId="Equation.3">
                  <p:embed/>
                </p:oleObj>
              </mc:Choice>
              <mc:Fallback>
                <p:oleObj name="Equação" r:id="rId3" imgW="11682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1766" y="1756474"/>
                        <a:ext cx="2786063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93497"/>
              </p:ext>
            </p:extLst>
          </p:nvPr>
        </p:nvGraphicFramePr>
        <p:xfrm>
          <a:off x="3223203" y="3657600"/>
          <a:ext cx="26431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ção" r:id="rId5" imgW="1155600" imgH="342720" progId="Equation.3">
                  <p:embed/>
                </p:oleObj>
              </mc:Choice>
              <mc:Fallback>
                <p:oleObj name="Equação" r:id="rId5" imgW="11556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3203" y="3657600"/>
                        <a:ext cx="2643187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95494"/>
              </p:ext>
            </p:extLst>
          </p:nvPr>
        </p:nvGraphicFramePr>
        <p:xfrm>
          <a:off x="1747099" y="5024682"/>
          <a:ext cx="5595393" cy="92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ção" r:id="rId7" imgW="1955520" imgH="444240" progId="Equation.3">
                  <p:embed/>
                </p:oleObj>
              </mc:Choice>
              <mc:Fallback>
                <p:oleObj name="Equação" r:id="rId7" imgW="19555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7099" y="5024682"/>
                        <a:ext cx="5595393" cy="92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1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480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97735"/>
            <a:ext cx="8596668" cy="52545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Logo,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  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2KEG = E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 de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obtemos expressões para E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depois de derivadas, introduzimos na equaçã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Donde,</a:t>
            </a:r>
          </a:p>
          <a:p>
            <a:pPr marL="0" indent="0" algn="r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dirty="0"/>
              <a:t>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atinge um 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ximo local em p e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atinge um 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nimo local em p,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temos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       (k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       (k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0,         (k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p. No entanto, isto implica que o segundo membro da equaçã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positivo ou nulo, o que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contradição, logo o ponto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ponto umb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 de 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61656"/>
              </p:ext>
            </p:extLst>
          </p:nvPr>
        </p:nvGraphicFramePr>
        <p:xfrm>
          <a:off x="2244142" y="2693686"/>
          <a:ext cx="5109694" cy="72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ção" r:id="rId3" imgW="3124080" imgH="393480" progId="Equation.3">
                  <p:embed/>
                </p:oleObj>
              </mc:Choice>
              <mc:Fallback>
                <p:oleObj name="Equação" r:id="rId3" imgW="3124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142" y="2693686"/>
                        <a:ext cx="5109694" cy="72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69462"/>
              </p:ext>
            </p:extLst>
          </p:nvPr>
        </p:nvGraphicFramePr>
        <p:xfrm>
          <a:off x="1961552" y="3787894"/>
          <a:ext cx="5674874" cy="42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ção" r:id="rId5" imgW="3085920" imgH="266400" progId="Equation.3">
                  <p:embed/>
                </p:oleObj>
              </mc:Choice>
              <mc:Fallback>
                <p:oleObj name="Equação" r:id="rId5" imgW="30859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1552" y="3787894"/>
                        <a:ext cx="5674874" cy="424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0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50292"/>
            <a:ext cx="8596668" cy="22291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064525"/>
            <a:ext cx="8596668" cy="4976838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Lema 2.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superf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 regular compacta S ⊂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pt-BR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pelo menos, um ponto 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ptico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e-DE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</a:t>
            </a:r>
            <a:r>
              <a:rPr lang="pt-PT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</a:t>
            </a:r>
            <a:r>
              <a:rPr lang="pt-BR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Como 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compacta, 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limitada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Portanto S está contida em alguma esfera em R</a:t>
            </a:r>
            <a:r>
              <a:rPr lang="pt-B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consideremos uma esfera Σ. Através de sucessivas diminuições do raio da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esfera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Σ, obtemos um ponto onde a mesma irá tocar em S, chamaremos de ponto p.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e S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ão tangentes em p. Observando as sessões normais em p, notamos que qualquer curvatura normal de S em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ou igual que a curvatura normal de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p. Logo conclu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S(p)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Σ(p) 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ponto 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ptico desejado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64" y="3552944"/>
            <a:ext cx="3225207" cy="26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2291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 do teorema 1: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compacta, ela possui um ponto 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ptico pelo Lema 2. Como K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constante,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devemos ter K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em S.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constante positiva,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lema 1 p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ponto umb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 de S, isto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(p). Agora seja um ponto q ∈ S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que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≥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temos</a:t>
            </a:r>
          </a:p>
          <a:p>
            <a:pPr marL="0" indent="0" algn="just">
              <a:buNone/>
            </a:pPr>
            <a:endParaRPr lang="pt-PT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≥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≥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≥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k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ctr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 k</a:t>
            </a:r>
            <a:r>
              <a:rPr lang="pt-BR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= k</a:t>
            </a:r>
            <a:r>
              <a:rPr lang="pt-BR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para todo q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 S. Podemos concluir de uma maneira definitiva que todos os pontos de S são umb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licos. Como K &gt; 0, S est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contida em uma esfera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pela observação 2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 compacidade, S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fechada em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como S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superf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 regular, S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aberta em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Como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é conexa e S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aberta e fechada em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teremos que S =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Portanto S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esfera. </a:t>
            </a:r>
          </a:p>
          <a:p>
            <a:pPr marL="0" indent="0" algn="just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5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67906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800" dirty="0" smtClean="0"/>
              <a:t/>
            </a:r>
            <a:br>
              <a:rPr lang="pt-BR" sz="8800" dirty="0" smtClean="0"/>
            </a:br>
            <a:r>
              <a:rPr lang="pt-BR" sz="8800" dirty="0" smtClean="0"/>
              <a:t>Obrigado pela atenção!</a:t>
            </a:r>
            <a:endParaRPr lang="pt-BR" sz="8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36394"/>
            <a:ext cx="8596668" cy="140496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2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7607"/>
            <a:ext cx="8596668" cy="455375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deste trabalho é mostrar que a esfera é uma superfície rígida através de relações entre propriedades locais e globais de curvas e superfícies da Geometria Diferencial. Iremos verificar que se uma superfície regular S conexa e compacta possui curvatura gaussiana K constante, então S é uma esfera. </a:t>
            </a: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Palavras-chave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superfícies regulares,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esfera, curvaturas.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Superfície regular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05719"/>
            <a:ext cx="8596668" cy="518615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superfície regular S é um subconjunto do espaço tal que para todo ponto p, existe uma aplicação X: U → V∩S, onde U é um aberto em R</a:t>
            </a:r>
            <a:r>
              <a:rPr lang="pt-PT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V uma vizinhança de p e X satisfaz as seguintes condições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X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diferenciável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X é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homeomorfismo;</a:t>
            </a:r>
          </a:p>
          <a:p>
            <a:pPr marL="0" indent="0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A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diferencial dXq: R</a:t>
            </a:r>
            <a:r>
              <a:rPr lang="pt-PT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→R</a:t>
            </a:r>
            <a:r>
              <a:rPr lang="pt-PT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injetiva. </a:t>
            </a:r>
            <a:endParaRPr lang="pt-PT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Neste caso, chamamos X de um parametrização de S. Assim, dado (u, v) ∈ U temos X(u, v) = (x(u, v), y(u, v), z(u, v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34" y="4148493"/>
            <a:ext cx="4925783" cy="24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006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Gauss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583140"/>
            <a:ext cx="8821509" cy="445822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Dada uma parametrização X: U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⊂ R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S de uma superfície regular S em um ponto p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Desde que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 para </a:t>
            </a: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podemos definir para cada ponto q ∈ X(U), um vetor normal unitário da seguinte maneira: 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,      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 X(q)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12194"/>
              </p:ext>
            </p:extLst>
          </p:nvPr>
        </p:nvGraphicFramePr>
        <p:xfrm>
          <a:off x="2363788" y="2584450"/>
          <a:ext cx="2381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ção" r:id="rId3" imgW="1079280" imgH="393480" progId="Equation.3">
                  <p:embed/>
                </p:oleObj>
              </mc:Choice>
              <mc:Fallback>
                <p:oleObj name="Equação" r:id="rId3" imgW="1079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3788" y="2584450"/>
                        <a:ext cx="238125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35" y="3452813"/>
            <a:ext cx="3984464" cy="29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618" y="0"/>
            <a:ext cx="8596668" cy="10008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038" y="545910"/>
            <a:ext cx="8671383" cy="566382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superfície S possui uma orientação N, podemos garantir a existência da aplicação N: 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esfera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unitária </a:t>
            </a:r>
          </a:p>
          <a:p>
            <a:pPr marL="0" indent="0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 a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N: 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 de Gauss de S.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auto-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30" y="1402632"/>
            <a:ext cx="3943144" cy="24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30" y="282055"/>
            <a:ext cx="8596668" cy="10008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05218"/>
            <a:ext cx="8596668" cy="5390865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Para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ponto p ∈ S existe uma base ortonormal {e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de T</a:t>
            </a:r>
            <a:r>
              <a:rPr lang="en-US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que </a:t>
            </a:r>
          </a:p>
          <a:p>
            <a:pPr marL="0" indent="0" algn="ctr">
              <a:buNone/>
            </a:pP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nl-NL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PT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nl-NL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PT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k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k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ão respectivamente, o 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ximo e o 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nimo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segunda forma fundamental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(v) = - &lt;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(v), v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s-ES_trad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 extremos da curvatura normal </a:t>
            </a:r>
            <a:r>
              <a:rPr lang="es-ES_trad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 tal que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marL="0" indent="0" algn="just"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Os autovalores k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k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curvaturas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autovetores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</a:t>
            </a:r>
            <a:r>
              <a:rPr lang="en-US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direções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29621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618187"/>
            <a:ext cx="8596668" cy="542317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Curvatura gaussiana (K)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 determinante da diferencial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Curvatura média (H)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É o negativo do traço da diferencial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p:</a:t>
            </a: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ponto de uma superf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ície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chamado de: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ptico se K &gt; 0;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Hiperb</a:t>
            </a:r>
            <a:r>
              <a:rPr lang="es-ES_trad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lico se K &lt; 0;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s-ES_trad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Parabó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lico se K = 0, com dN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0;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s-ES_trad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Planar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_trad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nl-N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 =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 então dizemos que p é um ponto umbílico de S.</a:t>
            </a:r>
          </a:p>
          <a:p>
            <a:pPr marL="0" indent="0">
              <a:buNone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Se todos os pontos de uma superfície S são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umbílicos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então S está contida em um plano ou em uma esfera.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86688"/>
              </p:ext>
            </p:extLst>
          </p:nvPr>
        </p:nvGraphicFramePr>
        <p:xfrm>
          <a:off x="4277901" y="1957588"/>
          <a:ext cx="1395534" cy="59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ção" r:id="rId3" imgW="799920" imgH="342720" progId="Equation.3">
                  <p:embed/>
                </p:oleObj>
              </mc:Choice>
              <mc:Fallback>
                <p:oleObj name="Equação" r:id="rId3" imgW="7999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7901" y="1957588"/>
                        <a:ext cx="1395534" cy="598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Gauss em coordenadas locais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estudo da aplicação de Gauss em coordenadas locais, obtemos as seguintes equações para a curvatura Gaussiana K e a curvatura média H: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Onde: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E, F e G são os coeficientes da primeira forma fundamental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(w)= &lt;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 |w|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segunda forma fundamental II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 = - &lt;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(v), v</a:t>
            </a: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6033"/>
              </p:ext>
            </p:extLst>
          </p:nvPr>
        </p:nvGraphicFramePr>
        <p:xfrm>
          <a:off x="1703125" y="2519932"/>
          <a:ext cx="1806908" cy="91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ção" r:id="rId3" imgW="723600" imgH="368280" progId="Equation.3">
                  <p:embed/>
                </p:oleObj>
              </mc:Choice>
              <mc:Fallback>
                <p:oleObj name="Equação" r:id="rId3" imgW="72360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125" y="2519932"/>
                        <a:ext cx="1806908" cy="91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4925"/>
              </p:ext>
            </p:extLst>
          </p:nvPr>
        </p:nvGraphicFramePr>
        <p:xfrm>
          <a:off x="5086824" y="2604080"/>
          <a:ext cx="2360307" cy="75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ção" r:id="rId5" imgW="1117440" imgH="355320" progId="Equation.3">
                  <p:embed/>
                </p:oleObj>
              </mc:Choice>
              <mc:Fallback>
                <p:oleObj name="Equação" r:id="rId5" imgW="111744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6824" y="2604080"/>
                        <a:ext cx="2360307" cy="75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8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Equações de compatibilidade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14651"/>
            <a:ext cx="8596668" cy="482671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equações de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compatibalidade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dadas pelas fórmulas de Gauss e pelas equações de Mainardi-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Codazzi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s-ES_trad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coeficientes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i,j,k = 1,2 são chamados de símbolos de Christoffel, obtidos nas derivadas dos vetores 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 algn="just">
              <a:buNone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Feitas várias demonstrações, foram encontradas as quatro equações de compatibilidade:</a:t>
            </a: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pPr marL="0" indent="0" algn="r">
              <a:buNone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58598"/>
              </p:ext>
            </p:extLst>
          </p:nvPr>
        </p:nvGraphicFramePr>
        <p:xfrm>
          <a:off x="2476010" y="1896970"/>
          <a:ext cx="306198" cy="36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ção" r:id="rId3" imgW="190440" imgH="228600" progId="Equation.3">
                  <p:embed/>
                </p:oleObj>
              </mc:Choice>
              <mc:Fallback>
                <p:oleObj name="Equação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010" y="1896970"/>
                        <a:ext cx="306198" cy="36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67875"/>
              </p:ext>
            </p:extLst>
          </p:nvPr>
        </p:nvGraphicFramePr>
        <p:xfrm>
          <a:off x="1307681" y="3226167"/>
          <a:ext cx="6992662" cy="40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ção" r:id="rId5" imgW="2984400" imgH="215640" progId="Equation.3">
                  <p:embed/>
                </p:oleObj>
              </mc:Choice>
              <mc:Fallback>
                <p:oleObj name="Equação" r:id="rId5" imgW="298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7681" y="3226167"/>
                        <a:ext cx="6992662" cy="40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40487"/>
              </p:ext>
            </p:extLst>
          </p:nvPr>
        </p:nvGraphicFramePr>
        <p:xfrm>
          <a:off x="1953856" y="3642779"/>
          <a:ext cx="5700311" cy="42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ção" r:id="rId7" imgW="2006280" imgH="215640" progId="Equation.3">
                  <p:embed/>
                </p:oleObj>
              </mc:Choice>
              <mc:Fallback>
                <p:oleObj name="Equação" r:id="rId7" imgW="2006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3856" y="3642779"/>
                        <a:ext cx="5700311" cy="42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07447"/>
              </p:ext>
            </p:extLst>
          </p:nvPr>
        </p:nvGraphicFramePr>
        <p:xfrm>
          <a:off x="6045200" y="3332163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ção" r:id="rId9" imgW="101520" imgH="190440" progId="Equation.3">
                  <p:embed/>
                </p:oleObj>
              </mc:Choice>
              <mc:Fallback>
                <p:oleObj name="Equação" r:id="rId9" imgW="1015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5200" y="3332163"/>
                        <a:ext cx="101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31284"/>
              </p:ext>
            </p:extLst>
          </p:nvPr>
        </p:nvGraphicFramePr>
        <p:xfrm>
          <a:off x="2684011" y="4040527"/>
          <a:ext cx="4240000" cy="39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ção" r:id="rId11" imgW="1752480" imgH="215640" progId="Equation.3">
                  <p:embed/>
                </p:oleObj>
              </mc:Choice>
              <mc:Fallback>
                <p:oleObj name="Equação" r:id="rId11" imgW="1752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4011" y="4040527"/>
                        <a:ext cx="4240000" cy="396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70613"/>
              </p:ext>
            </p:extLst>
          </p:nvPr>
        </p:nvGraphicFramePr>
        <p:xfrm>
          <a:off x="2991085" y="4416304"/>
          <a:ext cx="3625851" cy="41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ção" r:id="rId13" imgW="1815840" imgH="215640" progId="Equation.3">
                  <p:embed/>
                </p:oleObj>
              </mc:Choice>
              <mc:Fallback>
                <p:oleObj name="Equação" r:id="rId13" imgW="18158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91085" y="4416304"/>
                        <a:ext cx="3625851" cy="41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1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8275</TotalTime>
  <Words>627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Facetado</vt:lpstr>
      <vt:lpstr>Equação</vt:lpstr>
      <vt:lpstr>Microsoft Equation 3.0</vt:lpstr>
      <vt:lpstr>Geometria Diferencial Global. Um estudo sobre a rigidez da esfera.</vt:lpstr>
      <vt:lpstr>Introdução</vt:lpstr>
      <vt:lpstr>Superfície regular</vt:lpstr>
      <vt:lpstr>Aplicação de Gauss</vt:lpstr>
      <vt:lpstr>Apresentação do PowerPoint</vt:lpstr>
      <vt:lpstr>Apresentação do PowerPoint</vt:lpstr>
      <vt:lpstr>Apresentação do PowerPoint</vt:lpstr>
      <vt:lpstr>Aplicação de Gauss em coordenadas locais</vt:lpstr>
      <vt:lpstr>Equações de compatibilidade</vt:lpstr>
      <vt:lpstr>Apresentação do PowerPoint</vt:lpstr>
      <vt:lpstr>Rigidez da esfera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 pela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Geometria Diferencial Global. Um estudo sobre a rigidez da esfera.</dc:title>
  <dc:creator>Sonia</dc:creator>
  <cp:lastModifiedBy>Sonia</cp:lastModifiedBy>
  <cp:revision>78</cp:revision>
  <dcterms:created xsi:type="dcterms:W3CDTF">2019-09-04T18:52:41Z</dcterms:created>
  <dcterms:modified xsi:type="dcterms:W3CDTF">2019-09-19T21:12:37Z</dcterms:modified>
</cp:coreProperties>
</file>