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027E77-9580-4E09-A6C3-2590EFEEE780}">
  <a:tblStyle styleId="{3E027E77-9580-4E09-A6C3-2590EFEEE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77467F-A0DC-4F9D-BC28-2B6368EEA1A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4544df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4544df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a4544dd4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a4544dd4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532900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532900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a532900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a532900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a532900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a532900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a532900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a532900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19ef55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19ef55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19ef55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a19ef55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4544dd46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4544dd46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4544dd4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4544dd4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544dd46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4544dd46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19ef55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19ef55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19ef55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19ef55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19ef55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19ef55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4544dd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4544dd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4544df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4544df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Sistemas de inteligencia artificial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TP1: Métodos de búsqueda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Lucas Catolino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Matias Ricarte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admisible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730000" y="2668600"/>
            <a:ext cx="38421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80"/>
              <a:t>Definimos la heurística no admisible como la cantidad de números fuera de lugar para el estado actual.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80"/>
              <a:t>Interesante: un estado de menor heurística significa un estado más ordenado.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 amt="50000"/>
          </a:blip>
          <a:srcRect b="32821" l="60312" r="0" t="7707"/>
          <a:stretch/>
        </p:blipFill>
        <p:spPr>
          <a:xfrm>
            <a:off x="3432200" y="257200"/>
            <a:ext cx="2279599" cy="1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6037925" y="1318650"/>
            <a:ext cx="202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Para este estado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heurística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resulta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, pero en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movimientos se resuelve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0" name="Google Shape;170;p22"/>
          <p:cNvGraphicFramePr/>
          <p:nvPr/>
        </p:nvGraphicFramePr>
        <p:xfrm>
          <a:off x="6294875" y="26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{3E027E77-9580-4E09-A6C3-2590EFEEE780}</a:tableStyleId>
              </a:tblPr>
              <a:tblGrid>
                <a:gridCol w="502100"/>
                <a:gridCol w="502100"/>
                <a:gridCol w="502100"/>
              </a:tblGrid>
              <a:tr h="4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highlight>
                            <a:srgbClr val="FFFF00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 sz="1600">
                        <a:highlight>
                          <a:srgbClr val="FFFF00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highlight>
                            <a:srgbClr val="FFFF00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 sz="1600">
                        <a:highlight>
                          <a:srgbClr val="FFFF00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highlight>
                            <a:srgbClr val="FFFF00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 sz="1600">
                        <a:highlight>
                          <a:srgbClr val="FFFF00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41B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2"/>
          <p:cNvSpPr txBox="1"/>
          <p:nvPr/>
        </p:nvSpPr>
        <p:spPr>
          <a:xfrm>
            <a:off x="5058125" y="3891375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24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na</a:t>
            </a:r>
            <a:r>
              <a:rPr lang="es" sz="2400">
                <a:latin typeface="Lato"/>
                <a:ea typeface="Lato"/>
                <a:cs typeface="Lato"/>
                <a:sym typeface="Lato"/>
              </a:rPr>
              <a:t>(s) = 3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879475" y="1582250"/>
            <a:ext cx="70212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y conclusiones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320925"/>
            <a:ext cx="5939448" cy="36725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4"/>
          <p:cNvGraphicFramePr/>
          <p:nvPr/>
        </p:nvGraphicFramePr>
        <p:xfrm>
          <a:off x="6329925" y="111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{6677467F-A0DC-4F9D-BC28-2B6368EEA1AB}</a:tableStyleId>
              </a:tblPr>
              <a:tblGrid>
                <a:gridCol w="1030200"/>
                <a:gridCol w="1030200"/>
              </a:tblGrid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72±11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199607±54390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16.5±7.3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9.8±3.1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63.3±22.1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181.7±68.7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6.8±3.6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4.3±2.1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5.5±3.7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55.0±34.7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41.3±7.3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 L1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40.7±14.8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 L5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33.5±7.0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 L15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136.7±30.5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 L20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162.0±37.0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1250"/>
            <a:ext cx="5773350" cy="356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5"/>
          <p:cNvGraphicFramePr/>
          <p:nvPr/>
        </p:nvGraphicFramePr>
        <p:xfrm>
          <a:off x="6065050" y="13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{6677467F-A0DC-4F9D-BC28-2B6368EEA1AB}</a:tableStyleId>
              </a:tblPr>
              <a:tblGrid>
                <a:gridCol w="1200575"/>
                <a:gridCol w="1200575"/>
              </a:tblGrid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Cantidad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70533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150" y="1376975"/>
            <a:ext cx="5966226" cy="3689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6"/>
          <p:cNvGraphicFramePr/>
          <p:nvPr/>
        </p:nvGraphicFramePr>
        <p:xfrm>
          <a:off x="313125" y="14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{6677467F-A0DC-4F9D-BC28-2B6368EEA1AB}</a:tableStyleId>
              </a:tblPr>
              <a:tblGrid>
                <a:gridCol w="1289425"/>
                <a:gridCol w="1151300"/>
              </a:tblGrid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Cantidad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92103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675" y="1267700"/>
            <a:ext cx="6004326" cy="3712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7"/>
          <p:cNvGraphicFramePr/>
          <p:nvPr/>
        </p:nvGraphicFramePr>
        <p:xfrm>
          <a:off x="457800" y="149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{6677467F-A0DC-4F9D-BC28-2B6368EEA1AB}</a:tableStyleId>
              </a:tblPr>
              <a:tblGrid>
                <a:gridCol w="1121275"/>
                <a:gridCol w="1121275"/>
              </a:tblGrid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Cantidad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133323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BPPV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HLE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HGI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ASI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1038550" y="1938800"/>
            <a:ext cx="7688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¿Preguntas?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Muchas gracias</a:t>
            </a:r>
            <a:endParaRPr sz="3700"/>
          </a:p>
        </p:txBody>
      </p:sp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Catolino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Matias Ricarte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2415328" y="539384"/>
            <a:ext cx="6815025" cy="5907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280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Rompecabezas de números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(8 números en una grilla de 3x3)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975" y="1853838"/>
            <a:ext cx="8572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288" y="3646938"/>
            <a:ext cx="10382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23167" l="-2585" r="0" t="20573"/>
          <a:stretch/>
        </p:blipFill>
        <p:spPr>
          <a:xfrm>
            <a:off x="5838888" y="1457638"/>
            <a:ext cx="1295400" cy="2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5700" y="4605413"/>
            <a:ext cx="1295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9900" y="3675525"/>
            <a:ext cx="6381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2713" y="3627900"/>
            <a:ext cx="70485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>
            <a:stCxn id="95" idx="2"/>
            <a:endCxn id="99" idx="0"/>
          </p:cNvCxnSpPr>
          <p:nvPr/>
        </p:nvCxnSpPr>
        <p:spPr>
          <a:xfrm flipH="1">
            <a:off x="5159100" y="2720613"/>
            <a:ext cx="1327500" cy="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5" idx="2"/>
            <a:endCxn id="100" idx="0"/>
          </p:cNvCxnSpPr>
          <p:nvPr/>
        </p:nvCxnSpPr>
        <p:spPr>
          <a:xfrm flipH="1">
            <a:off x="6365100" y="2720613"/>
            <a:ext cx="1215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>
            <a:stCxn id="95" idx="2"/>
            <a:endCxn id="96" idx="0"/>
          </p:cNvCxnSpPr>
          <p:nvPr/>
        </p:nvCxnSpPr>
        <p:spPr>
          <a:xfrm>
            <a:off x="6486600" y="2720613"/>
            <a:ext cx="1166700" cy="9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/>
          <p:nvPr/>
        </p:nvSpPr>
        <p:spPr>
          <a:xfrm>
            <a:off x="7962250" y="3482575"/>
            <a:ext cx="5352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7910800" y="3461575"/>
            <a:ext cx="638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rPr b="1" lang="es" sz="2550">
                <a:solidFill>
                  <a:srgbClr val="333333"/>
                </a:solidFill>
              </a:rPr>
              <a:t>✔️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965663" y="3386150"/>
            <a:ext cx="2787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914863" y="3364700"/>
            <a:ext cx="235800" cy="25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059350" y="3364700"/>
            <a:ext cx="2787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38550" y="1938800"/>
            <a:ext cx="76884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Implementación y consideraciones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y consideraciones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1675"/>
            <a:ext cx="1687225" cy="29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142575" y="2123700"/>
            <a:ext cx="428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metodología de desarrollo implementada fue TDD: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Creación de test con cierta funcionalidad inexistente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El test falla, se implementa la funcionalidad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El test pasa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2981575" y="3901450"/>
            <a:ext cx="2429825" cy="9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y consideraciones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142575" y="2123700"/>
            <a:ext cx="428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Los tableros fueron considerados strings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Dependiendo de la posición del cero se habilitan las “rotaciones” disponibles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3275950"/>
            <a:ext cx="4291000" cy="10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y consideraciones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-2427"/>
          <a:stretch/>
        </p:blipFill>
        <p:spPr>
          <a:xfrm>
            <a:off x="296075" y="1844350"/>
            <a:ext cx="4171324" cy="30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713850" y="1844350"/>
            <a:ext cx="3704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 tablero es válido si: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Tiene 9 valores (del 0 al 8 sin repetir)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El tablero tiene una cantidad par de “inversiones”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Una inversión es cuántos elementos menores tiene a la derecha cada elemento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paridad se mantiene ya que cada rotación aumenta o disminuye en 2 la inversión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El estado final 123456780 tiene inversión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038550" y="1938800"/>
            <a:ext cx="7688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Cálculo de heurísticas</a:t>
            </a:r>
            <a:r>
              <a:rPr lang="es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Manhattan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730000" y="26686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Definimos la distancia manhattan como: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5174225" y="2121700"/>
            <a:ext cx="33744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Ejemplo: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Pieza 0: (|2 - 0| + |2 - 0|)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Pieza 1: (|0 - 1| + |0 - 0|)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Pieza 2: (|1 - 1| + |0 - 1|) =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Pieza 5: (|1 - 2| + |1 - 1|)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Pieza 6: (|2 - 2| + |1 - 2|) =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000000"/>
                </a:solidFill>
              </a:rPr>
              <a:t>h</a:t>
            </a:r>
            <a:r>
              <a:rPr baseline="-25000" lang="es" sz="2400">
                <a:solidFill>
                  <a:srgbClr val="000000"/>
                </a:solidFill>
              </a:rPr>
              <a:t>m</a:t>
            </a:r>
            <a:r>
              <a:rPr lang="es" sz="2400">
                <a:solidFill>
                  <a:srgbClr val="000000"/>
                </a:solidFill>
              </a:rPr>
              <a:t>(s) = 4</a:t>
            </a:r>
            <a:endParaRPr sz="800"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31192" l="0" r="65702" t="9336"/>
          <a:stretch/>
        </p:blipFill>
        <p:spPr>
          <a:xfrm>
            <a:off x="6722300" y="600100"/>
            <a:ext cx="1969949" cy="1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32821" l="60312" r="0" t="7707"/>
          <a:stretch/>
        </p:blipFill>
        <p:spPr>
          <a:xfrm>
            <a:off x="3432200" y="257200"/>
            <a:ext cx="2279599" cy="1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823300" y="3005850"/>
            <a:ext cx="173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" sz="3000">
                <a:latin typeface="Lato"/>
                <a:ea typeface="Lato"/>
                <a:cs typeface="Lato"/>
                <a:sym typeface="Lato"/>
              </a:rPr>
              <a:t>∑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m(p)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ato"/>
                <a:ea typeface="Lato"/>
                <a:cs typeface="Lato"/>
                <a:sym typeface="Lato"/>
              </a:rPr>
              <a:t>p ∊ Piezas fuera de lugar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一一一一一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     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28600" y="4254100"/>
            <a:ext cx="49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siendo m(p) = (|p</a:t>
            </a:r>
            <a:r>
              <a:rPr baseline="-25000" lang="es">
                <a:latin typeface="Lato"/>
                <a:ea typeface="Lato"/>
                <a:cs typeface="Lato"/>
                <a:sym typeface="Lato"/>
              </a:rPr>
              <a:t>x ideal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</a:t>
            </a:r>
            <a:r>
              <a:rPr baseline="-25000" lang="es">
                <a:latin typeface="Lato"/>
                <a:ea typeface="Lato"/>
                <a:cs typeface="Lato"/>
                <a:sym typeface="Lato"/>
              </a:rPr>
              <a:t>x actual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| + |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</a:t>
            </a:r>
            <a:r>
              <a:rPr baseline="-25000" lang="es">
                <a:latin typeface="Lato"/>
                <a:ea typeface="Lato"/>
                <a:cs typeface="Lato"/>
                <a:sym typeface="Lato"/>
              </a:rPr>
              <a:t>y ideal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- p</a:t>
            </a:r>
            <a:r>
              <a:rPr baseline="-25000" lang="es">
                <a:latin typeface="Lato"/>
                <a:ea typeface="Lato"/>
                <a:cs typeface="Lato"/>
                <a:sym typeface="Lato"/>
              </a:rPr>
              <a:t>y actual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|)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73300" y="3427600"/>
            <a:ext cx="135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9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lang="es" sz="29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s" sz="2900">
                <a:latin typeface="Lato"/>
                <a:ea typeface="Lato"/>
                <a:cs typeface="Lato"/>
                <a:sym typeface="Lato"/>
              </a:rPr>
              <a:t>(s) =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Euclides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730000" y="2668600"/>
            <a:ext cx="36156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64"/>
              <a:t>De forma análoga a Manhattan, definimos la distancia de Euclides como la suma de las hipotenusas de los catetos formados por la distancia de Manhattan dividido por 2.</a:t>
            </a:r>
            <a:endParaRPr sz="18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31192" l="0" r="65702" t="9336"/>
          <a:stretch/>
        </p:blipFill>
        <p:spPr>
          <a:xfrm>
            <a:off x="6765175" y="804100"/>
            <a:ext cx="1969949" cy="1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32821" l="60312" r="0" t="7707"/>
          <a:stretch/>
        </p:blipFill>
        <p:spPr>
          <a:xfrm>
            <a:off x="3432200" y="257200"/>
            <a:ext cx="2279599" cy="1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5036350" y="2121700"/>
            <a:ext cx="30000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Ejemplo: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Pieza 0: √(|2 - 0|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+ |2 - 0|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=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Pieza 1: √(|0 - 1|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+ |0 - 0|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=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Pieza 2: √(|1 - 1|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+ |0 - 1|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= 1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Pieza 5: √(|1 - 2|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+ |1 - 1|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=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Pieza 6: √(|2 - 2|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+ |1 - 2|</a:t>
            </a:r>
            <a:r>
              <a:rPr baseline="30000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=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24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" sz="2400">
                <a:latin typeface="Lato"/>
                <a:ea typeface="Lato"/>
                <a:cs typeface="Lato"/>
                <a:sym typeface="Lato"/>
              </a:rPr>
              <a:t>(s) = 3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