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7E7437-AFAE-4854-AA82-B44623DD8547}">
  <a:tblStyle styleId="{9C7E7437-AFAE-4854-AA82-B44623DD854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20" Type="http://schemas.openxmlformats.org/officeDocument/2006/relationships/slide" Target="slides/slide14.xml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22" Type="http://schemas.openxmlformats.org/officeDocument/2006/relationships/slide" Target="slides/slide16.xml"/><Relationship Id="rId44" Type="http://schemas.openxmlformats.org/officeDocument/2006/relationships/font" Target="fonts/Lato-regular.fntdata"/><Relationship Id="rId21" Type="http://schemas.openxmlformats.org/officeDocument/2006/relationships/slide" Target="slides/slide15.xml"/><Relationship Id="rId43" Type="http://schemas.openxmlformats.org/officeDocument/2006/relationships/font" Target="fonts/Raleway-boldItalic.fntdata"/><Relationship Id="rId24" Type="http://schemas.openxmlformats.org/officeDocument/2006/relationships/slide" Target="slides/slide18.xml"/><Relationship Id="rId46" Type="http://schemas.openxmlformats.org/officeDocument/2006/relationships/font" Target="fonts/Lato-italic.fntdata"/><Relationship Id="rId23" Type="http://schemas.openxmlformats.org/officeDocument/2006/relationships/slide" Target="slides/slide17.xml"/><Relationship Id="rId45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Lat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32477467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32477467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32477467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32477467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32477467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32477467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a4544dd46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a4544dd4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a5329008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a5329008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a5329008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a5329008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a5329008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a5329008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a5329008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a5329008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32477433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32477433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32477433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32477433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a4544dd46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a4544dd46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32477433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32477433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32477433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232477433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32477433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32477433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32477433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32477433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232477433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232477433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32477433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32477433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32477433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232477433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32477467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232477467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232477467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232477467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232477467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232477467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32477467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32477467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1a19ef55f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1a19ef55f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232477467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232477467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232477467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232477467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1a19ef55f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1a19ef55f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a4544dd4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a4544dd4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a4544dd46_0_1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a4544dd46_0_1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a19ef55f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a19ef55f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a19ef55f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a19ef55f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32477467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32477467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32477467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32477467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11" Type="http://schemas.openxmlformats.org/officeDocument/2006/relationships/image" Target="../media/image1.png"/><Relationship Id="rId10" Type="http://schemas.openxmlformats.org/officeDocument/2006/relationships/image" Target="../media/image18.png"/><Relationship Id="rId12" Type="http://schemas.openxmlformats.org/officeDocument/2006/relationships/image" Target="../media/image20.png"/><Relationship Id="rId9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/>
              <a:t>Sistemas de inteligencia artificial</a:t>
            </a:r>
            <a:endParaRPr sz="3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/>
              <a:t>TP2:</a:t>
            </a:r>
            <a:r>
              <a:rPr lang="es" sz="3700"/>
              <a:t> Algoritmos Genéticos</a:t>
            </a:r>
            <a:endParaRPr sz="37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s"/>
              <a:t>Lucas Catolino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s"/>
              <a:t>Matias Ricarte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Consideraciones</a:t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834750" y="1829075"/>
            <a:ext cx="155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Elección del P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22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4475" y="1559000"/>
            <a:ext cx="5411649" cy="33461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4" name="Google Shape;174;p22"/>
          <p:cNvGraphicFramePr/>
          <p:nvPr/>
        </p:nvGraphicFramePr>
        <p:xfrm>
          <a:off x="661800" y="249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{9C7E7437-AFAE-4854-AA82-B44623DD8547}</a:tableStyleId>
              </a:tblPr>
              <a:tblGrid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Población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Fitness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2000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(3.1±2.3)e-9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1000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(1.4±3.8)e-9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500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(1.5±2.5)e-9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100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(1.4±3.5)e-9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20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1,10E-09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10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1.1e-9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5" name="Google Shape;175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Consideraciones</a:t>
            </a: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834750" y="1829075"/>
            <a:ext cx="164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Elección del P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2050025" y="2344650"/>
            <a:ext cx="519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Teniendo en cuenta un término medio entre tiempo de ejecución, cantidad de generaciones creadas y fitness final se decidió trabajar con P de 500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Consideraciones</a:t>
            </a:r>
            <a:endParaRPr/>
          </a:p>
        </p:txBody>
      </p:sp>
      <p:sp>
        <p:nvSpPr>
          <p:cNvPr id="189" name="Google Shape;189;p24"/>
          <p:cNvSpPr txBox="1"/>
          <p:nvPr/>
        </p:nvSpPr>
        <p:spPr>
          <a:xfrm>
            <a:off x="834750" y="1829075"/>
            <a:ext cx="164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Elección del p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0" name="Google Shape;190;p24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450" y="1318650"/>
            <a:ext cx="5510751" cy="3407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p24"/>
          <p:cNvGraphicFramePr/>
          <p:nvPr/>
        </p:nvGraphicFramePr>
        <p:xfrm>
          <a:off x="7180000" y="95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{9C7E7437-AFAE-4854-AA82-B44623DD8547}</a:tableStyleId>
              </a:tblPr>
              <a:tblGrid>
                <a:gridCol w="952500"/>
                <a:gridCol w="952500"/>
              </a:tblGrid>
              <a:tr h="221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Prob. Mutación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Fitness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21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0.5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1,32E-09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0.2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2,13E-09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0.1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1,43E-09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0.05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1,10E-09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0.01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1,06E-09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3" name="Google Shape;193;p24"/>
          <p:cNvSpPr txBox="1"/>
          <p:nvPr/>
        </p:nvSpPr>
        <p:spPr>
          <a:xfrm>
            <a:off x="834750" y="2365650"/>
            <a:ext cx="2663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Se decidió trabajar con un p= 0.1 para evitar una mutación alta que mute constantemente retrasando la convergencia, y una baja que no permita mutaciones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879475" y="1582250"/>
            <a:ext cx="7021200" cy="8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y conclusiones</a:t>
            </a:r>
            <a:endParaRPr/>
          </a:p>
        </p:txBody>
      </p:sp>
      <p:sp>
        <p:nvSpPr>
          <p:cNvPr id="199" name="Google Shape;199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" name="Google Shape;204;p26"/>
          <p:cNvGraphicFramePr/>
          <p:nvPr/>
        </p:nvGraphicFramePr>
        <p:xfrm>
          <a:off x="6459275" y="1802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{9C7E7437-AFAE-4854-AA82-B44623DD8547}</a:tableStyleId>
              </a:tblPr>
              <a:tblGrid>
                <a:gridCol w="1177525"/>
                <a:gridCol w="1177525"/>
              </a:tblGrid>
              <a:tr h="299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Selector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Tiempo (ms)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99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Boltzmann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656880±15179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Elite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291±34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Rank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102521±1088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Roulette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124487±153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Stochastic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167±6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Tournament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382±12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Truncated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272±12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05" name="Google Shape;205;p26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52" y="1259550"/>
            <a:ext cx="5939451" cy="36725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6"/>
          <p:cNvSpPr txBox="1"/>
          <p:nvPr/>
        </p:nvSpPr>
        <p:spPr>
          <a:xfrm>
            <a:off x="374550" y="712000"/>
            <a:ext cx="287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Lato"/>
                <a:ea typeface="Lato"/>
                <a:cs typeface="Lato"/>
                <a:sym typeface="Lato"/>
              </a:rPr>
              <a:t>Cruza: simple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Google Shape;212;p27"/>
          <p:cNvGraphicFramePr/>
          <p:nvPr/>
        </p:nvGraphicFramePr>
        <p:xfrm>
          <a:off x="6756700" y="173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{9C7E7437-AFAE-4854-AA82-B44623DD8547}</a:tableStyleId>
              </a:tblPr>
              <a:tblGrid>
                <a:gridCol w="952500"/>
                <a:gridCol w="10668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Selector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Fitness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Boltzmann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(3.9e±0.9)e-9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Elite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(10.71±3.80)e-9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Rank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0.27±0.03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Roulette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(8±2)e-9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Stochastic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(14.7±4.36)e-9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Tournament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(12.8±2.7)e-9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Truncated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(17.7±4.6)e-9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13" name="Google Shape;213;p27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00" y="1350300"/>
            <a:ext cx="5924100" cy="366307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7"/>
          <p:cNvSpPr txBox="1"/>
          <p:nvPr/>
        </p:nvSpPr>
        <p:spPr>
          <a:xfrm>
            <a:off x="6739325" y="3658150"/>
            <a:ext cx="20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Obs: no se grafica Rank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7"/>
          <p:cNvSpPr txBox="1"/>
          <p:nvPr/>
        </p:nvSpPr>
        <p:spPr>
          <a:xfrm>
            <a:off x="374550" y="712000"/>
            <a:ext cx="287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Lato"/>
                <a:ea typeface="Lato"/>
                <a:cs typeface="Lato"/>
                <a:sym typeface="Lato"/>
              </a:rPr>
              <a:t>Cruza: simple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Google Shape;221;p28"/>
          <p:cNvGraphicFramePr/>
          <p:nvPr/>
        </p:nvGraphicFramePr>
        <p:xfrm>
          <a:off x="361100" y="162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{9C7E7437-AFAE-4854-AA82-B44623DD8547}</a:tableStyleId>
              </a:tblPr>
              <a:tblGrid>
                <a:gridCol w="1089175"/>
                <a:gridCol w="1339700"/>
              </a:tblGrid>
              <a:tr h="245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Selector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F1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45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Boltzmann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(4.6±0.3)e-5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Elite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(1.08±0.12)e-4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Rank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0.38±0.02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Roulette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(5±1)e-5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Stochastic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(10.18±0.31)e-5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Tournament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(7.38±0.68)e-5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Truncated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(9.82±1.21)e-5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22" name="Google Shape;222;p28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9975" y="1109925"/>
            <a:ext cx="6354024" cy="392890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8"/>
          <p:cNvSpPr txBox="1"/>
          <p:nvPr/>
        </p:nvSpPr>
        <p:spPr>
          <a:xfrm>
            <a:off x="361100" y="3915925"/>
            <a:ext cx="21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Obs: no se grafica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Rank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374550" y="712000"/>
            <a:ext cx="287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Lato"/>
                <a:ea typeface="Lato"/>
                <a:cs typeface="Lato"/>
                <a:sym typeface="Lato"/>
              </a:rPr>
              <a:t>Cruza: simple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" name="Google Shape;230;p29"/>
          <p:cNvGraphicFramePr/>
          <p:nvPr/>
        </p:nvGraphicFramePr>
        <p:xfrm>
          <a:off x="459275" y="156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{9C7E7437-AFAE-4854-AA82-B44623DD8547}</a:tableStyleId>
              </a:tblPr>
              <a:tblGrid>
                <a:gridCol w="1161700"/>
                <a:gridCol w="1428875"/>
              </a:tblGrid>
              <a:tr h="24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Selector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F2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4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Boltzmann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0.999970±0.000007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Elite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1±0.00001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Rank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0.75±0.05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Roulette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0.99±0.01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Stochastic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1±0.00001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Tournament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0.99994±0.00001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Truncated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0.99994±0.00001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31" name="Google Shape;231;p29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025" y="1220375"/>
            <a:ext cx="5789349" cy="3579747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 txBox="1"/>
          <p:nvPr/>
        </p:nvSpPr>
        <p:spPr>
          <a:xfrm>
            <a:off x="374550" y="712000"/>
            <a:ext cx="287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Lato"/>
                <a:ea typeface="Lato"/>
                <a:cs typeface="Lato"/>
                <a:sym typeface="Lato"/>
              </a:rPr>
              <a:t>Cruza: simple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" name="Google Shape;238;p30"/>
          <p:cNvGraphicFramePr/>
          <p:nvPr/>
        </p:nvGraphicFramePr>
        <p:xfrm>
          <a:off x="520675" y="173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{9C7E7437-AFAE-4854-AA82-B44623DD8547}</a:tableStyleId>
              </a:tblPr>
              <a:tblGrid>
                <a:gridCol w="1103875"/>
                <a:gridCol w="13577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Selector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F3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Boltzmann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D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0.999970±0.000007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Elite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D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0.99995±0.00001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Rank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D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0.76±0.05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Roulette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D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0.99995±0.00001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Stochastic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D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0.99995±0.00001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Tournament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D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0.99994±0.00001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Truncated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D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0.99994±0.00001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39" name="Google Shape;239;p30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1075" y="1318575"/>
            <a:ext cx="5856873" cy="36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0"/>
          <p:cNvSpPr txBox="1"/>
          <p:nvPr/>
        </p:nvSpPr>
        <p:spPr>
          <a:xfrm>
            <a:off x="374550" y="712000"/>
            <a:ext cx="287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Lato"/>
                <a:ea typeface="Lato"/>
                <a:cs typeface="Lato"/>
                <a:sym typeface="Lato"/>
              </a:rPr>
              <a:t>Cruza: simple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1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525" y="712000"/>
            <a:ext cx="6781449" cy="419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1"/>
          <p:cNvSpPr txBox="1"/>
          <p:nvPr/>
        </p:nvSpPr>
        <p:spPr>
          <a:xfrm>
            <a:off x="2344650" y="4566550"/>
            <a:ext cx="1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31"/>
          <p:cNvSpPr txBox="1"/>
          <p:nvPr/>
        </p:nvSpPr>
        <p:spPr>
          <a:xfrm>
            <a:off x="8286075" y="4566550"/>
            <a:ext cx="3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41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31"/>
          <p:cNvSpPr txBox="1"/>
          <p:nvPr/>
        </p:nvSpPr>
        <p:spPr>
          <a:xfrm>
            <a:off x="374550" y="712000"/>
            <a:ext cx="287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Lato"/>
                <a:ea typeface="Lato"/>
                <a:cs typeface="Lato"/>
                <a:sym typeface="Lato"/>
              </a:rPr>
              <a:t>Cruza: simple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853850"/>
            <a:ext cx="2806800" cy="22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M</a:t>
            </a:r>
            <a:r>
              <a:rPr lang="es" sz="1700"/>
              <a:t>ediciones en un reactivo, donde los valores de cada entrada ξ</a:t>
            </a:r>
            <a:r>
              <a:rPr baseline="-25000" lang="es" sz="1700"/>
              <a:t>k</a:t>
            </a:r>
            <a:r>
              <a:rPr lang="es" sz="1700"/>
              <a:t> , devuelve el valor ζ</a:t>
            </a:r>
            <a:r>
              <a:rPr baseline="-25000" lang="es" sz="1700"/>
              <a:t>k</a:t>
            </a:r>
            <a:r>
              <a:rPr lang="es" sz="1700"/>
              <a:t> , k = 1, 2, 3.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/>
              <a:t>Se debe hallar X tal que minimice el error:</a:t>
            </a:r>
            <a:endParaRPr sz="170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1550" y="1202575"/>
            <a:ext cx="210502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6825" y="1474038"/>
            <a:ext cx="67627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1538" y="2041975"/>
            <a:ext cx="21717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31550" y="2957575"/>
            <a:ext cx="203835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0150" y="2215750"/>
            <a:ext cx="80962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04438" y="3263650"/>
            <a:ext cx="7810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32675" y="3730375"/>
            <a:ext cx="26003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832675" y="4233925"/>
            <a:ext cx="9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Donde: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64100" y="4233925"/>
            <a:ext cx="338137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48600" y="4319650"/>
            <a:ext cx="141922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64100" y="4710175"/>
            <a:ext cx="364807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/>
        </p:nvSpPr>
        <p:spPr>
          <a:xfrm>
            <a:off x="374550" y="712000"/>
            <a:ext cx="287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Lato"/>
                <a:ea typeface="Lato"/>
                <a:cs typeface="Lato"/>
                <a:sym typeface="Lato"/>
              </a:rPr>
              <a:t>Cruza: </a:t>
            </a:r>
            <a:r>
              <a:rPr b="1" lang="es" sz="2000">
                <a:latin typeface="Lato"/>
                <a:ea typeface="Lato"/>
                <a:cs typeface="Lato"/>
                <a:sym typeface="Lato"/>
              </a:rPr>
              <a:t>uniforme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56" name="Google Shape;256;p32"/>
          <p:cNvGraphicFramePr/>
          <p:nvPr/>
        </p:nvGraphicFramePr>
        <p:xfrm>
          <a:off x="6511175" y="145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{9C7E7437-AFAE-4854-AA82-B44623DD8547}</a:tableStyleId>
              </a:tblPr>
              <a:tblGrid>
                <a:gridCol w="1182675"/>
                <a:gridCol w="11826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Selector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Tiempo (ms)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Boltzmann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632193±2922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Elite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562.5±163.3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Rank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1186648±198145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Roulette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38870±1544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Stochastic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387±27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Tournament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574±1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Truncated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405.5±198.7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57" name="Google Shape;257;p32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50" y="1258800"/>
            <a:ext cx="5877249" cy="363409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/>
        </p:nvSpPr>
        <p:spPr>
          <a:xfrm>
            <a:off x="374550" y="712000"/>
            <a:ext cx="287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Lato"/>
                <a:ea typeface="Lato"/>
                <a:cs typeface="Lato"/>
                <a:sym typeface="Lato"/>
              </a:rPr>
              <a:t>Cruza: uniforme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4" name="Google Shape;264;p33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7000"/>
            <a:ext cx="5877249" cy="36340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5" name="Google Shape;265;p33"/>
          <p:cNvGraphicFramePr/>
          <p:nvPr/>
        </p:nvGraphicFramePr>
        <p:xfrm>
          <a:off x="6486650" y="165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{9C7E7437-AFAE-4854-AA82-B44623DD8547}</a:tableStyleId>
              </a:tblPr>
              <a:tblGrid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Selector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Fitness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Boltzmann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(8.2±0.7)e-9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Elite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(1660±3)e-11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Rank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(171e±9)e-10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Roulette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(7.6±1.2)e-9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Stochastic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(1030±2)e-11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Tournament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(160±6)e-10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Truncated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(142±4)e-10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6" name="Google Shape;266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/>
        </p:nvSpPr>
        <p:spPr>
          <a:xfrm>
            <a:off x="374550" y="712000"/>
            <a:ext cx="287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Lato"/>
                <a:ea typeface="Lato"/>
                <a:cs typeface="Lato"/>
                <a:sym typeface="Lato"/>
              </a:rPr>
              <a:t>Cruza: uniforme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72" name="Google Shape;272;p34"/>
          <p:cNvGraphicFramePr/>
          <p:nvPr/>
        </p:nvGraphicFramePr>
        <p:xfrm>
          <a:off x="361100" y="157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{9C7E7437-AFAE-4854-AA82-B44623DD8547}</a:tableStyleId>
              </a:tblPr>
              <a:tblGrid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Selector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F1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Boltzmann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6.9e-5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Elite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9,00E-05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Rank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9,00E-05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Roulette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6.00e-5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Stochastic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7.39e-5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Tournament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8.75e-5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Truncated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9.55e-5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73" name="Google Shape;273;p34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525" y="897425"/>
            <a:ext cx="5877249" cy="363409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/>
        </p:nvSpPr>
        <p:spPr>
          <a:xfrm>
            <a:off x="374550" y="712000"/>
            <a:ext cx="287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Lato"/>
                <a:ea typeface="Lato"/>
                <a:cs typeface="Lato"/>
                <a:sym typeface="Lato"/>
              </a:rPr>
              <a:t>Cruza: uniforme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80" name="Google Shape;280;p35"/>
          <p:cNvGraphicFramePr/>
          <p:nvPr/>
        </p:nvGraphicFramePr>
        <p:xfrm>
          <a:off x="374550" y="173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{9C7E7437-AFAE-4854-AA82-B44623DD8547}</a:tableStyleId>
              </a:tblPr>
              <a:tblGrid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Selector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F2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Boltzmann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0,99996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Elite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0,99994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Rank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0.99994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Roulette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0.99996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Stochastic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0.99995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Tournament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0.99994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Truncated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0.99995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81" name="Google Shape;281;p35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800" y="1204600"/>
            <a:ext cx="5877249" cy="363409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/>
        </p:nvSpPr>
        <p:spPr>
          <a:xfrm>
            <a:off x="374550" y="712000"/>
            <a:ext cx="287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Lato"/>
                <a:ea typeface="Lato"/>
                <a:cs typeface="Lato"/>
                <a:sym typeface="Lato"/>
              </a:rPr>
              <a:t>Cruza: uniforme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8" name="Google Shape;288;p36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3350" y="988750"/>
            <a:ext cx="5856873" cy="3621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9" name="Google Shape;289;p36"/>
          <p:cNvGraphicFramePr/>
          <p:nvPr/>
        </p:nvGraphicFramePr>
        <p:xfrm>
          <a:off x="858300" y="19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{9C7E7437-AFAE-4854-AA82-B44623DD8547}</a:tableStyleId>
              </a:tblPr>
              <a:tblGrid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Selector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F3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Boltzmann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D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0.99996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Elite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D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0.99994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Rank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D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0.9994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Roulette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D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0.99996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Stochastic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D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0.99995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Tournament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D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0.99994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Truncated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D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0.99995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0" name="Google Shape;290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/>
          <p:nvPr/>
        </p:nvSpPr>
        <p:spPr>
          <a:xfrm>
            <a:off x="374550" y="712000"/>
            <a:ext cx="287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Lato"/>
                <a:ea typeface="Lato"/>
                <a:cs typeface="Lato"/>
                <a:sym typeface="Lato"/>
              </a:rPr>
              <a:t>Cruza: uniforme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6" name="Google Shape;296;p37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625" y="846350"/>
            <a:ext cx="6665676" cy="408245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7"/>
          <p:cNvSpPr txBox="1"/>
          <p:nvPr/>
        </p:nvSpPr>
        <p:spPr>
          <a:xfrm>
            <a:off x="2798850" y="4689300"/>
            <a:ext cx="2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37"/>
          <p:cNvSpPr txBox="1"/>
          <p:nvPr/>
        </p:nvSpPr>
        <p:spPr>
          <a:xfrm>
            <a:off x="8445650" y="4677025"/>
            <a:ext cx="40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35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" name="Google Shape;299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/>
        </p:nvSpPr>
        <p:spPr>
          <a:xfrm>
            <a:off x="374550" y="679275"/>
            <a:ext cx="287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Lato"/>
                <a:ea typeface="Lato"/>
                <a:cs typeface="Lato"/>
                <a:sym typeface="Lato"/>
              </a:rPr>
              <a:t>Cruza: </a:t>
            </a:r>
            <a:r>
              <a:rPr b="1" lang="es" sz="2000">
                <a:latin typeface="Lato"/>
                <a:ea typeface="Lato"/>
                <a:cs typeface="Lato"/>
                <a:sym typeface="Lato"/>
              </a:rPr>
              <a:t>múltiple (</a:t>
            </a:r>
            <a:r>
              <a:rPr b="1" lang="es" sz="2000">
                <a:latin typeface="Lato"/>
                <a:ea typeface="Lato"/>
                <a:cs typeface="Lato"/>
                <a:sym typeface="Lato"/>
              </a:rPr>
              <a:t>k=3)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05" name="Google Shape;305;p38"/>
          <p:cNvGraphicFramePr/>
          <p:nvPr/>
        </p:nvGraphicFramePr>
        <p:xfrm>
          <a:off x="6889650" y="125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{9C7E7437-AFAE-4854-AA82-B44623DD8547}</a:tableStyleId>
              </a:tblPr>
              <a:tblGrid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Selector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Tiempo (ms)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Boltzmann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2079905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Elite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Rank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2610973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Roulette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36900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Stochastic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Tournament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1187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Truncated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06" name="Google Shape;306;p38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00" y="1331250"/>
            <a:ext cx="5930175" cy="36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/>
        </p:nvSpPr>
        <p:spPr>
          <a:xfrm>
            <a:off x="374550" y="712000"/>
            <a:ext cx="287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Lato"/>
                <a:ea typeface="Lato"/>
                <a:cs typeface="Lato"/>
                <a:sym typeface="Lato"/>
              </a:rPr>
              <a:t>Cruza: múltiple (k=3)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39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500" y="712000"/>
            <a:ext cx="6290499" cy="38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9"/>
          <p:cNvSpPr txBox="1"/>
          <p:nvPr/>
        </p:nvSpPr>
        <p:spPr>
          <a:xfrm>
            <a:off x="3230975" y="4477025"/>
            <a:ext cx="2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" name="Google Shape;315;p39"/>
          <p:cNvSpPr txBox="1"/>
          <p:nvPr/>
        </p:nvSpPr>
        <p:spPr>
          <a:xfrm>
            <a:off x="8519375" y="4477025"/>
            <a:ext cx="4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200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Google Shape;316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/>
        </p:nvSpPr>
        <p:spPr>
          <a:xfrm>
            <a:off x="374550" y="679275"/>
            <a:ext cx="287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Lato"/>
                <a:ea typeface="Lato"/>
                <a:cs typeface="Lato"/>
                <a:sym typeface="Lato"/>
              </a:rPr>
              <a:t>Cruza: múltiple (k=7)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22" name="Google Shape;322;p40"/>
          <p:cNvGraphicFramePr/>
          <p:nvPr/>
        </p:nvGraphicFramePr>
        <p:xfrm>
          <a:off x="7026750" y="104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{9C7E7437-AFAE-4854-AA82-B44623DD8547}</a:tableStyleId>
              </a:tblPr>
              <a:tblGrid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Selector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Tiempo (ms)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Boltzmann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646834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Elite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Rank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1475768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Roulette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279465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Stochastic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Tournament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Truncated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23" name="Google Shape;323;p40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4275"/>
            <a:ext cx="5930175" cy="36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/>
        </p:nvSpPr>
        <p:spPr>
          <a:xfrm>
            <a:off x="374550" y="712000"/>
            <a:ext cx="287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Lato"/>
                <a:ea typeface="Lato"/>
                <a:cs typeface="Lato"/>
                <a:sym typeface="Lato"/>
              </a:rPr>
              <a:t>Cruza: múltiple (k=7)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41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50" y="945251"/>
            <a:ext cx="6215799" cy="3843451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Dificultades encontradas</a:t>
            </a:r>
            <a:endParaRPr/>
          </a:p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729450" y="1853850"/>
            <a:ext cx="6071400" cy="22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Entendimiento del problema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Errores menores en el enunciado</a:t>
            </a:r>
            <a:endParaRPr sz="1700"/>
          </a:p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"/>
          <p:cNvSpPr txBox="1"/>
          <p:nvPr>
            <p:ph type="title"/>
          </p:nvPr>
        </p:nvSpPr>
        <p:spPr>
          <a:xfrm>
            <a:off x="1038550" y="1938800"/>
            <a:ext cx="7688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00"/>
              <a:t>Conclusiones</a:t>
            </a:r>
            <a:endParaRPr sz="4000"/>
          </a:p>
        </p:txBody>
      </p:sp>
      <p:sp>
        <p:nvSpPr>
          <p:cNvPr id="337" name="Google Shape;337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729450" y="1853850"/>
            <a:ext cx="6660600" cy="28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Peores rendimientos de tiempo: Boltzman, Rank y Roulette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Peor fitness: Rank y Roulette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Peor F: Rank y Roulette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Aunque Rank y Roulette tengan malos resultados, siguen siendo dentro de parámetros aceptables que podrían llevar a una solución correcta</a:t>
            </a:r>
            <a:endParaRPr sz="1700"/>
          </a:p>
        </p:txBody>
      </p:sp>
      <p:sp>
        <p:nvSpPr>
          <p:cNvPr id="344" name="Google Shape;344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4"/>
          <p:cNvSpPr txBox="1"/>
          <p:nvPr>
            <p:ph type="title"/>
          </p:nvPr>
        </p:nvSpPr>
        <p:spPr>
          <a:xfrm>
            <a:off x="1038550" y="1938800"/>
            <a:ext cx="7688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00"/>
              <a:t>¿Preguntas?</a:t>
            </a:r>
            <a:endParaRPr sz="4000"/>
          </a:p>
        </p:txBody>
      </p:sp>
      <p:sp>
        <p:nvSpPr>
          <p:cNvPr id="350" name="Google Shape;350;p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/>
              <a:t>Muchas gracias</a:t>
            </a:r>
            <a:endParaRPr sz="3700"/>
          </a:p>
        </p:txBody>
      </p:sp>
      <p:sp>
        <p:nvSpPr>
          <p:cNvPr id="356" name="Google Shape;356;p45"/>
          <p:cNvSpPr txBox="1"/>
          <p:nvPr>
            <p:ph idx="1" type="subTitle"/>
          </p:nvPr>
        </p:nvSpPr>
        <p:spPr>
          <a:xfrm>
            <a:off x="729625" y="31729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Lucas Catolino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Matias Ricarte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1038550" y="1938800"/>
            <a:ext cx="7688400" cy="18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00"/>
              <a:t>Implementación y consideraciones</a:t>
            </a:r>
            <a:endParaRPr sz="4000"/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 y consideraciones</a:t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558000" y="1964450"/>
            <a:ext cx="2871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Definimos nuestro individuo como un vector de 11 números reales a partir del cual se pueden calcular los valores de la función F y el valor del error 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 b="0" l="0" r="3605" t="0"/>
          <a:stretch/>
        </p:blipFill>
        <p:spPr>
          <a:xfrm>
            <a:off x="3638550" y="1912150"/>
            <a:ext cx="5255425" cy="180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/>
        </p:nvSpPr>
        <p:spPr>
          <a:xfrm>
            <a:off x="5776500" y="3868350"/>
            <a:ext cx="280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En el programa utilizamos como función de fitness a -1•E(X) para simplificar comparaciones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 rotWithShape="1">
          <a:blip r:embed="rId4">
            <a:alphaModFix/>
          </a:blip>
          <a:srcRect b="0" l="0" r="-6951" t="0"/>
          <a:stretch/>
        </p:blipFill>
        <p:spPr>
          <a:xfrm>
            <a:off x="484575" y="3777075"/>
            <a:ext cx="5177600" cy="10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558000" y="3098425"/>
            <a:ext cx="280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La población X comienza con valores aleatorios entre -1 y 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 y consideraciones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506550" y="2123700"/>
            <a:ext cx="3211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Hicimos uso del Factory pattern para la implementación de los diferentes métodos de selección y cruzamiento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350" y="2123700"/>
            <a:ext cx="4419599" cy="76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6125" y="2988400"/>
            <a:ext cx="2979225" cy="155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375" y="3159425"/>
            <a:ext cx="5291151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 y consideraciones</a:t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729450" y="1853850"/>
            <a:ext cx="7806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Dado que los valores de los elementos de X son números reales sin (a primera vista) un rango que los delimite, usamos criterios de parada.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Cantidad máxima de generaciones: 500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Condición de mínimo fitness (solución aceptable)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Repetición de estructura X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entre una generación y otra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Poca variación de fitness entre una generación y otra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Consideraciones</a:t>
            </a:r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834750" y="1829075"/>
            <a:ext cx="155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Elección del P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20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125" y="1829075"/>
            <a:ext cx="5249799" cy="3246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5" name="Google Shape;155;p20"/>
          <p:cNvGraphicFramePr/>
          <p:nvPr/>
        </p:nvGraphicFramePr>
        <p:xfrm>
          <a:off x="7407900" y="22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{9C7E7437-AFAE-4854-AA82-B44623DD8547}</a:tableStyleId>
              </a:tblPr>
              <a:tblGrid>
                <a:gridCol w="761625"/>
                <a:gridCol w="761625"/>
              </a:tblGrid>
              <a:tr h="254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Población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Tiempo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54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2000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594±115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1000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253±15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500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172±9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100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100±5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20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84±3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10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83±4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6" name="Google Shape;15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575" y="2334250"/>
            <a:ext cx="2117275" cy="184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Consideraciones</a:t>
            </a:r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834750" y="1829075"/>
            <a:ext cx="155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Elección del P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4" name="Google Shape;164;p21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208" y="1691025"/>
            <a:ext cx="5583543" cy="3452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5" name="Google Shape;165;p21"/>
          <p:cNvGraphicFramePr/>
          <p:nvPr/>
        </p:nvGraphicFramePr>
        <p:xfrm>
          <a:off x="834750" y="2683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{9C7E7437-AFAE-4854-AA82-B44623DD8547}</a:tableStyleId>
              </a:tblPr>
              <a:tblGrid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Población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Generaciones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2000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19±4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1000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22±3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500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29±3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100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56±5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20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194±4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10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384±78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