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BEF7D9-06DE-4444-9832-C4E8A590B098}">
  <a:tblStyle styleId="{CEBEF7D9-06DE-4444-9832-C4E8A590B09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d61a34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d61a34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000efbe2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000efbe2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00efbe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00efbe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00efbe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00efbe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00efbe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00efbe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fc83eed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fc83eed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000efbe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000efbe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ccd070c6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ccd070c6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ccd070c6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ccd070c6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ccd070c6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ccd070c6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ccd070c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ccd070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000efbe2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000efbe2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000efbe2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000efbe2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000efbe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000efbe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93402f2ec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93402f2e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ccd070c6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ccd070c6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ccd070c6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ccd070c6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00efbe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000efbe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00efbe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00efbe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00efbe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00efbe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c83ee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c83ee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00efbe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000efbe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6.gif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30"/>
              <a:t>Sistemas de inteligencia artificial</a:t>
            </a:r>
            <a:endParaRPr sz="37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30"/>
              <a:t>TP5:  Deep Learning</a:t>
            </a:r>
            <a:endParaRPr sz="37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/>
              <a:t>Lucas Catolino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/>
              <a:t>Matias Ricarte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849" y="884400"/>
            <a:ext cx="2798003" cy="383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275" y="2859700"/>
            <a:ext cx="2541375" cy="1632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2"/>
          <p:cNvGraphicFramePr/>
          <p:nvPr/>
        </p:nvGraphicFramePr>
        <p:xfrm>
          <a:off x="2995113" y="88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{CEBEF7D9-06DE-4444-9832-C4E8A590B098}</a:tableStyleId>
              </a:tblPr>
              <a:tblGrid>
                <a:gridCol w="768675"/>
                <a:gridCol w="1598850"/>
              </a:tblGrid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epochs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10000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momentum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0,8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beta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learning rate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0,01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function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tanh(x)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hiddenLayers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[25, 20, 15, 10, 2, 10, 15, 20, 25]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177725" y="2204525"/>
            <a:ext cx="395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Decodificación a partir de los valores en el espacio latente elegidos de manera uniforme</a:t>
            </a:r>
            <a:endParaRPr b="1"/>
          </a:p>
        </p:txBody>
      </p:sp>
      <p:sp>
        <p:nvSpPr>
          <p:cNvPr id="163" name="Google Shape;163;p22"/>
          <p:cNvSpPr txBox="1"/>
          <p:nvPr/>
        </p:nvSpPr>
        <p:spPr>
          <a:xfrm>
            <a:off x="958875" y="2992800"/>
            <a:ext cx="175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usó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la red para generar nuevas muestras que no pertenecieran al conjunto de entrenamiento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7650" y="54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174" y="351550"/>
            <a:ext cx="3497505" cy="479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72" y="1194963"/>
            <a:ext cx="4116118" cy="38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1.b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18650"/>
            <a:ext cx="5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Denoising </a:t>
            </a:r>
            <a:r>
              <a:rPr lang="es"/>
              <a:t>Autoencoder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29450" y="2373950"/>
            <a:ext cx="437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entrena con una entrada ruidosa, comparando con la entrada sin ruido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simula ruido al conjunto de entrada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Busca preservar información más allá del ruido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700" y="478800"/>
            <a:ext cx="4586288" cy="204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9450" y="1318650"/>
            <a:ext cx="5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Denoising Autoencoder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729450" y="2357500"/>
            <a:ext cx="803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El problema:</a:t>
            </a:r>
            <a:r>
              <a:rPr lang="es"/>
              <a:t>  dado un archivo de fuentes (imágenes binarias), implementar una arquitectura conveniente, distorsionar la entrada y estudiar la capacidad de eliminación del ruido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75" y="3604750"/>
            <a:ext cx="850602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125300" y="21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{CEBEF7D9-06DE-4444-9832-C4E8A590B098}</a:tableStyleId>
              </a:tblPr>
              <a:tblGrid>
                <a:gridCol w="768675"/>
                <a:gridCol w="1598850"/>
              </a:tblGrid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epochs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10000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momentum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0,8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beta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learning rate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0,01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function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tanh(x)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hiddenLayers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[25, 20, 15, 10, 2, 10, 15, 20, 25]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</a:tbl>
          </a:graphicData>
        </a:graphic>
      </p:graphicFrame>
      <p:pic>
        <p:nvPicPr>
          <p:cNvPr id="196" name="Google Shape;196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75" y="1684500"/>
            <a:ext cx="4454151" cy="2754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27"/>
          <p:cNvGraphicFramePr/>
          <p:nvPr/>
        </p:nvGraphicFramePr>
        <p:xfrm>
          <a:off x="2726475" y="21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{CEBEF7D9-06DE-4444-9832-C4E8A590B098}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Ruido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Error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0,039992508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0,1241927836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0,3815621126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1,021471619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2,597748449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3,202972687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2,607369799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1,371351545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0,05282446101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450" y="1853850"/>
            <a:ext cx="382750" cy="5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9450" y="1318650"/>
            <a:ext cx="309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980875" y="1955675"/>
            <a:ext cx="9405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@, a, b, c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50" y="2440200"/>
            <a:ext cx="2285162" cy="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100" y="2422525"/>
            <a:ext cx="3611073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6390288" y="1895925"/>
            <a:ext cx="11727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M,N,O,P,Q,R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0" y="4743300"/>
            <a:ext cx="14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Error: 0.05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038" y="3987175"/>
            <a:ext cx="3269920" cy="8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4202400" y="3484975"/>
            <a:ext cx="7392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s,t,u,v,w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0175" y="2440200"/>
            <a:ext cx="1824850" cy="7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599450" y="1895925"/>
            <a:ext cx="666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[ , \ ,  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729450" y="1318650"/>
            <a:ext cx="5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Autoencoder Variacional Simple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29450" y="2357500"/>
            <a:ext cx="4371300" cy="24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espacio latente se representa como una distribución </a:t>
            </a:r>
            <a:r>
              <a:rPr lang="es"/>
              <a:t>(generalmente Gaussiana)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basa en un estimador Bayesiano: cuál es la probabilidad de un suceso dada una ocurrencia anterior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aprenden los parámetros para definir la distribución: media y desvío estándar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samplean datos de la “distribución latente”, se los alimenta al decoder y se obtienen datos que parecen ser del set original</a:t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13" y="1936063"/>
            <a:ext cx="4456100" cy="185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729450" y="1318650"/>
            <a:ext cx="5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Autoencoder Variacional Simple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729450" y="2357500"/>
            <a:ext cx="442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El problema:</a:t>
            </a:r>
            <a:r>
              <a:rPr lang="es"/>
              <a:t>  dada la capacidad generativa de la red, elegir un conjunto de datos y generar una nueva muestra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set: fashion mnist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Librerías: Keras, Tensorflow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-9998" l="0" r="-9998" t="0"/>
          <a:stretch/>
        </p:blipFill>
        <p:spPr>
          <a:xfrm>
            <a:off x="5092100" y="1948275"/>
            <a:ext cx="4051905" cy="243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1.a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729450" y="1318650"/>
            <a:ext cx="5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729450" y="2357500"/>
            <a:ext cx="442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Epochs:</a:t>
            </a:r>
            <a:r>
              <a:rPr lang="es"/>
              <a:t> 50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Dimensiones intermedias:</a:t>
            </a:r>
            <a:r>
              <a:rPr lang="es"/>
              <a:t> 256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Espacio latente:</a:t>
            </a:r>
            <a:r>
              <a:rPr lang="es"/>
              <a:t> 2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Training set:</a:t>
            </a:r>
            <a:r>
              <a:rPr lang="es"/>
              <a:t> 60000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Testing set:</a:t>
            </a:r>
            <a:r>
              <a:rPr lang="es"/>
              <a:t> 10000</a:t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125" y="964600"/>
            <a:ext cx="3334485" cy="34392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9" name="Google Shape;239;p32"/>
          <p:cNvGraphicFramePr/>
          <p:nvPr/>
        </p:nvGraphicFramePr>
        <p:xfrm>
          <a:off x="1690675" y="46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{CEBEF7D9-06DE-4444-9832-C4E8A590B098}</a:tableStyleId>
              </a:tblPr>
              <a:tblGrid>
                <a:gridCol w="800100"/>
                <a:gridCol w="800100"/>
                <a:gridCol w="523875"/>
                <a:gridCol w="552450"/>
                <a:gridCol w="400050"/>
                <a:gridCol w="342900"/>
                <a:gridCol w="466725"/>
                <a:gridCol w="342900"/>
                <a:gridCol w="542925"/>
                <a:gridCol w="285750"/>
                <a:gridCol w="704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Label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T-shirt/top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Trouser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Pullover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Dress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Coat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Sandal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Shirt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Sneaker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Bag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12529"/>
                          </a:solidFill>
                        </a:rPr>
                        <a:t>Ankle boot</a:t>
                      </a:r>
                      <a:endParaRPr sz="10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729450" y="1318650"/>
            <a:ext cx="257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000" y="151200"/>
            <a:ext cx="4888800" cy="48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00" y="1792800"/>
            <a:ext cx="2894400" cy="29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729450" y="1318650"/>
            <a:ext cx="257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0" y="1793475"/>
            <a:ext cx="289389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425" y="152400"/>
            <a:ext cx="488893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408050" y="4758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Dimensiones intermedias: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375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30"/>
              <a:t>Muchas gracias</a:t>
            </a:r>
            <a:endParaRPr sz="37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260" name="Google Shape;260;p35"/>
          <p:cNvSpPr txBox="1"/>
          <p:nvPr>
            <p:ph idx="1" type="subTitle"/>
          </p:nvPr>
        </p:nvSpPr>
        <p:spPr>
          <a:xfrm>
            <a:off x="729625" y="3172900"/>
            <a:ext cx="76881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/>
              <a:t>Lucas Catolino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/>
              <a:t>Matias Ricarte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5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Autoencoder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357500"/>
            <a:ext cx="437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Dos perceptrones multicapa: la salida de uno es la entrada del otro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Arquitecturas paralelas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Aprendizaje: función identidad → X = X’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Z se encuentran las proyecciones en los componentes principales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00" y="477813"/>
            <a:ext cx="4722019" cy="203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5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Autoencoder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357500"/>
            <a:ext cx="803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El problema:</a:t>
            </a:r>
            <a:r>
              <a:rPr lang="es"/>
              <a:t>  dado un archivo de fuentes (imágenes binarias), estudiar arquitecturas de autoencoders y tácticas de optimización, graficar el espacio latente y generar nuevas letras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75" y="3604750"/>
            <a:ext cx="850602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507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Autoencoder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357500"/>
            <a:ext cx="803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Optimizador:</a:t>
            </a:r>
            <a:r>
              <a:rPr lang="es"/>
              <a:t> se estudiaron los resultados con y sin momentum. El momentum introduce una ponderación en las direcciones de descenso calculadas en pasos anteriores. Agrega una noción de “inercia” para suavizar el camino zigzagueante del gradiente descendiente y acelerando el descenso en direcciones similares a las anteriores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63" y="3451250"/>
            <a:ext cx="2291466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056000" y="4465100"/>
            <a:ext cx="18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Método del gradiente descentiente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925" y="3122600"/>
            <a:ext cx="3031350" cy="2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Experimentación</a:t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816175" y="29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{CEBEF7D9-06DE-4444-9832-C4E8A590B098}</a:tableStyleId>
              </a:tblPr>
              <a:tblGrid>
                <a:gridCol w="2752725"/>
                <a:gridCol w="952500"/>
                <a:gridCol w="952500"/>
                <a:gridCol w="952500"/>
                <a:gridCol w="952500"/>
                <a:gridCol w="952500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Capas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Sin momentum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α= 0.5</a:t>
                      </a:r>
                      <a:endParaRPr b="1"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α= 0.8</a:t>
                      </a:r>
                      <a:endParaRPr b="1"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α= 0.9</a:t>
                      </a:r>
                      <a:endParaRPr b="1"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[2]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2,029090678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2,112012327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1,979408549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2,266884278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[20,2,20]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0,6880308877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0,4090950168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0,6640879464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0,9291257471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[25,10,2,10,25]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0,4032735513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0,212031022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0,287066664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0,669640356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[25,20,15,10,2,10,15,20,25]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9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0,5930309474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0,1129948061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0,039992508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0,1203184404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[31,27,23,19,15,11,7,3,2,3,7,11,15,19,23,27,31]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1,704542485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0,8735941077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0,8735941077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0,6525797032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357500"/>
            <a:ext cx="803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</a:t>
            </a:r>
            <a:r>
              <a:rPr lang="es"/>
              <a:t>e probaron distintas arquitecturas con y sin momentum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Experimentación</a:t>
            </a:r>
            <a:endParaRPr/>
          </a:p>
        </p:txBody>
      </p:sp>
      <p:pic>
        <p:nvPicPr>
          <p:cNvPr id="128" name="Google Shape;128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827249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5984250" y="3038475"/>
            <a:ext cx="243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mejor combinación se dió en 9 capas con α= 0.8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[25,20,15,10,2,10,15,20,25]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309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729450" y="2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{CEBEF7D9-06DE-4444-9832-C4E8A590B098}</a:tableStyleId>
              </a:tblPr>
              <a:tblGrid>
                <a:gridCol w="952500"/>
                <a:gridCol w="1981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epochs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momentum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0,8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beta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learning rate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0,01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function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tanh(x)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hiddenLayers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[25, 20, 15, 10, 2, 10, 15, 20, 25]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0"/>
          <p:cNvSpPr txBox="1"/>
          <p:nvPr/>
        </p:nvSpPr>
        <p:spPr>
          <a:xfrm>
            <a:off x="729450" y="4095500"/>
            <a:ext cx="24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red logró aprender todo el conjunto de entrada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357500"/>
            <a:ext cx="181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Espacio latente</a:t>
            </a:r>
            <a:endParaRPr b="1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685138"/>
            <a:ext cx="4116118" cy="38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309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50" y="2741950"/>
            <a:ext cx="627163" cy="8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887" y="2741976"/>
            <a:ext cx="627163" cy="8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4776" y="2741950"/>
            <a:ext cx="627163" cy="8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2834" y="2741976"/>
            <a:ext cx="627163" cy="8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6861" y="2741976"/>
            <a:ext cx="627163" cy="8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8803" y="2741950"/>
            <a:ext cx="627163" cy="8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3463" y="2199250"/>
            <a:ext cx="2618625" cy="261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1"/>
          <p:cNvGraphicFramePr/>
          <p:nvPr/>
        </p:nvGraphicFramePr>
        <p:xfrm>
          <a:off x="5462913" y="8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{CEBEF7D9-06DE-4444-9832-C4E8A590B098}</a:tableStyleId>
              </a:tblPr>
              <a:tblGrid>
                <a:gridCol w="952500"/>
                <a:gridCol w="1981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epochs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momentum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0,8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beta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learning rate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0,01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function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tanh(x)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hiddenLayers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[25, 20, 15, 10, 2, 10, 15, 20, 25]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2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140725" y="1978500"/>
            <a:ext cx="395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Decodificación a partir de los valores en el e</a:t>
            </a:r>
            <a:r>
              <a:rPr b="1" lang="es"/>
              <a:t>spacio latente del conjunto de datos original</a:t>
            </a:r>
            <a:endParaRPr b="1"/>
          </a:p>
        </p:txBody>
      </p:sp>
      <p:sp>
        <p:nvSpPr>
          <p:cNvPr id="153" name="Google Shape;153;p21"/>
          <p:cNvSpPr txBox="1"/>
          <p:nvPr/>
        </p:nvSpPr>
        <p:spPr>
          <a:xfrm>
            <a:off x="729450" y="4095500"/>
            <a:ext cx="384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red logró aprender todo el set de datos con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mínimos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errores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