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93" r:id="rId6"/>
    <p:sldId id="294" r:id="rId7"/>
    <p:sldId id="262" r:id="rId8"/>
    <p:sldId id="304" r:id="rId9"/>
    <p:sldId id="264" r:id="rId10"/>
    <p:sldId id="265" r:id="rId11"/>
    <p:sldId id="266" r:id="rId12"/>
    <p:sldId id="303" r:id="rId13"/>
    <p:sldId id="267" r:id="rId14"/>
    <p:sldId id="295" r:id="rId15"/>
    <p:sldId id="302" r:id="rId16"/>
    <p:sldId id="298" r:id="rId17"/>
    <p:sldId id="268" r:id="rId18"/>
    <p:sldId id="269" r:id="rId19"/>
    <p:sldId id="296" r:id="rId20"/>
    <p:sldId id="270" r:id="rId21"/>
    <p:sldId id="271" r:id="rId22"/>
    <p:sldId id="272" r:id="rId23"/>
    <p:sldId id="274" r:id="rId24"/>
    <p:sldId id="275" r:id="rId25"/>
    <p:sldId id="276" r:id="rId26"/>
    <p:sldId id="305" r:id="rId27"/>
    <p:sldId id="277" r:id="rId28"/>
    <p:sldId id="278" r:id="rId29"/>
    <p:sldId id="279" r:id="rId30"/>
    <p:sldId id="280" r:id="rId31"/>
    <p:sldId id="281" r:id="rId32"/>
    <p:sldId id="282" r:id="rId33"/>
    <p:sldId id="283" r:id="rId34"/>
    <p:sldId id="300" r:id="rId35"/>
    <p:sldId id="284" r:id="rId36"/>
    <p:sldId id="291" r:id="rId37"/>
    <p:sldId id="292" r:id="rId38"/>
    <p:sldId id="299"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43D20-A670-4442-83A9-0DAE500F86EE}" type="datetimeFigureOut">
              <a:rPr lang="pt-BR" smtClean="0"/>
              <a:pPr/>
              <a:t>05/06/2023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E5A95-0E1A-4A87-8154-A1A2A7A4984A}"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3B0229-3AB6-44D6-B9F4-B271012B7C45}" type="slidenum">
              <a:rPr lang="pt-BR" smtClean="0"/>
              <a:pPr/>
              <a:t>2</a:t>
            </a:fld>
            <a:endParaRPr lang="pt-BR"/>
          </a:p>
        </p:txBody>
      </p:sp>
    </p:spTree>
    <p:extLst>
      <p:ext uri="{BB962C8B-B14F-4D97-AF65-F5344CB8AC3E}">
        <p14:creationId xmlns:p14="http://schemas.microsoft.com/office/powerpoint/2010/main" xmlns="" val="65398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05/06/2023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05/06/2023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Requisitos de Software</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 Requisitos funcionais</a:t>
            </a:r>
            <a:endParaRPr lang="pt-BR" dirty="0"/>
          </a:p>
        </p:txBody>
      </p:sp>
      <p:sp>
        <p:nvSpPr>
          <p:cNvPr id="3" name="Espaço Reservado para Conteúdo 2"/>
          <p:cNvSpPr>
            <a:spLocks noGrp="1"/>
          </p:cNvSpPr>
          <p:nvPr>
            <p:ph idx="1"/>
          </p:nvPr>
        </p:nvSpPr>
        <p:spPr/>
        <p:txBody>
          <a:bodyPr/>
          <a:lstStyle/>
          <a:p>
            <a:r>
              <a:rPr lang="pt-BR" dirty="0" smtClean="0"/>
              <a:t>O usuário deverá ser capaz de pesquisar todos os boletos não pagos nos últimos 30 dias.</a:t>
            </a:r>
          </a:p>
          <a:p>
            <a:r>
              <a:rPr lang="pt-BR" dirty="0" smtClean="0"/>
              <a:t>O software fornecerá telas apropriadas para o usuário ler documentos do repositório de documentos</a:t>
            </a:r>
          </a:p>
          <a:p>
            <a:r>
              <a:rPr lang="pt-BR" dirty="0" smtClean="0"/>
              <a:t>Cada pedido será alocado a um único identificador</a:t>
            </a:r>
          </a:p>
          <a:p>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os requisitos funcionais</a:t>
            </a:r>
            <a:endParaRPr lang="pt-BR" dirty="0"/>
          </a:p>
        </p:txBody>
      </p:sp>
      <p:sp>
        <p:nvSpPr>
          <p:cNvPr id="3" name="Espaço Reservado para Conteúdo 2"/>
          <p:cNvSpPr>
            <a:spLocks noGrp="1"/>
          </p:cNvSpPr>
          <p:nvPr>
            <p:ph idx="1"/>
          </p:nvPr>
        </p:nvSpPr>
        <p:spPr/>
        <p:txBody>
          <a:bodyPr>
            <a:normAutofit/>
          </a:bodyPr>
          <a:lstStyle/>
          <a:p>
            <a:r>
              <a:rPr lang="pt-BR" dirty="0" smtClean="0"/>
              <a:t>Podem (e devem) ser escritos em diferentes níveis de abstração.</a:t>
            </a:r>
          </a:p>
          <a:p>
            <a:r>
              <a:rPr lang="pt-BR" dirty="0" smtClean="0"/>
              <a:t>Deve-se evitar ambiguidades. </a:t>
            </a:r>
          </a:p>
          <a:p>
            <a:pPr lvl="1"/>
            <a:r>
              <a:rPr lang="pt-BR" dirty="0" smtClean="0"/>
              <a:t>Ex. O que são “telas apropriadas” ? </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os requisitos funcionais</a:t>
            </a:r>
            <a:endParaRPr lang="pt-BR" dirty="0"/>
          </a:p>
        </p:txBody>
      </p:sp>
      <p:sp>
        <p:nvSpPr>
          <p:cNvPr id="3" name="Espaço Reservado para Conteúdo 2"/>
          <p:cNvSpPr>
            <a:spLocks noGrp="1"/>
          </p:cNvSpPr>
          <p:nvPr>
            <p:ph idx="1"/>
          </p:nvPr>
        </p:nvSpPr>
        <p:spPr/>
        <p:txBody>
          <a:bodyPr>
            <a:normAutofit/>
          </a:bodyPr>
          <a:lstStyle/>
          <a:p>
            <a:r>
              <a:rPr lang="pt-BR" dirty="0" smtClean="0"/>
              <a:t>A especificação deve ser: </a:t>
            </a:r>
          </a:p>
          <a:p>
            <a:pPr lvl="1"/>
            <a:r>
              <a:rPr lang="pt-BR" dirty="0" smtClean="0"/>
              <a:t>Completa: todas as funções requeridas devem estar definidas</a:t>
            </a:r>
          </a:p>
          <a:p>
            <a:pPr lvl="1"/>
            <a:r>
              <a:rPr lang="pt-BR" dirty="0" smtClean="0"/>
              <a:t>Consistente: requisitos não podem ter definições contraditórias</a:t>
            </a: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requisitos não-funcionais</a:t>
            </a:r>
            <a:endParaRPr lang="pt-BR" dirty="0"/>
          </a:p>
        </p:txBody>
      </p:sp>
      <p:sp>
        <p:nvSpPr>
          <p:cNvPr id="3" name="Espaço Reservado para Conteúdo 2"/>
          <p:cNvSpPr>
            <a:spLocks noGrp="1"/>
          </p:cNvSpPr>
          <p:nvPr>
            <p:ph idx="1"/>
          </p:nvPr>
        </p:nvSpPr>
        <p:spPr>
          <a:xfrm>
            <a:off x="251520" y="1600200"/>
            <a:ext cx="8640960" cy="4525963"/>
          </a:xfrm>
        </p:spPr>
        <p:txBody>
          <a:bodyPr>
            <a:normAutofit/>
          </a:bodyPr>
          <a:lstStyle/>
          <a:p>
            <a:r>
              <a:rPr lang="pt-BR" sz="2800" dirty="0" smtClean="0"/>
              <a:t>Não dizem respeito diretamente às funções do software</a:t>
            </a:r>
          </a:p>
          <a:p>
            <a:r>
              <a:rPr lang="pt-BR" sz="2800" dirty="0" smtClean="0"/>
              <a:t>Estão relacionados a propriedades emergentes</a:t>
            </a:r>
          </a:p>
          <a:p>
            <a:r>
              <a:rPr lang="pt-BR" sz="2800" dirty="0" smtClean="0"/>
              <a:t>Relativos a um conjunto do sistema, e não a partes dele</a:t>
            </a:r>
          </a:p>
          <a:p>
            <a:pPr lvl="1"/>
            <a:r>
              <a:rPr lang="pt-BR" sz="2400" dirty="0" smtClean="0"/>
              <a:t>Ex. confiabilidade, desempenho, segurança</a:t>
            </a:r>
          </a:p>
          <a:p>
            <a:r>
              <a:rPr lang="pt-BR" sz="2800" dirty="0" smtClean="0"/>
              <a:t>Devem ser quantificados na especificação de requisitos</a:t>
            </a:r>
          </a:p>
          <a:p>
            <a:pPr lvl="1"/>
            <a:r>
              <a:rPr lang="en-US" sz="2400" dirty="0" err="1" smtClean="0"/>
              <a:t>Somente</a:t>
            </a:r>
            <a:r>
              <a:rPr lang="en-US" sz="2400" dirty="0" smtClean="0"/>
              <a:t> </a:t>
            </a:r>
            <a:r>
              <a:rPr lang="en-US" sz="2400" dirty="0" err="1" smtClean="0"/>
              <a:t>assim</a:t>
            </a:r>
            <a:r>
              <a:rPr lang="en-US" sz="2400" dirty="0" smtClean="0"/>
              <a:t> </a:t>
            </a:r>
            <a:r>
              <a:rPr lang="en-US" sz="2400" dirty="0" err="1" smtClean="0"/>
              <a:t>podem</a:t>
            </a:r>
            <a:r>
              <a:rPr lang="en-US" sz="2400" dirty="0" smtClean="0"/>
              <a:t> ser </a:t>
            </a:r>
            <a:r>
              <a:rPr lang="en-US" sz="2400" dirty="0" err="1" smtClean="0"/>
              <a:t>testados</a:t>
            </a:r>
            <a:endParaRPr lang="pt-BR" sz="2400" dirty="0" smtClean="0"/>
          </a:p>
          <a:p>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Problemas</a:t>
            </a:r>
            <a:r>
              <a:rPr lang="en-US" dirty="0" smtClean="0"/>
              <a:t> </a:t>
            </a:r>
            <a:r>
              <a:rPr lang="en-US" dirty="0" err="1" smtClean="0"/>
              <a:t>na</a:t>
            </a:r>
            <a:r>
              <a:rPr lang="en-US" dirty="0" smtClean="0"/>
              <a:t> </a:t>
            </a:r>
            <a:r>
              <a:rPr lang="en-US" dirty="0" err="1" smtClean="0"/>
              <a:t>escrita</a:t>
            </a:r>
            <a:r>
              <a:rPr lang="en-US" dirty="0" smtClean="0"/>
              <a:t> de </a:t>
            </a:r>
            <a:r>
              <a:rPr lang="en-US" dirty="0" err="1" smtClean="0"/>
              <a:t>requisitos</a:t>
            </a:r>
            <a:endParaRPr lang="pt-BR" dirty="0"/>
          </a:p>
        </p:txBody>
      </p:sp>
      <p:sp>
        <p:nvSpPr>
          <p:cNvPr id="3" name="Espaço Reservado para Conteúdo 2"/>
          <p:cNvSpPr>
            <a:spLocks noGrp="1"/>
          </p:cNvSpPr>
          <p:nvPr>
            <p:ph idx="1"/>
          </p:nvPr>
        </p:nvSpPr>
        <p:spPr>
          <a:xfrm>
            <a:off x="457200" y="1600200"/>
            <a:ext cx="8435280" cy="4525963"/>
          </a:xfrm>
        </p:spPr>
        <p:txBody>
          <a:bodyPr>
            <a:normAutofit/>
          </a:bodyPr>
          <a:lstStyle/>
          <a:p>
            <a:pPr>
              <a:buNone/>
            </a:pPr>
            <a:r>
              <a:rPr lang="en-US" sz="2400" dirty="0" smtClean="0"/>
              <a:t>1a) O software </a:t>
            </a:r>
            <a:r>
              <a:rPr lang="en-US" sz="2400" dirty="0" err="1" smtClean="0"/>
              <a:t>deve</a:t>
            </a:r>
            <a:r>
              <a:rPr lang="en-US" sz="2400" dirty="0" smtClean="0"/>
              <a:t> </a:t>
            </a:r>
            <a:r>
              <a:rPr lang="en-US" sz="2400" dirty="0" err="1" smtClean="0"/>
              <a:t>gerar</a:t>
            </a:r>
            <a:r>
              <a:rPr lang="en-US" sz="2400" dirty="0" smtClean="0"/>
              <a:t> o </a:t>
            </a:r>
            <a:r>
              <a:rPr lang="en-US" sz="2400" dirty="0" err="1" smtClean="0"/>
              <a:t>boleto</a:t>
            </a:r>
            <a:r>
              <a:rPr lang="en-US" sz="2400" dirty="0" smtClean="0"/>
              <a:t> a ser </a:t>
            </a:r>
            <a:r>
              <a:rPr lang="en-US" sz="2400" dirty="0" err="1" smtClean="0"/>
              <a:t>pago</a:t>
            </a:r>
            <a:r>
              <a:rPr lang="en-US" sz="2400" dirty="0" smtClean="0"/>
              <a:t> de forma </a:t>
            </a:r>
            <a:r>
              <a:rPr lang="en-US" sz="2400" dirty="0" err="1" smtClean="0"/>
              <a:t>rápida</a:t>
            </a:r>
            <a:r>
              <a:rPr lang="en-US" sz="2400" dirty="0" smtClean="0"/>
              <a:t>.</a:t>
            </a:r>
          </a:p>
          <a:p>
            <a:pPr>
              <a:buNone/>
            </a:pPr>
            <a:r>
              <a:rPr lang="en-US" sz="2400" dirty="0" smtClean="0"/>
              <a:t>1b) O software </a:t>
            </a:r>
            <a:r>
              <a:rPr lang="en-US" sz="2400" dirty="0" err="1" smtClean="0"/>
              <a:t>deve</a:t>
            </a:r>
            <a:r>
              <a:rPr lang="en-US" sz="2400" dirty="0" smtClean="0"/>
              <a:t> </a:t>
            </a:r>
            <a:r>
              <a:rPr lang="en-US" sz="2400" dirty="0" err="1" smtClean="0"/>
              <a:t>gerar</a:t>
            </a:r>
            <a:r>
              <a:rPr lang="en-US" sz="2400" dirty="0" smtClean="0"/>
              <a:t> o </a:t>
            </a:r>
            <a:r>
              <a:rPr lang="en-US" sz="2400" dirty="0" err="1" smtClean="0"/>
              <a:t>boleto</a:t>
            </a:r>
            <a:r>
              <a:rPr lang="en-US" sz="2400" dirty="0" smtClean="0"/>
              <a:t> a ser </a:t>
            </a:r>
            <a:r>
              <a:rPr lang="en-US" sz="2400" dirty="0" err="1" smtClean="0"/>
              <a:t>pago</a:t>
            </a:r>
            <a:r>
              <a:rPr lang="en-US" sz="2400" dirty="0" smtClean="0"/>
              <a:t> o </a:t>
            </a:r>
            <a:r>
              <a:rPr lang="en-US" sz="2400" dirty="0" err="1" smtClean="0"/>
              <a:t>mais</a:t>
            </a:r>
            <a:r>
              <a:rPr lang="en-US" sz="2400" dirty="0" smtClean="0"/>
              <a:t> </a:t>
            </a:r>
            <a:r>
              <a:rPr lang="en-US" sz="2400" dirty="0" err="1" smtClean="0"/>
              <a:t>rápido</a:t>
            </a:r>
            <a:r>
              <a:rPr lang="en-US" sz="2400" dirty="0" smtClean="0"/>
              <a:t> </a:t>
            </a:r>
            <a:r>
              <a:rPr lang="en-US" sz="2400" dirty="0" err="1" smtClean="0"/>
              <a:t>possível</a:t>
            </a:r>
            <a:r>
              <a:rPr lang="en-US" sz="2400" dirty="0" smtClean="0"/>
              <a:t>.</a:t>
            </a:r>
          </a:p>
          <a:p>
            <a:pPr>
              <a:buNone/>
            </a:pPr>
            <a:r>
              <a:rPr lang="en-US" sz="2400" dirty="0" smtClean="0"/>
              <a:t>1c) O software </a:t>
            </a:r>
            <a:r>
              <a:rPr lang="en-US" sz="2400" dirty="0" err="1" smtClean="0"/>
              <a:t>deve</a:t>
            </a:r>
            <a:r>
              <a:rPr lang="en-US" sz="2400" dirty="0" smtClean="0"/>
              <a:t> </a:t>
            </a:r>
            <a:r>
              <a:rPr lang="en-US" sz="2400" dirty="0" err="1" smtClean="0"/>
              <a:t>gerar</a:t>
            </a:r>
            <a:r>
              <a:rPr lang="en-US" sz="2400" dirty="0" smtClean="0"/>
              <a:t> o </a:t>
            </a:r>
            <a:r>
              <a:rPr lang="en-US" sz="2400" dirty="0" err="1" smtClean="0"/>
              <a:t>boleto</a:t>
            </a:r>
            <a:r>
              <a:rPr lang="en-US" sz="2400" dirty="0" smtClean="0"/>
              <a:t> a ser </a:t>
            </a:r>
            <a:r>
              <a:rPr lang="en-US" sz="2400" dirty="0" err="1" smtClean="0"/>
              <a:t>pago</a:t>
            </a:r>
            <a:r>
              <a:rPr lang="en-US" sz="2400" dirty="0" smtClean="0"/>
              <a:t> </a:t>
            </a:r>
            <a:r>
              <a:rPr lang="en-US" sz="2400" dirty="0" err="1" smtClean="0"/>
              <a:t>instantaneamente</a:t>
            </a:r>
            <a:r>
              <a:rPr lang="en-US" sz="2400" dirty="0" smtClean="0"/>
              <a: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Problemas</a:t>
            </a:r>
            <a:r>
              <a:rPr lang="en-US" dirty="0" smtClean="0"/>
              <a:t> </a:t>
            </a:r>
            <a:r>
              <a:rPr lang="en-US" dirty="0" err="1" smtClean="0"/>
              <a:t>na</a:t>
            </a:r>
            <a:r>
              <a:rPr lang="en-US" dirty="0" smtClean="0"/>
              <a:t> </a:t>
            </a:r>
            <a:r>
              <a:rPr lang="en-US" dirty="0" err="1" smtClean="0"/>
              <a:t>escrita</a:t>
            </a:r>
            <a:r>
              <a:rPr lang="en-US" dirty="0" smtClean="0"/>
              <a:t> de </a:t>
            </a:r>
            <a:r>
              <a:rPr lang="en-US" dirty="0" err="1" smtClean="0"/>
              <a:t>requisitos</a:t>
            </a:r>
            <a:endParaRPr lang="pt-BR" dirty="0"/>
          </a:p>
        </p:txBody>
      </p:sp>
      <p:sp>
        <p:nvSpPr>
          <p:cNvPr id="3" name="Espaço Reservado para Conteúdo 2"/>
          <p:cNvSpPr>
            <a:spLocks noGrp="1"/>
          </p:cNvSpPr>
          <p:nvPr>
            <p:ph idx="1"/>
          </p:nvPr>
        </p:nvSpPr>
        <p:spPr>
          <a:xfrm>
            <a:off x="457200" y="1600200"/>
            <a:ext cx="8435280" cy="4525963"/>
          </a:xfrm>
        </p:spPr>
        <p:txBody>
          <a:bodyPr>
            <a:normAutofit/>
          </a:bodyPr>
          <a:lstStyle/>
          <a:p>
            <a:pPr>
              <a:buNone/>
            </a:pPr>
            <a:r>
              <a:rPr lang="en-US" sz="2400" dirty="0" smtClean="0"/>
              <a:t>1d) O software </a:t>
            </a:r>
            <a:r>
              <a:rPr lang="en-US" sz="2400" dirty="0" err="1" smtClean="0"/>
              <a:t>deve</a:t>
            </a:r>
            <a:r>
              <a:rPr lang="en-US" sz="2400" dirty="0" smtClean="0"/>
              <a:t> </a:t>
            </a:r>
            <a:r>
              <a:rPr lang="en-US" sz="2400" dirty="0" err="1" smtClean="0"/>
              <a:t>gerar</a:t>
            </a:r>
            <a:r>
              <a:rPr lang="en-US" sz="2400" dirty="0" smtClean="0"/>
              <a:t> o </a:t>
            </a:r>
            <a:r>
              <a:rPr lang="en-US" sz="2400" dirty="0" err="1" smtClean="0"/>
              <a:t>boleto</a:t>
            </a:r>
            <a:r>
              <a:rPr lang="en-US" sz="2400" dirty="0" smtClean="0"/>
              <a:t> </a:t>
            </a:r>
            <a:r>
              <a:rPr lang="en-US" sz="2400" dirty="0" err="1" smtClean="0"/>
              <a:t>em</a:t>
            </a:r>
            <a:r>
              <a:rPr lang="en-US" sz="2400" dirty="0" smtClean="0"/>
              <a:t> no </a:t>
            </a:r>
            <a:r>
              <a:rPr lang="en-US" sz="2400" dirty="0" err="1" smtClean="0"/>
              <a:t>máximo</a:t>
            </a:r>
            <a:r>
              <a:rPr lang="en-US" sz="2400" dirty="0" smtClean="0"/>
              <a:t> 5 </a:t>
            </a:r>
            <a:r>
              <a:rPr lang="en-US" sz="2400" dirty="0" err="1" smtClean="0"/>
              <a:t>segundos</a:t>
            </a:r>
            <a:r>
              <a:rPr lang="en-US" sz="2400" dirty="0" smtClean="0"/>
              <a:t>.</a:t>
            </a:r>
          </a:p>
          <a:p>
            <a:pPr>
              <a:buNone/>
            </a:pPr>
            <a:r>
              <a:rPr lang="en-US" sz="2400" b="1" dirty="0" smtClean="0"/>
              <a:t>1e) O software </a:t>
            </a:r>
            <a:r>
              <a:rPr lang="en-US" sz="2400" b="1" dirty="0" err="1" smtClean="0"/>
              <a:t>deve</a:t>
            </a:r>
            <a:r>
              <a:rPr lang="en-US" sz="2400" b="1" dirty="0" smtClean="0"/>
              <a:t> </a:t>
            </a:r>
            <a:r>
              <a:rPr lang="en-US" sz="2400" b="1" dirty="0" err="1" smtClean="0"/>
              <a:t>gerar</a:t>
            </a:r>
            <a:r>
              <a:rPr lang="en-US" sz="2400" b="1" dirty="0" smtClean="0"/>
              <a:t> o </a:t>
            </a:r>
            <a:r>
              <a:rPr lang="en-US" sz="2400" b="1" dirty="0" err="1" smtClean="0"/>
              <a:t>boleto</a:t>
            </a:r>
            <a:r>
              <a:rPr lang="en-US" sz="2400" b="1" dirty="0" smtClean="0"/>
              <a:t> </a:t>
            </a:r>
            <a:r>
              <a:rPr lang="en-US" sz="2400" b="1" dirty="0" err="1" smtClean="0"/>
              <a:t>em</a:t>
            </a:r>
            <a:r>
              <a:rPr lang="en-US" sz="2400" b="1" dirty="0" smtClean="0"/>
              <a:t> no </a:t>
            </a:r>
            <a:r>
              <a:rPr lang="en-US" sz="2400" b="1" dirty="0" err="1" smtClean="0"/>
              <a:t>máximo</a:t>
            </a:r>
            <a:r>
              <a:rPr lang="en-US" sz="2400" b="1" dirty="0" smtClean="0"/>
              <a:t> 5 </a:t>
            </a:r>
            <a:r>
              <a:rPr lang="en-US" sz="2400" b="1" dirty="0" err="1" smtClean="0"/>
              <a:t>segundos</a:t>
            </a:r>
            <a:r>
              <a:rPr lang="en-US" sz="2400" b="1" dirty="0" smtClean="0"/>
              <a:t> </a:t>
            </a:r>
            <a:r>
              <a:rPr lang="en-US" sz="2400" b="1" dirty="0" err="1" smtClean="0"/>
              <a:t>em</a:t>
            </a:r>
            <a:r>
              <a:rPr lang="en-US" sz="2400" b="1" dirty="0" smtClean="0"/>
              <a:t> </a:t>
            </a:r>
            <a:r>
              <a:rPr lang="en-US" sz="2400" b="1" dirty="0" err="1" smtClean="0"/>
              <a:t>pelo</a:t>
            </a:r>
            <a:r>
              <a:rPr lang="en-US" sz="2400" b="1" dirty="0" smtClean="0"/>
              <a:t> </a:t>
            </a:r>
            <a:r>
              <a:rPr lang="en-US" sz="2400" b="1" dirty="0" err="1" smtClean="0"/>
              <a:t>menos</a:t>
            </a:r>
            <a:r>
              <a:rPr lang="en-US" sz="2400" b="1" dirty="0" smtClean="0"/>
              <a:t> 90% dos </a:t>
            </a:r>
            <a:r>
              <a:rPr lang="en-US" sz="2400" b="1" dirty="0" err="1" smtClean="0"/>
              <a:t>pedidos</a:t>
            </a:r>
            <a:r>
              <a:rPr lang="en-US" sz="2400" b="1" dirty="0" smtClean="0"/>
              <a:t>.</a:t>
            </a:r>
          </a:p>
          <a:p>
            <a:pPr>
              <a:buNone/>
            </a:pPr>
            <a:r>
              <a:rPr lang="en-US" sz="2400" b="1" dirty="0" smtClean="0"/>
              <a:t>1f) O software </a:t>
            </a:r>
            <a:r>
              <a:rPr lang="en-US" sz="2400" b="1" dirty="0" err="1" smtClean="0"/>
              <a:t>deve</a:t>
            </a:r>
            <a:r>
              <a:rPr lang="en-US" sz="2400" b="1" dirty="0" smtClean="0"/>
              <a:t> </a:t>
            </a:r>
            <a:r>
              <a:rPr lang="en-US" sz="2400" b="1" dirty="0" err="1" smtClean="0"/>
              <a:t>gerar</a:t>
            </a:r>
            <a:r>
              <a:rPr lang="en-US" sz="2400" b="1" dirty="0" smtClean="0"/>
              <a:t> o </a:t>
            </a:r>
            <a:r>
              <a:rPr lang="en-US" sz="2400" b="1" dirty="0" err="1" smtClean="0"/>
              <a:t>boleto</a:t>
            </a:r>
            <a:r>
              <a:rPr lang="en-US" sz="2400" b="1" dirty="0" smtClean="0"/>
              <a:t> </a:t>
            </a:r>
            <a:r>
              <a:rPr lang="en-US" sz="2400" b="1" dirty="0" err="1" smtClean="0"/>
              <a:t>em</a:t>
            </a:r>
            <a:r>
              <a:rPr lang="en-US" sz="2400" b="1" dirty="0" smtClean="0"/>
              <a:t> no </a:t>
            </a:r>
            <a:r>
              <a:rPr lang="en-US" sz="2400" b="1" dirty="0" err="1" smtClean="0"/>
              <a:t>máximo</a:t>
            </a:r>
            <a:r>
              <a:rPr lang="en-US" sz="2400" b="1" dirty="0" smtClean="0"/>
              <a:t> 5 </a:t>
            </a:r>
            <a:r>
              <a:rPr lang="en-US" sz="2400" b="1" dirty="0" err="1" smtClean="0"/>
              <a:t>segundos</a:t>
            </a:r>
            <a:r>
              <a:rPr lang="en-US" sz="2400" b="1" dirty="0" smtClean="0"/>
              <a:t> </a:t>
            </a:r>
            <a:r>
              <a:rPr lang="en-US" sz="2400" b="1" dirty="0" err="1" smtClean="0"/>
              <a:t>em</a:t>
            </a:r>
            <a:r>
              <a:rPr lang="en-US" sz="2400" b="1" dirty="0" smtClean="0"/>
              <a:t> </a:t>
            </a:r>
            <a:r>
              <a:rPr lang="en-US" sz="2400" b="1" dirty="0" err="1" smtClean="0"/>
              <a:t>pelo</a:t>
            </a:r>
            <a:r>
              <a:rPr lang="en-US" sz="2400" b="1" dirty="0" smtClean="0"/>
              <a:t> </a:t>
            </a:r>
            <a:r>
              <a:rPr lang="en-US" sz="2400" b="1" dirty="0" err="1" smtClean="0"/>
              <a:t>menos</a:t>
            </a:r>
            <a:r>
              <a:rPr lang="en-US" sz="2400" b="1" dirty="0" smtClean="0"/>
              <a:t> 90% dos </a:t>
            </a:r>
            <a:r>
              <a:rPr lang="en-US" sz="2400" b="1" dirty="0" err="1" smtClean="0"/>
              <a:t>pedidos</a:t>
            </a:r>
            <a:r>
              <a:rPr lang="en-US" sz="2400" b="1" dirty="0" smtClean="0"/>
              <a:t>, e </a:t>
            </a:r>
            <a:r>
              <a:rPr lang="en-US" sz="2400" b="1" dirty="0" err="1" smtClean="0"/>
              <a:t>em</a:t>
            </a:r>
            <a:r>
              <a:rPr lang="en-US" sz="2400" b="1" dirty="0" smtClean="0"/>
              <a:t> no </a:t>
            </a:r>
            <a:r>
              <a:rPr lang="en-US" sz="2400" b="1" dirty="0" err="1" smtClean="0"/>
              <a:t>máximo</a:t>
            </a:r>
            <a:r>
              <a:rPr lang="en-US" sz="2400" b="1" dirty="0" smtClean="0"/>
              <a:t> 10 </a:t>
            </a:r>
            <a:r>
              <a:rPr lang="en-US" sz="2400" b="1" dirty="0" err="1" smtClean="0"/>
              <a:t>segundos</a:t>
            </a:r>
            <a:r>
              <a:rPr lang="en-US" sz="2400" b="1" dirty="0" smtClean="0"/>
              <a:t> </a:t>
            </a:r>
            <a:r>
              <a:rPr lang="en-US" sz="2400" b="1" dirty="0" err="1" smtClean="0"/>
              <a:t>em</a:t>
            </a:r>
            <a:r>
              <a:rPr lang="en-US" sz="2400" b="1" dirty="0" smtClean="0"/>
              <a:t> 100% dos </a:t>
            </a:r>
            <a:r>
              <a:rPr lang="en-US" sz="2400" b="1" dirty="0" err="1" smtClean="0"/>
              <a:t>pedidos</a:t>
            </a:r>
            <a:r>
              <a:rPr lang="en-US" sz="2400" b="1" dirty="0" smtClean="0"/>
              <a: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smtClean="0"/>
              <a:t>Requisitos</a:t>
            </a:r>
            <a:r>
              <a:rPr lang="en-US" dirty="0" smtClean="0"/>
              <a:t> </a:t>
            </a:r>
            <a:r>
              <a:rPr lang="en-US" dirty="0" err="1" smtClean="0"/>
              <a:t>não-funcionais</a:t>
            </a:r>
            <a:r>
              <a:rPr lang="en-US" dirty="0" smtClean="0"/>
              <a:t> - </a:t>
            </a:r>
            <a:r>
              <a:rPr lang="en-US" dirty="0" err="1" smtClean="0"/>
              <a:t>Exercício</a:t>
            </a:r>
            <a:endParaRPr lang="pt-BR" dirty="0"/>
          </a:p>
        </p:txBody>
      </p:sp>
      <p:sp>
        <p:nvSpPr>
          <p:cNvPr id="3" name="Espaço Reservado para Conteúdo 2"/>
          <p:cNvSpPr>
            <a:spLocks noGrp="1"/>
          </p:cNvSpPr>
          <p:nvPr>
            <p:ph idx="1"/>
          </p:nvPr>
        </p:nvSpPr>
        <p:spPr/>
        <p:txBody>
          <a:bodyPr/>
          <a:lstStyle/>
          <a:p>
            <a:r>
              <a:rPr lang="en-US" dirty="0" err="1" smtClean="0"/>
              <a:t>Reescreva</a:t>
            </a:r>
            <a:r>
              <a:rPr lang="en-US" dirty="0" smtClean="0"/>
              <a:t> </a:t>
            </a:r>
            <a:r>
              <a:rPr lang="en-US" dirty="0" err="1" smtClean="0"/>
              <a:t>corretamente</a:t>
            </a:r>
            <a:r>
              <a:rPr lang="en-US" dirty="0" smtClean="0"/>
              <a:t> o </a:t>
            </a:r>
            <a:r>
              <a:rPr lang="en-US" dirty="0" err="1" smtClean="0"/>
              <a:t>seguinte</a:t>
            </a:r>
            <a:r>
              <a:rPr lang="en-US" dirty="0" smtClean="0"/>
              <a:t> </a:t>
            </a:r>
            <a:r>
              <a:rPr lang="en-US" dirty="0" err="1" smtClean="0"/>
              <a:t>requisito</a:t>
            </a:r>
            <a:r>
              <a:rPr lang="en-US" dirty="0" smtClean="0"/>
              <a:t>:</a:t>
            </a:r>
          </a:p>
          <a:p>
            <a:endParaRPr lang="en-US" dirty="0" smtClean="0"/>
          </a:p>
          <a:p>
            <a:r>
              <a:rPr lang="en-US" i="1" dirty="0" smtClean="0"/>
              <a:t>O </a:t>
            </a:r>
            <a:r>
              <a:rPr lang="en-US" i="1" dirty="0" err="1" smtClean="0"/>
              <a:t>sistema</a:t>
            </a:r>
            <a:r>
              <a:rPr lang="en-US" i="1" dirty="0" smtClean="0"/>
              <a:t> </a:t>
            </a:r>
            <a:r>
              <a:rPr lang="en-US" i="1" dirty="0" err="1" smtClean="0"/>
              <a:t>deve</a:t>
            </a:r>
            <a:r>
              <a:rPr lang="en-US" i="1" dirty="0" smtClean="0"/>
              <a:t> ser de </a:t>
            </a:r>
            <a:r>
              <a:rPr lang="en-US" i="1" dirty="0" err="1" smtClean="0"/>
              <a:t>fácil</a:t>
            </a:r>
            <a:r>
              <a:rPr lang="en-US" i="1" dirty="0" smtClean="0"/>
              <a:t> </a:t>
            </a:r>
            <a:r>
              <a:rPr lang="en-US" i="1" dirty="0" err="1" smtClean="0"/>
              <a:t>uso</a:t>
            </a:r>
            <a:r>
              <a:rPr lang="en-US" i="1" dirty="0" smtClean="0"/>
              <a:t> </a:t>
            </a:r>
            <a:r>
              <a:rPr lang="en-US" i="1" dirty="0" err="1" smtClean="0"/>
              <a:t>pelos</a:t>
            </a:r>
            <a:r>
              <a:rPr lang="en-US" i="1" dirty="0" smtClean="0"/>
              <a:t> </a:t>
            </a:r>
            <a:r>
              <a:rPr lang="en-US" i="1" dirty="0" err="1" smtClean="0"/>
              <a:t>médicos</a:t>
            </a:r>
            <a:r>
              <a:rPr lang="en-US" i="1" dirty="0" smtClean="0"/>
              <a:t> e </a:t>
            </a:r>
            <a:r>
              <a:rPr lang="en-US" i="1" dirty="0" err="1" smtClean="0"/>
              <a:t>deve</a:t>
            </a:r>
            <a:r>
              <a:rPr lang="en-US" i="1" dirty="0" smtClean="0"/>
              <a:t> ser </a:t>
            </a:r>
            <a:r>
              <a:rPr lang="en-US" i="1" dirty="0" err="1" smtClean="0"/>
              <a:t>organizado</a:t>
            </a:r>
            <a:r>
              <a:rPr lang="en-US" i="1" dirty="0" smtClean="0"/>
              <a:t> de forma </a:t>
            </a:r>
            <a:r>
              <a:rPr lang="en-US" i="1" dirty="0" err="1" smtClean="0"/>
              <a:t>que</a:t>
            </a:r>
            <a:r>
              <a:rPr lang="en-US" i="1" dirty="0" smtClean="0"/>
              <a:t> </a:t>
            </a:r>
            <a:r>
              <a:rPr lang="en-US" i="1" dirty="0" err="1" smtClean="0"/>
              <a:t>os</a:t>
            </a:r>
            <a:r>
              <a:rPr lang="en-US" i="1" dirty="0" smtClean="0"/>
              <a:t> </a:t>
            </a:r>
            <a:r>
              <a:rPr lang="en-US" i="1" dirty="0" err="1" smtClean="0"/>
              <a:t>erros</a:t>
            </a:r>
            <a:r>
              <a:rPr lang="en-US" i="1" dirty="0" smtClean="0"/>
              <a:t> </a:t>
            </a:r>
            <a:r>
              <a:rPr lang="en-US" i="1" dirty="0" err="1" smtClean="0"/>
              <a:t>sejam</a:t>
            </a:r>
            <a:r>
              <a:rPr lang="en-US" i="1" dirty="0" smtClean="0"/>
              <a:t> </a:t>
            </a:r>
            <a:r>
              <a:rPr lang="en-US" i="1" dirty="0" err="1" smtClean="0"/>
              <a:t>minimizados</a:t>
            </a:r>
            <a:r>
              <a:rPr lang="en-US" i="1" dirty="0" smtClean="0"/>
              <a:t>.</a:t>
            </a:r>
          </a:p>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
            </a:r>
            <a:r>
              <a:rPr lang="pt-BR" dirty="0" err="1" smtClean="0"/>
              <a:t>ilities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err="1" smtClean="0"/>
              <a:t>Accessibility</a:t>
            </a:r>
            <a:r>
              <a:rPr lang="pt-BR" dirty="0" smtClean="0"/>
              <a:t>, </a:t>
            </a:r>
            <a:r>
              <a:rPr lang="pt-BR" dirty="0" err="1" smtClean="0"/>
              <a:t>Administrability</a:t>
            </a:r>
            <a:r>
              <a:rPr lang="pt-BR" dirty="0" smtClean="0"/>
              <a:t>, </a:t>
            </a:r>
            <a:r>
              <a:rPr lang="pt-BR" dirty="0" err="1" smtClean="0"/>
              <a:t>Understandability</a:t>
            </a:r>
            <a:r>
              <a:rPr lang="pt-BR" dirty="0" smtClean="0"/>
              <a:t>, </a:t>
            </a:r>
            <a:r>
              <a:rPr lang="pt-BR" dirty="0" err="1" smtClean="0"/>
              <a:t>Generality</a:t>
            </a:r>
            <a:r>
              <a:rPr lang="pt-BR" dirty="0" smtClean="0"/>
              <a:t>, </a:t>
            </a:r>
            <a:r>
              <a:rPr lang="pt-BR" dirty="0" err="1" smtClean="0"/>
              <a:t>Operability</a:t>
            </a:r>
            <a:r>
              <a:rPr lang="pt-BR" dirty="0" smtClean="0"/>
              <a:t>, </a:t>
            </a:r>
            <a:r>
              <a:rPr lang="pt-BR" dirty="0" err="1" smtClean="0"/>
              <a:t>Simplicity</a:t>
            </a:r>
            <a:r>
              <a:rPr lang="pt-BR" dirty="0" smtClean="0"/>
              <a:t>, </a:t>
            </a:r>
            <a:r>
              <a:rPr lang="pt-BR" dirty="0" err="1" smtClean="0"/>
              <a:t>Mobility</a:t>
            </a:r>
            <a:r>
              <a:rPr lang="pt-BR" dirty="0" smtClean="0"/>
              <a:t>, </a:t>
            </a:r>
            <a:r>
              <a:rPr lang="pt-BR" dirty="0" err="1" smtClean="0"/>
              <a:t>Nomadicity</a:t>
            </a:r>
            <a:r>
              <a:rPr lang="pt-BR" dirty="0" smtClean="0"/>
              <a:t>, </a:t>
            </a:r>
            <a:r>
              <a:rPr lang="pt-BR" dirty="0" err="1" smtClean="0"/>
              <a:t>Portability</a:t>
            </a:r>
            <a:r>
              <a:rPr lang="pt-BR" dirty="0" smtClean="0"/>
              <a:t>, </a:t>
            </a:r>
            <a:r>
              <a:rPr lang="pt-BR" dirty="0" err="1" smtClean="0"/>
              <a:t>Accuracy</a:t>
            </a:r>
            <a:r>
              <a:rPr lang="pt-BR" dirty="0" smtClean="0"/>
              <a:t>, </a:t>
            </a:r>
            <a:r>
              <a:rPr lang="pt-BR" dirty="0" err="1" smtClean="0"/>
              <a:t>Efficiency</a:t>
            </a:r>
            <a:r>
              <a:rPr lang="pt-BR" dirty="0" smtClean="0"/>
              <a:t>, </a:t>
            </a:r>
            <a:r>
              <a:rPr lang="pt-BR" dirty="0" err="1" smtClean="0"/>
              <a:t>Footprint</a:t>
            </a:r>
            <a:r>
              <a:rPr lang="pt-BR" dirty="0" smtClean="0"/>
              <a:t>, </a:t>
            </a:r>
            <a:r>
              <a:rPr lang="pt-BR" dirty="0" err="1" smtClean="0"/>
              <a:t>Responsiveness</a:t>
            </a:r>
            <a:r>
              <a:rPr lang="pt-BR" dirty="0" smtClean="0"/>
              <a:t>, </a:t>
            </a:r>
            <a:r>
              <a:rPr lang="pt-BR" dirty="0" err="1" smtClean="0"/>
              <a:t>Scalability</a:t>
            </a:r>
            <a:r>
              <a:rPr lang="pt-BR" dirty="0" smtClean="0"/>
              <a:t>, </a:t>
            </a:r>
            <a:r>
              <a:rPr lang="pt-BR" dirty="0" err="1" smtClean="0"/>
              <a:t>Schedulability</a:t>
            </a:r>
            <a:r>
              <a:rPr lang="pt-BR" dirty="0" smtClean="0"/>
              <a:t>, </a:t>
            </a:r>
            <a:r>
              <a:rPr lang="pt-BR" dirty="0" err="1" smtClean="0"/>
              <a:t>Timeliness</a:t>
            </a:r>
            <a:r>
              <a:rPr lang="pt-BR" dirty="0" smtClean="0"/>
              <a:t>, CPU </a:t>
            </a:r>
            <a:r>
              <a:rPr lang="pt-BR" dirty="0" err="1" smtClean="0"/>
              <a:t>utilization</a:t>
            </a:r>
            <a:r>
              <a:rPr lang="pt-BR" dirty="0" smtClean="0"/>
              <a:t>, </a:t>
            </a:r>
            <a:r>
              <a:rPr lang="pt-BR" dirty="0" err="1" smtClean="0"/>
              <a:t>Latency</a:t>
            </a:r>
            <a:r>
              <a:rPr lang="pt-BR" dirty="0" smtClean="0"/>
              <a:t>, </a:t>
            </a:r>
            <a:r>
              <a:rPr lang="pt-BR" dirty="0" err="1" smtClean="0"/>
              <a:t>Throughput</a:t>
            </a:r>
            <a:r>
              <a:rPr lang="pt-BR" dirty="0" smtClean="0"/>
              <a:t>, </a:t>
            </a:r>
            <a:r>
              <a:rPr lang="pt-BR" dirty="0" err="1" smtClean="0"/>
              <a:t>Concurrency</a:t>
            </a:r>
            <a:r>
              <a:rPr lang="pt-BR" dirty="0" smtClean="0"/>
              <a:t>, </a:t>
            </a:r>
            <a:r>
              <a:rPr lang="pt-BR" dirty="0" err="1" smtClean="0"/>
              <a:t>Flexibility</a:t>
            </a:r>
            <a:r>
              <a:rPr lang="pt-BR" dirty="0" smtClean="0"/>
              <a:t>, </a:t>
            </a:r>
            <a:r>
              <a:rPr lang="pt-BR" dirty="0" err="1" smtClean="0"/>
              <a:t>Changeability</a:t>
            </a:r>
            <a:r>
              <a:rPr lang="pt-BR" dirty="0" smtClean="0"/>
              <a:t>, </a:t>
            </a:r>
            <a:r>
              <a:rPr lang="pt-BR" dirty="0" err="1" smtClean="0"/>
              <a:t>Evolvability</a:t>
            </a:r>
            <a:r>
              <a:rPr lang="pt-BR" dirty="0" smtClean="0"/>
              <a:t>, </a:t>
            </a:r>
            <a:r>
              <a:rPr lang="pt-BR" dirty="0" err="1" smtClean="0"/>
              <a:t>Extensibility</a:t>
            </a:r>
            <a:r>
              <a:rPr lang="pt-BR" dirty="0" smtClean="0"/>
              <a:t>, </a:t>
            </a:r>
            <a:r>
              <a:rPr lang="pt-BR" dirty="0" err="1" smtClean="0"/>
              <a:t>Modifiability</a:t>
            </a:r>
            <a:r>
              <a:rPr lang="pt-BR" dirty="0" smtClean="0"/>
              <a:t>, </a:t>
            </a:r>
            <a:r>
              <a:rPr lang="pt-BR" dirty="0" err="1" smtClean="0"/>
              <a:t>Tailorability</a:t>
            </a:r>
            <a:r>
              <a:rPr lang="pt-BR" dirty="0" smtClean="0"/>
              <a:t>, </a:t>
            </a:r>
            <a:r>
              <a:rPr lang="pt-BR" dirty="0" err="1" smtClean="0"/>
              <a:t>Upgradeability</a:t>
            </a:r>
            <a:r>
              <a:rPr lang="pt-BR" dirty="0" smtClean="0"/>
              <a:t>, </a:t>
            </a:r>
            <a:r>
              <a:rPr lang="pt-BR" dirty="0" err="1" smtClean="0"/>
              <a:t>Expandability</a:t>
            </a:r>
            <a:r>
              <a:rPr lang="pt-BR" dirty="0" smtClean="0"/>
              <a:t>, </a:t>
            </a:r>
            <a:r>
              <a:rPr lang="pt-BR" dirty="0" err="1" smtClean="0"/>
              <a:t>Consistency</a:t>
            </a:r>
            <a:r>
              <a:rPr lang="pt-BR" dirty="0" smtClean="0"/>
              <a:t>, </a:t>
            </a:r>
            <a:r>
              <a:rPr lang="pt-BR" dirty="0" err="1" smtClean="0"/>
              <a:t>Adaptability</a:t>
            </a:r>
            <a:r>
              <a:rPr lang="pt-BR" dirty="0" smtClean="0"/>
              <a:t>, </a:t>
            </a:r>
            <a:r>
              <a:rPr lang="pt-BR" dirty="0" err="1" smtClean="0"/>
              <a:t>Composability</a:t>
            </a:r>
            <a:r>
              <a:rPr lang="pt-BR" dirty="0" smtClean="0"/>
              <a:t>, </a:t>
            </a:r>
            <a:r>
              <a:rPr lang="pt-BR" dirty="0" err="1" smtClean="0"/>
              <a:t>Interoperability</a:t>
            </a:r>
            <a:r>
              <a:rPr lang="pt-BR" dirty="0" smtClean="0"/>
              <a:t>, </a:t>
            </a:r>
            <a:r>
              <a:rPr lang="pt-BR" dirty="0" err="1" smtClean="0"/>
              <a:t>Openness</a:t>
            </a:r>
            <a:r>
              <a:rPr lang="pt-BR" dirty="0" smtClean="0"/>
              <a:t>, </a:t>
            </a:r>
            <a:r>
              <a:rPr lang="pt-BR" dirty="0" err="1" smtClean="0"/>
              <a:t>Integrability</a:t>
            </a:r>
            <a:r>
              <a:rPr lang="pt-BR" dirty="0" smtClean="0"/>
              <a:t>, </a:t>
            </a:r>
            <a:r>
              <a:rPr lang="pt-BR" dirty="0" err="1" smtClean="0"/>
              <a:t>Accountability</a:t>
            </a:r>
            <a:r>
              <a:rPr lang="pt-BR" dirty="0" smtClean="0"/>
              <a:t>, </a:t>
            </a:r>
            <a:r>
              <a:rPr lang="pt-BR" dirty="0" err="1" smtClean="0"/>
              <a:t>Completeness</a:t>
            </a:r>
            <a:r>
              <a:rPr lang="pt-BR" dirty="0" smtClean="0"/>
              <a:t>, </a:t>
            </a:r>
            <a:r>
              <a:rPr lang="pt-BR" dirty="0" err="1" smtClean="0"/>
              <a:t>Conciseness</a:t>
            </a:r>
            <a:r>
              <a:rPr lang="pt-BR" dirty="0" smtClean="0"/>
              <a:t>, </a:t>
            </a:r>
            <a:r>
              <a:rPr lang="pt-BR" dirty="0" err="1" smtClean="0"/>
              <a:t>Correctness</a:t>
            </a:r>
            <a:r>
              <a:rPr lang="pt-BR" dirty="0" smtClean="0"/>
              <a:t>, </a:t>
            </a:r>
            <a:r>
              <a:rPr lang="pt-BR" dirty="0" err="1" smtClean="0"/>
              <a:t>Testability</a:t>
            </a:r>
            <a:r>
              <a:rPr lang="pt-BR" dirty="0" smtClean="0"/>
              <a:t>, </a:t>
            </a:r>
            <a:r>
              <a:rPr lang="pt-BR" dirty="0" err="1" smtClean="0"/>
              <a:t>Traceability</a:t>
            </a:r>
            <a:r>
              <a:rPr lang="pt-BR" dirty="0" smtClean="0"/>
              <a:t>, </a:t>
            </a:r>
            <a:r>
              <a:rPr lang="pt-BR" dirty="0" err="1" smtClean="0"/>
              <a:t>Coherence</a:t>
            </a:r>
            <a:r>
              <a:rPr lang="pt-BR" dirty="0" smtClean="0"/>
              <a:t>, </a:t>
            </a:r>
            <a:r>
              <a:rPr lang="pt-BR" dirty="0" err="1" smtClean="0"/>
              <a:t>Analyzability</a:t>
            </a:r>
            <a:r>
              <a:rPr lang="pt-BR" dirty="0" smtClean="0"/>
              <a:t>, </a:t>
            </a:r>
            <a:r>
              <a:rPr lang="pt-BR" dirty="0" err="1" smtClean="0"/>
              <a:t>Modularity</a:t>
            </a:r>
            <a:r>
              <a:rPr lang="pt-BR" dirty="0" smtClean="0"/>
              <a:t>, </a:t>
            </a:r>
            <a:r>
              <a:rPr lang="pt-BR" dirty="0" err="1" smtClean="0"/>
              <a:t>Reusability</a:t>
            </a:r>
            <a:r>
              <a:rPr lang="pt-BR" dirty="0" smtClean="0"/>
              <a:t>, </a:t>
            </a:r>
            <a:r>
              <a:rPr lang="pt-BR" dirty="0" err="1" smtClean="0"/>
              <a:t>Configurability</a:t>
            </a:r>
            <a:r>
              <a:rPr lang="pt-BR" dirty="0" smtClean="0"/>
              <a:t>, </a:t>
            </a:r>
            <a:r>
              <a:rPr lang="pt-BR" dirty="0" err="1" smtClean="0"/>
              <a:t>Distributeability</a:t>
            </a:r>
            <a:r>
              <a:rPr lang="pt-BR" dirty="0" smtClean="0"/>
              <a:t>, </a:t>
            </a:r>
            <a:r>
              <a:rPr lang="pt-BR" dirty="0" err="1" smtClean="0"/>
              <a:t>Availability</a:t>
            </a:r>
            <a:r>
              <a:rPr lang="pt-BR" dirty="0" smtClean="0"/>
              <a:t>, </a:t>
            </a:r>
            <a:r>
              <a:rPr lang="pt-BR" dirty="0" err="1" smtClean="0"/>
              <a:t>Confidentiality</a:t>
            </a:r>
            <a:r>
              <a:rPr lang="pt-BR" dirty="0" smtClean="0"/>
              <a:t>, </a:t>
            </a:r>
            <a:r>
              <a:rPr lang="pt-BR" dirty="0" err="1" smtClean="0"/>
              <a:t>Integrity</a:t>
            </a:r>
            <a:r>
              <a:rPr lang="pt-BR" dirty="0" smtClean="0"/>
              <a:t>, </a:t>
            </a:r>
            <a:r>
              <a:rPr lang="pt-BR" dirty="0" err="1" smtClean="0"/>
              <a:t>Maintainability</a:t>
            </a:r>
            <a:r>
              <a:rPr lang="pt-BR" dirty="0" smtClean="0"/>
              <a:t>, </a:t>
            </a:r>
            <a:r>
              <a:rPr lang="pt-BR" dirty="0" err="1" smtClean="0"/>
              <a:t>Reliability</a:t>
            </a:r>
            <a:r>
              <a:rPr lang="pt-BR" dirty="0" smtClean="0"/>
              <a:t>, </a:t>
            </a:r>
            <a:r>
              <a:rPr lang="pt-BR" dirty="0" err="1" smtClean="0"/>
              <a:t>Safety</a:t>
            </a:r>
            <a:r>
              <a:rPr lang="pt-BR" dirty="0" smtClean="0"/>
              <a:t>, </a:t>
            </a:r>
            <a:r>
              <a:rPr lang="pt-BR" dirty="0" err="1" smtClean="0"/>
              <a:t>Security</a:t>
            </a:r>
            <a:r>
              <a:rPr lang="pt-BR" dirty="0" smtClean="0"/>
              <a:t>, </a:t>
            </a:r>
            <a:r>
              <a:rPr lang="pt-BR" dirty="0" err="1" smtClean="0"/>
              <a:t>Affordability</a:t>
            </a:r>
            <a:r>
              <a:rPr lang="pt-BR" dirty="0" smtClean="0"/>
              <a:t>, </a:t>
            </a:r>
            <a:r>
              <a:rPr lang="pt-BR" dirty="0" err="1" smtClean="0"/>
              <a:t>Serviceablility</a:t>
            </a:r>
            <a:r>
              <a:rPr lang="pt-BR" dirty="0" smtClean="0"/>
              <a:t>, …</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do domínio</a:t>
            </a:r>
            <a:endParaRPr lang="pt-BR" dirty="0"/>
          </a:p>
        </p:txBody>
      </p:sp>
      <p:sp>
        <p:nvSpPr>
          <p:cNvPr id="3" name="Espaço Reservado para Conteúdo 2"/>
          <p:cNvSpPr>
            <a:spLocks noGrp="1"/>
          </p:cNvSpPr>
          <p:nvPr>
            <p:ph idx="1"/>
          </p:nvPr>
        </p:nvSpPr>
        <p:spPr/>
        <p:txBody>
          <a:bodyPr>
            <a:normAutofit/>
          </a:bodyPr>
          <a:lstStyle/>
          <a:p>
            <a:r>
              <a:rPr lang="pt-BR" dirty="0" smtClean="0"/>
              <a:t>São derivados do domínio, não de necessidades específicas dos </a:t>
            </a:r>
            <a:r>
              <a:rPr lang="pt-BR" dirty="0" err="1" smtClean="0"/>
              <a:t>stakeholders</a:t>
            </a:r>
            <a:endParaRPr lang="pt-BR" dirty="0" smtClean="0"/>
          </a:p>
          <a:p>
            <a:r>
              <a:rPr lang="pt-BR" dirty="0" smtClean="0"/>
              <a:t>Podem ser:</a:t>
            </a:r>
          </a:p>
          <a:p>
            <a:pPr lvl="1"/>
            <a:r>
              <a:rPr lang="pt-BR" dirty="0" smtClean="0"/>
              <a:t>Novos requisitos funcionais</a:t>
            </a:r>
          </a:p>
          <a:p>
            <a:pPr lvl="1"/>
            <a:r>
              <a:rPr lang="pt-BR" dirty="0" smtClean="0"/>
              <a:t>Estabelecer como cálculos específicos são feitos</a:t>
            </a:r>
          </a:p>
          <a:p>
            <a:pPr lvl="1"/>
            <a:r>
              <a:rPr lang="pt-BR" dirty="0" smtClean="0"/>
              <a:t>Restrições dos requisitos funcionais</a:t>
            </a:r>
          </a:p>
          <a:p>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do domínio</a:t>
            </a:r>
            <a:endParaRPr lang="pt-BR" dirty="0"/>
          </a:p>
        </p:txBody>
      </p:sp>
      <p:sp>
        <p:nvSpPr>
          <p:cNvPr id="3" name="Espaço Reservado para Conteúdo 2"/>
          <p:cNvSpPr>
            <a:spLocks noGrp="1"/>
          </p:cNvSpPr>
          <p:nvPr>
            <p:ph idx="1"/>
          </p:nvPr>
        </p:nvSpPr>
        <p:spPr/>
        <p:txBody>
          <a:bodyPr>
            <a:normAutofit/>
          </a:bodyPr>
          <a:lstStyle/>
          <a:p>
            <a:r>
              <a:rPr lang="pt-BR" dirty="0" smtClean="0"/>
              <a:t>Encontrados em:</a:t>
            </a:r>
          </a:p>
          <a:p>
            <a:pPr lvl="1"/>
            <a:r>
              <a:rPr lang="en-US" dirty="0" smtClean="0"/>
              <a:t>Leis </a:t>
            </a:r>
          </a:p>
          <a:p>
            <a:pPr lvl="1"/>
            <a:r>
              <a:rPr lang="en-US" dirty="0" err="1" smtClean="0"/>
              <a:t>Padrões</a:t>
            </a:r>
            <a:endParaRPr lang="en-US" dirty="0" smtClean="0"/>
          </a:p>
          <a:p>
            <a:pPr lvl="1"/>
            <a:r>
              <a:rPr lang="en-US" dirty="0" err="1" smtClean="0"/>
              <a:t>Regulamentações</a:t>
            </a:r>
            <a:endParaRPr lang="en-US" dirty="0" smtClean="0"/>
          </a:p>
          <a:p>
            <a:r>
              <a:rPr lang="pt-BR" dirty="0" smtClean="0"/>
              <a:t>Ex.</a:t>
            </a:r>
          </a:p>
          <a:p>
            <a:pPr lvl="1"/>
            <a:r>
              <a:rPr lang="pt-BR" dirty="0" smtClean="0"/>
              <a:t>Fórmulas científicas</a:t>
            </a:r>
          </a:p>
          <a:p>
            <a:pPr lvl="1"/>
            <a:r>
              <a:rPr lang="pt-BR" dirty="0" smtClean="0"/>
              <a:t>Formulários padronizados</a:t>
            </a:r>
          </a:p>
          <a:p>
            <a:pPr lvl="1"/>
            <a:r>
              <a:rPr lang="en-US" dirty="0" err="1" smtClean="0"/>
              <a:t>Formato</a:t>
            </a:r>
            <a:r>
              <a:rPr lang="en-US" dirty="0" smtClean="0"/>
              <a:t> de </a:t>
            </a:r>
            <a:r>
              <a:rPr lang="en-US" dirty="0" err="1" smtClean="0"/>
              <a:t>termos</a:t>
            </a:r>
            <a:r>
              <a:rPr lang="en-US" dirty="0" smtClean="0"/>
              <a:t> </a:t>
            </a:r>
            <a:r>
              <a:rPr lang="en-US" dirty="0" err="1" smtClean="0"/>
              <a:t>técnicos</a:t>
            </a:r>
            <a:endParaRPr lang="pt-BR" dirty="0" smtClean="0"/>
          </a:p>
          <a:p>
            <a:endParaRPr lang="en-US" dirty="0" smtClean="0"/>
          </a:p>
          <a:p>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pt-BR" dirty="0"/>
              <a:t>Motivação</a:t>
            </a:r>
          </a:p>
        </p:txBody>
      </p:sp>
      <p:pic>
        <p:nvPicPr>
          <p:cNvPr id="2050" name="Picture 2" descr="C:\Users\Fabiola\Documents\Mestrado\WorkShop\requisito2.jp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67944" y="2616084"/>
            <a:ext cx="5076056" cy="406188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Fabiola\Documents\Mestrado\WorkShop\requisito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16632"/>
            <a:ext cx="4720826" cy="43420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4412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Documento de requisitos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SRS (Software </a:t>
            </a:r>
            <a:r>
              <a:rPr lang="pt-BR" dirty="0" err="1" smtClean="0"/>
              <a:t>Requirements</a:t>
            </a:r>
            <a:r>
              <a:rPr lang="pt-BR" dirty="0" smtClean="0"/>
              <a:t> </a:t>
            </a:r>
            <a:r>
              <a:rPr lang="pt-BR" dirty="0" err="1" smtClean="0"/>
              <a:t>Specification</a:t>
            </a:r>
            <a:r>
              <a:rPr lang="pt-BR" dirty="0" smtClean="0"/>
              <a:t>)</a:t>
            </a:r>
          </a:p>
          <a:p>
            <a:r>
              <a:rPr lang="pt-BR" dirty="0" smtClean="0"/>
              <a:t>Diferentes </a:t>
            </a:r>
            <a:r>
              <a:rPr lang="pt-BR" dirty="0" err="1" smtClean="0"/>
              <a:t>stakeholders</a:t>
            </a:r>
            <a:r>
              <a:rPr lang="pt-BR" dirty="0" smtClean="0"/>
              <a:t> o usam:</a:t>
            </a:r>
          </a:p>
          <a:p>
            <a:r>
              <a:rPr lang="pt-BR" dirty="0" smtClean="0"/>
              <a:t>Clientes</a:t>
            </a:r>
          </a:p>
          <a:p>
            <a:pPr lvl="1"/>
            <a:r>
              <a:rPr lang="pt-BR" dirty="0" smtClean="0"/>
              <a:t>Verificam se os requisitos atendem suas necessidades</a:t>
            </a:r>
          </a:p>
          <a:p>
            <a:pPr lvl="1"/>
            <a:r>
              <a:rPr lang="pt-BR" dirty="0" smtClean="0"/>
              <a:t>Especificam mudanças nos requisitos</a:t>
            </a:r>
          </a:p>
          <a:p>
            <a:r>
              <a:rPr lang="pt-BR" dirty="0" smtClean="0"/>
              <a:t>Gerentes</a:t>
            </a:r>
          </a:p>
          <a:p>
            <a:pPr lvl="1"/>
            <a:r>
              <a:rPr lang="pt-BR" dirty="0" smtClean="0"/>
              <a:t>Planejam o pedido de proposta do sistema</a:t>
            </a:r>
          </a:p>
          <a:p>
            <a:pPr lvl="1"/>
            <a:r>
              <a:rPr lang="pt-BR" dirty="0" smtClean="0"/>
              <a:t>Planejam o processo de desenvolvimento do sistema</a:t>
            </a:r>
          </a:p>
          <a:p>
            <a:r>
              <a:rPr lang="pt-BR" dirty="0" smtClean="0"/>
              <a:t>Desenvolvedores</a:t>
            </a:r>
          </a:p>
          <a:p>
            <a:pPr lvl="1"/>
            <a:r>
              <a:rPr lang="pt-BR" dirty="0" smtClean="0"/>
              <a:t>Compreender que sistema será desenvolvido</a:t>
            </a:r>
          </a:p>
          <a:p>
            <a:pPr lvl="1"/>
            <a:r>
              <a:rPr lang="pt-BR" dirty="0" smtClean="0"/>
              <a:t>Desenvolver testes do sistema (validação) </a:t>
            </a:r>
          </a:p>
          <a:p>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Padrão IEEE 830/1998</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1 – Introdução</a:t>
            </a:r>
            <a:endParaRPr lang="pt-BR" sz="4000" dirty="0" smtClean="0"/>
          </a:p>
          <a:p>
            <a:pPr lvl="1"/>
            <a:r>
              <a:rPr lang="pt-BR" dirty="0" smtClean="0"/>
              <a:t>1.1 propósito do documento</a:t>
            </a:r>
            <a:endParaRPr lang="pt-BR" sz="3600" dirty="0" smtClean="0"/>
          </a:p>
          <a:p>
            <a:pPr lvl="1"/>
            <a:r>
              <a:rPr lang="pt-BR" dirty="0" smtClean="0"/>
              <a:t>1.2 escopo do produto</a:t>
            </a:r>
            <a:endParaRPr lang="pt-BR" sz="3600" dirty="0" smtClean="0"/>
          </a:p>
          <a:p>
            <a:pPr lvl="1"/>
            <a:r>
              <a:rPr lang="pt-BR" dirty="0" smtClean="0"/>
              <a:t>1.3 definições, abreviações</a:t>
            </a:r>
            <a:endParaRPr lang="pt-BR" sz="3600" dirty="0" smtClean="0"/>
          </a:p>
          <a:p>
            <a:pPr lvl="1"/>
            <a:r>
              <a:rPr lang="pt-BR" dirty="0" smtClean="0"/>
              <a:t>1.4 referências</a:t>
            </a:r>
            <a:endParaRPr lang="pt-BR" sz="3600" dirty="0" smtClean="0"/>
          </a:p>
          <a:p>
            <a:pPr lvl="1"/>
            <a:r>
              <a:rPr lang="pt-BR" dirty="0" smtClean="0"/>
              <a:t>1.5 visão geral do restante do documento</a:t>
            </a:r>
            <a:endParaRPr lang="pt-BR" sz="3600" dirty="0" smtClean="0"/>
          </a:p>
          <a:p>
            <a:r>
              <a:rPr lang="pt-BR" dirty="0" smtClean="0"/>
              <a:t>2 – Descrição geral</a:t>
            </a:r>
            <a:endParaRPr lang="pt-BR" sz="4400" dirty="0" smtClean="0"/>
          </a:p>
          <a:p>
            <a:pPr lvl="1"/>
            <a:r>
              <a:rPr lang="pt-BR" dirty="0" smtClean="0"/>
              <a:t>2.1 perspectiva do produto</a:t>
            </a:r>
            <a:endParaRPr lang="pt-BR" sz="3600" dirty="0" smtClean="0"/>
          </a:p>
          <a:p>
            <a:pPr lvl="1"/>
            <a:r>
              <a:rPr lang="pt-BR" dirty="0" smtClean="0"/>
              <a:t>2.2 funções do produto</a:t>
            </a:r>
            <a:endParaRPr lang="pt-BR" sz="3600" dirty="0" smtClean="0"/>
          </a:p>
          <a:p>
            <a:pPr lvl="1"/>
            <a:r>
              <a:rPr lang="pt-BR" dirty="0" smtClean="0"/>
              <a:t>2.3 características do usuário</a:t>
            </a:r>
            <a:endParaRPr lang="pt-BR" sz="3600" dirty="0" smtClean="0"/>
          </a:p>
          <a:p>
            <a:pPr lvl="1"/>
            <a:r>
              <a:rPr lang="pt-BR" dirty="0" smtClean="0"/>
              <a:t>2.4 restrições gerais</a:t>
            </a:r>
            <a:endParaRPr lang="pt-BR" sz="3600" dirty="0" smtClean="0"/>
          </a:p>
          <a:p>
            <a:pPr lvl="1"/>
            <a:r>
              <a:rPr lang="pt-BR" dirty="0" smtClean="0"/>
              <a:t>2.5 suposições e dependências</a:t>
            </a:r>
            <a:endParaRPr lang="pt-BR" sz="3600" dirty="0" smtClean="0"/>
          </a:p>
          <a:p>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Padrão IEEE 830/1998</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3 – Requisitos específicos (não há padrão neste tópico)</a:t>
            </a:r>
            <a:endParaRPr lang="pt-BR" sz="4400" dirty="0" smtClean="0"/>
          </a:p>
          <a:p>
            <a:pPr lvl="1"/>
            <a:r>
              <a:rPr lang="pt-BR" dirty="0" smtClean="0"/>
              <a:t>Requisitos funcionais</a:t>
            </a:r>
            <a:endParaRPr lang="pt-BR" sz="3600" dirty="0" smtClean="0"/>
          </a:p>
          <a:p>
            <a:pPr lvl="1"/>
            <a:r>
              <a:rPr lang="pt-BR" dirty="0" smtClean="0"/>
              <a:t>Requisitos não-funcionais</a:t>
            </a:r>
            <a:endParaRPr lang="pt-BR" sz="3600" dirty="0" smtClean="0"/>
          </a:p>
          <a:p>
            <a:pPr lvl="1"/>
            <a:r>
              <a:rPr lang="pt-BR" dirty="0" smtClean="0"/>
              <a:t>Requisitos de interface</a:t>
            </a:r>
            <a:endParaRPr lang="pt-BR" sz="3600" dirty="0" smtClean="0"/>
          </a:p>
          <a:p>
            <a:pPr lvl="1"/>
            <a:r>
              <a:rPr lang="pt-BR" dirty="0" smtClean="0"/>
              <a:t>Requisitos do domínio</a:t>
            </a:r>
            <a:endParaRPr lang="pt-BR" sz="3600" dirty="0" smtClean="0"/>
          </a:p>
          <a:p>
            <a:pPr lvl="1"/>
            <a:r>
              <a:rPr lang="pt-BR" dirty="0" smtClean="0"/>
              <a:t>Restrições em geral, propriedades, características</a:t>
            </a:r>
            <a:endParaRPr lang="pt-BR" sz="3600" dirty="0" smtClean="0"/>
          </a:p>
          <a:p>
            <a:r>
              <a:rPr lang="pt-BR" dirty="0" smtClean="0"/>
              <a:t>4 – Apêndice</a:t>
            </a:r>
            <a:endParaRPr lang="pt-BR" sz="4000" dirty="0" smtClean="0"/>
          </a:p>
          <a:p>
            <a:r>
              <a:rPr lang="pt-BR" dirty="0" smtClean="0"/>
              <a:t>5 - Índice</a:t>
            </a:r>
            <a:endParaRPr lang="pt-BR" sz="4000" dirty="0" smtClean="0"/>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 que requisitos mudam?</a:t>
            </a:r>
            <a:endParaRPr lang="pt-BR" dirty="0"/>
          </a:p>
        </p:txBody>
      </p:sp>
      <p:sp>
        <p:nvSpPr>
          <p:cNvPr id="3" name="Espaço Reservado para Conteúdo 2"/>
          <p:cNvSpPr>
            <a:spLocks noGrp="1"/>
          </p:cNvSpPr>
          <p:nvPr>
            <p:ph idx="1"/>
          </p:nvPr>
        </p:nvSpPr>
        <p:spPr/>
        <p:txBody>
          <a:bodyPr/>
          <a:lstStyle/>
          <a:p>
            <a:r>
              <a:rPr lang="pt-BR" dirty="0" err="1" smtClean="0"/>
              <a:t>Stakeholders</a:t>
            </a:r>
            <a:r>
              <a:rPr lang="pt-BR" dirty="0" smtClean="0"/>
              <a:t> desenvolvem melhor compreensão do que querem/precisam</a:t>
            </a:r>
          </a:p>
          <a:p>
            <a:r>
              <a:rPr lang="pt-BR" dirty="0" smtClean="0"/>
              <a:t>As organizações mudam</a:t>
            </a:r>
          </a:p>
          <a:p>
            <a:r>
              <a:rPr lang="pt-BR" dirty="0" smtClean="0"/>
              <a:t>Alterações de HW, SW, ambiente</a:t>
            </a:r>
          </a:p>
          <a:p>
            <a:r>
              <a:rPr lang="pt-BR" dirty="0" smtClean="0"/>
              <a:t>Mudanças nas leis e regras governamentais</a:t>
            </a:r>
          </a:p>
          <a:p>
            <a:r>
              <a:rPr lang="en-US" dirty="0" err="1" smtClean="0"/>
              <a:t>Surgem</a:t>
            </a:r>
            <a:r>
              <a:rPr lang="en-US" dirty="0" smtClean="0"/>
              <a:t> novas </a:t>
            </a:r>
            <a:r>
              <a:rPr lang="en-US" dirty="0" err="1" smtClean="0"/>
              <a:t>necessidades</a:t>
            </a:r>
            <a:r>
              <a:rPr lang="en-US" dirty="0" smtClean="0"/>
              <a:t> </a:t>
            </a:r>
            <a:r>
              <a:rPr lang="en-US" dirty="0" err="1" smtClean="0"/>
              <a:t>para</a:t>
            </a:r>
            <a:r>
              <a:rPr lang="en-US" dirty="0" smtClean="0"/>
              <a:t> o software</a:t>
            </a:r>
            <a:endParaRPr lang="pt-BR" dirty="0" smtClean="0"/>
          </a:p>
          <a:p>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Stakeholders</a:t>
            </a:r>
            <a:endParaRPr lang="pt-BR" dirty="0"/>
          </a:p>
        </p:txBody>
      </p:sp>
      <p:sp>
        <p:nvSpPr>
          <p:cNvPr id="3" name="Espaço Reservado para Conteúdo 2"/>
          <p:cNvSpPr>
            <a:spLocks noGrp="1"/>
          </p:cNvSpPr>
          <p:nvPr>
            <p:ph idx="1"/>
          </p:nvPr>
        </p:nvSpPr>
        <p:spPr/>
        <p:txBody>
          <a:bodyPr/>
          <a:lstStyle/>
          <a:p>
            <a:r>
              <a:rPr lang="pt-BR" dirty="0" smtClean="0"/>
              <a:t>Usuários</a:t>
            </a:r>
          </a:p>
          <a:p>
            <a:r>
              <a:rPr lang="pt-BR" dirty="0" smtClean="0"/>
              <a:t>Clientes</a:t>
            </a:r>
          </a:p>
          <a:p>
            <a:r>
              <a:rPr lang="pt-BR" dirty="0" smtClean="0"/>
              <a:t>Gerentes</a:t>
            </a:r>
          </a:p>
          <a:p>
            <a:r>
              <a:rPr lang="pt-BR" dirty="0" smtClean="0"/>
              <a:t>Desenvolvedores</a:t>
            </a:r>
          </a:p>
          <a:p>
            <a:r>
              <a:rPr lang="pt-BR" dirty="0" smtClean="0"/>
              <a:t>Líderes de projeto</a:t>
            </a:r>
          </a:p>
          <a:p>
            <a:r>
              <a:rPr lang="pt-BR" dirty="0" err="1" smtClean="0"/>
              <a:t>Stakeholders</a:t>
            </a:r>
            <a:r>
              <a:rPr lang="pt-BR" dirty="0" smtClean="0"/>
              <a:t> que trabalham juntos para definir os requisitos do sistema</a:t>
            </a:r>
          </a:p>
          <a:p>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 de </a:t>
            </a:r>
            <a:r>
              <a:rPr lang="pt-BR" dirty="0" err="1" smtClean="0"/>
              <a:t>elicitar</a:t>
            </a:r>
            <a:r>
              <a:rPr lang="pt-BR" dirty="0" smtClean="0"/>
              <a:t> requisitos</a:t>
            </a:r>
            <a:endParaRPr lang="pt-BR" dirty="0"/>
          </a:p>
        </p:txBody>
      </p:sp>
      <p:sp>
        <p:nvSpPr>
          <p:cNvPr id="3" name="Espaço Reservado para Conteúdo 2"/>
          <p:cNvSpPr>
            <a:spLocks noGrp="1"/>
          </p:cNvSpPr>
          <p:nvPr>
            <p:ph idx="1"/>
          </p:nvPr>
        </p:nvSpPr>
        <p:spPr/>
        <p:txBody>
          <a:bodyPr>
            <a:normAutofit/>
          </a:bodyPr>
          <a:lstStyle/>
          <a:p>
            <a:r>
              <a:rPr lang="pt-BR" dirty="0" smtClean="0"/>
              <a:t>Stakeholders não sabem o que querem</a:t>
            </a:r>
          </a:p>
          <a:p>
            <a:r>
              <a:rPr lang="pt-BR" dirty="0" err="1" smtClean="0"/>
              <a:t>Stakeholders</a:t>
            </a:r>
            <a:r>
              <a:rPr lang="pt-BR" dirty="0" smtClean="0"/>
              <a:t> apresentam visões muito gerais</a:t>
            </a:r>
          </a:p>
          <a:p>
            <a:r>
              <a:rPr lang="pt-BR" dirty="0" smtClean="0"/>
              <a:t>Pedidos irrealistas</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 de </a:t>
            </a:r>
            <a:r>
              <a:rPr lang="pt-BR" dirty="0" err="1" smtClean="0"/>
              <a:t>elicitar</a:t>
            </a:r>
            <a:r>
              <a:rPr lang="pt-BR" dirty="0" smtClean="0"/>
              <a:t> requisitos</a:t>
            </a:r>
            <a:endParaRPr lang="pt-BR" dirty="0"/>
          </a:p>
        </p:txBody>
      </p:sp>
      <p:sp>
        <p:nvSpPr>
          <p:cNvPr id="3" name="Espaço Reservado para Conteúdo 2"/>
          <p:cNvSpPr>
            <a:spLocks noGrp="1"/>
          </p:cNvSpPr>
          <p:nvPr>
            <p:ph idx="1"/>
          </p:nvPr>
        </p:nvSpPr>
        <p:spPr/>
        <p:txBody>
          <a:bodyPr>
            <a:normAutofit/>
          </a:bodyPr>
          <a:lstStyle/>
          <a:p>
            <a:r>
              <a:rPr lang="pt-BR" dirty="0" smtClean="0"/>
              <a:t>Não conhecimento do domínio</a:t>
            </a:r>
          </a:p>
          <a:p>
            <a:r>
              <a:rPr lang="pt-BR" dirty="0" smtClean="0"/>
              <a:t>Diferentes formas de expressar as mesmas idéias</a:t>
            </a:r>
          </a:p>
          <a:p>
            <a:r>
              <a:rPr lang="pt-BR" dirty="0" smtClean="0"/>
              <a:t>Fatores políticos e de negócios podem influenciar</a:t>
            </a:r>
          </a:p>
          <a:p>
            <a:r>
              <a:rPr lang="pt-BR" dirty="0" smtClean="0"/>
              <a:t>Alterações pedidas nos requisitos</a:t>
            </a:r>
          </a:p>
          <a:p>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 de </a:t>
            </a:r>
            <a:r>
              <a:rPr lang="pt-BR" dirty="0" err="1" smtClean="0"/>
              <a:t>elicitar</a:t>
            </a:r>
            <a:r>
              <a:rPr lang="pt-BR" dirty="0" smtClean="0"/>
              <a:t> requisitos</a:t>
            </a:r>
            <a:endParaRPr lang="pt-BR" dirty="0"/>
          </a:p>
        </p:txBody>
      </p:sp>
      <p:sp>
        <p:nvSpPr>
          <p:cNvPr id="3" name="Espaço Reservado para Conteúdo 2"/>
          <p:cNvSpPr>
            <a:spLocks noGrp="1"/>
          </p:cNvSpPr>
          <p:nvPr>
            <p:ph idx="1"/>
          </p:nvPr>
        </p:nvSpPr>
        <p:spPr>
          <a:xfrm>
            <a:off x="179512" y="1600200"/>
            <a:ext cx="8640960" cy="4925144"/>
          </a:xfrm>
        </p:spPr>
        <p:txBody>
          <a:bodyPr/>
          <a:lstStyle/>
          <a:p>
            <a:r>
              <a:rPr lang="pt-BR" dirty="0" smtClean="0"/>
              <a:t>“O cliente nunca sabe o que quer”</a:t>
            </a:r>
          </a:p>
          <a:p>
            <a:r>
              <a:rPr lang="pt-BR" dirty="0" smtClean="0"/>
              <a:t>“Não pedi porque é óbvio”</a:t>
            </a:r>
          </a:p>
          <a:p>
            <a:r>
              <a:rPr lang="pt-BR" dirty="0" smtClean="0"/>
              <a:t>“Basta incluir dois campos a mais no formulário”</a:t>
            </a:r>
          </a:p>
          <a:p>
            <a:r>
              <a:rPr lang="pt-BR" dirty="0" smtClean="0"/>
              <a:t>“Funcionava mais rápido na fase de testes”</a:t>
            </a:r>
          </a:p>
          <a:p>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a:t>
            </a:r>
            <a:r>
              <a:rPr lang="pt-BR" dirty="0" err="1" smtClean="0"/>
              <a:t>elicitação</a:t>
            </a:r>
            <a:r>
              <a:rPr lang="pt-BR" dirty="0" smtClean="0"/>
              <a:t> de requisitos</a:t>
            </a:r>
            <a:endParaRPr lang="pt-BR" dirty="0"/>
          </a:p>
        </p:txBody>
      </p:sp>
      <p:sp>
        <p:nvSpPr>
          <p:cNvPr id="3" name="Espaço Reservado para Conteúdo 2"/>
          <p:cNvSpPr>
            <a:spLocks noGrp="1"/>
          </p:cNvSpPr>
          <p:nvPr>
            <p:ph idx="1"/>
          </p:nvPr>
        </p:nvSpPr>
        <p:spPr/>
        <p:txBody>
          <a:bodyPr/>
          <a:lstStyle/>
          <a:p>
            <a:r>
              <a:rPr lang="pt-BR" dirty="0" err="1" smtClean="0"/>
              <a:t>Brainstorming</a:t>
            </a:r>
            <a:endParaRPr lang="pt-BR" dirty="0" smtClean="0"/>
          </a:p>
          <a:p>
            <a:r>
              <a:rPr lang="pt-BR" dirty="0" smtClean="0"/>
              <a:t>Entrevistas</a:t>
            </a:r>
          </a:p>
          <a:p>
            <a:r>
              <a:rPr lang="pt-BR" dirty="0" smtClean="0"/>
              <a:t>Etnografia</a:t>
            </a:r>
          </a:p>
          <a:p>
            <a:r>
              <a:rPr lang="en-US" dirty="0" err="1" smtClean="0"/>
              <a:t>Estudo</a:t>
            </a:r>
            <a:r>
              <a:rPr lang="en-US" dirty="0" smtClean="0"/>
              <a:t> de </a:t>
            </a:r>
            <a:r>
              <a:rPr lang="en-US" dirty="0" err="1" smtClean="0"/>
              <a:t>sistemas</a:t>
            </a:r>
            <a:r>
              <a:rPr lang="en-US" dirty="0" smtClean="0"/>
              <a:t> </a:t>
            </a:r>
            <a:r>
              <a:rPr lang="en-US" dirty="0" err="1" smtClean="0"/>
              <a:t>legados</a:t>
            </a:r>
            <a:endParaRPr lang="pt-BR" dirty="0" smtClean="0"/>
          </a:p>
          <a:p>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Entrevistas</a:t>
            </a:r>
            <a:endParaRPr lang="pt-BR" dirty="0"/>
          </a:p>
        </p:txBody>
      </p:sp>
      <p:sp>
        <p:nvSpPr>
          <p:cNvPr id="3" name="Espaço Reservado para Conteúdo 2"/>
          <p:cNvSpPr>
            <a:spLocks noGrp="1"/>
          </p:cNvSpPr>
          <p:nvPr>
            <p:ph idx="1"/>
          </p:nvPr>
        </p:nvSpPr>
        <p:spPr/>
        <p:txBody>
          <a:bodyPr/>
          <a:lstStyle/>
          <a:p>
            <a:r>
              <a:rPr lang="pt-BR" dirty="0" smtClean="0"/>
              <a:t>Os desenvolvedores preparam perguntas a serem respondidas sobre o futuro sistema</a:t>
            </a:r>
          </a:p>
          <a:p>
            <a:r>
              <a:rPr lang="pt-BR" dirty="0" smtClean="0"/>
              <a:t>Os </a:t>
            </a:r>
            <a:r>
              <a:rPr lang="pt-BR" dirty="0" err="1" smtClean="0"/>
              <a:t>stakeholders</a:t>
            </a:r>
            <a:r>
              <a:rPr lang="pt-BR" dirty="0" smtClean="0"/>
              <a:t> apresentam informações sobre as funções a serem implementadas</a:t>
            </a:r>
          </a:p>
          <a:p>
            <a:r>
              <a:rPr lang="pt-BR" dirty="0" smtClean="0"/>
              <a:t>Perguntas podem ser abertas, fechadas, e de continuidade</a:t>
            </a:r>
          </a:p>
          <a:p>
            <a:r>
              <a:rPr lang="pt-BR" dirty="0" smtClean="0"/>
              <a:t>O questionamento deve seguir uma </a:t>
            </a:r>
            <a:r>
              <a:rPr lang="pt-BR" dirty="0" err="1" smtClean="0"/>
              <a:t>sequência</a:t>
            </a:r>
            <a:r>
              <a:rPr lang="pt-BR" dirty="0" smtClean="0"/>
              <a:t> lógica</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Engenharia de requisitos de software</a:t>
            </a:r>
            <a:endParaRPr lang="pt-BR" dirty="0"/>
          </a:p>
        </p:txBody>
      </p:sp>
      <p:sp>
        <p:nvSpPr>
          <p:cNvPr id="3" name="Espaço Reservado para Conteúdo 2"/>
          <p:cNvSpPr>
            <a:spLocks noGrp="1"/>
          </p:cNvSpPr>
          <p:nvPr>
            <p:ph idx="1"/>
          </p:nvPr>
        </p:nvSpPr>
        <p:spPr>
          <a:xfrm>
            <a:off x="179512" y="1600200"/>
            <a:ext cx="8784976" cy="4853136"/>
          </a:xfrm>
        </p:spPr>
        <p:txBody>
          <a:bodyPr>
            <a:normAutofit/>
          </a:bodyPr>
          <a:lstStyle/>
          <a:p>
            <a:r>
              <a:rPr lang="pt-BR" dirty="0" smtClean="0"/>
              <a:t>Requisitos são as funções e restrições que estabelecem exatamente o que o software deve fazer.</a:t>
            </a:r>
          </a:p>
          <a:p>
            <a:r>
              <a:rPr lang="pt-BR" dirty="0" smtClean="0"/>
              <a:t>O processo de descobrir, analisar, documentar, rastrear e verificar essas funções e restrições é chamado de Engenharia de Requisitos</a:t>
            </a:r>
          </a:p>
          <a:p>
            <a:r>
              <a:rPr lang="pt-BR" dirty="0" smtClean="0"/>
              <a:t>Engenharia de Requisitos é uma parte fundamental do desenvolvimento de um software</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abertas</a:t>
            </a:r>
            <a:endParaRPr lang="pt-BR" dirty="0"/>
          </a:p>
        </p:txBody>
      </p:sp>
      <p:sp>
        <p:nvSpPr>
          <p:cNvPr id="3" name="Espaço Reservado para Conteúdo 2"/>
          <p:cNvSpPr>
            <a:spLocks noGrp="1"/>
          </p:cNvSpPr>
          <p:nvPr>
            <p:ph idx="1"/>
          </p:nvPr>
        </p:nvSpPr>
        <p:spPr/>
        <p:txBody>
          <a:bodyPr/>
          <a:lstStyle/>
          <a:p>
            <a:r>
              <a:rPr lang="pt-BR" dirty="0" smtClean="0"/>
              <a:t>Solicita-se ao entrevistado como funciona uma tarefa, ou como o sistema deve reagir, o que ele deve fazer, </a:t>
            </a:r>
            <a:r>
              <a:rPr lang="pt-BR" dirty="0" err="1" smtClean="0"/>
              <a:t>etc</a:t>
            </a:r>
            <a:endParaRPr lang="pt-BR" dirty="0" smtClean="0"/>
          </a:p>
          <a:p>
            <a:pPr lvl="1"/>
            <a:r>
              <a:rPr lang="pt-BR" dirty="0" smtClean="0"/>
              <a:t>“Como será o relatório de vendas?”</a:t>
            </a:r>
          </a:p>
          <a:p>
            <a:pPr lvl="1"/>
            <a:r>
              <a:rPr lang="pt-BR" dirty="0" smtClean="0"/>
              <a:t>“Quais informações são necessárias para cadastrar um cliente?”</a:t>
            </a:r>
          </a:p>
          <a:p>
            <a:pPr lvl="1"/>
            <a:r>
              <a:rPr lang="pt-BR" dirty="0" smtClean="0"/>
              <a:t>“Como será gerenciado o pedido de férias de funcionários?”</a:t>
            </a:r>
          </a:p>
          <a:p>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fechadas</a:t>
            </a:r>
            <a:endParaRPr lang="pt-BR" dirty="0"/>
          </a:p>
        </p:txBody>
      </p:sp>
      <p:sp>
        <p:nvSpPr>
          <p:cNvPr id="3" name="Espaço Reservado para Conteúdo 2"/>
          <p:cNvSpPr>
            <a:spLocks noGrp="1"/>
          </p:cNvSpPr>
          <p:nvPr>
            <p:ph idx="1"/>
          </p:nvPr>
        </p:nvSpPr>
        <p:spPr/>
        <p:txBody>
          <a:bodyPr>
            <a:normAutofit/>
          </a:bodyPr>
          <a:lstStyle/>
          <a:p>
            <a:r>
              <a:rPr lang="pt-BR" dirty="0" smtClean="0"/>
              <a:t>Perguntas mais objetivas</a:t>
            </a:r>
          </a:p>
          <a:p>
            <a:pPr lvl="1"/>
            <a:r>
              <a:rPr lang="pt-BR" dirty="0" smtClean="0"/>
              <a:t>“quantos relatórios serão gerados por semana?”</a:t>
            </a:r>
          </a:p>
          <a:p>
            <a:pPr lvl="1"/>
            <a:r>
              <a:rPr lang="pt-BR" dirty="0" smtClean="0"/>
              <a:t>“quantas pessoas deverão ter acesso ao sistema?”</a:t>
            </a:r>
          </a:p>
          <a:p>
            <a:pPr lvl="1"/>
            <a:r>
              <a:rPr lang="pt-BR" dirty="0" smtClean="0"/>
              <a:t>“quantos acessos são esperados à base de dados?”</a:t>
            </a:r>
          </a:p>
          <a:p>
            <a:pPr lvl="1"/>
            <a:r>
              <a:rPr lang="pt-BR" dirty="0" smtClean="0"/>
              <a:t>“quais pessoas podem usar o módulo gerencial?”</a:t>
            </a:r>
          </a:p>
          <a:p>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Condução da entrevista</a:t>
            </a:r>
            <a:endParaRPr lang="pt-BR" dirty="0"/>
          </a:p>
        </p:txBody>
      </p:sp>
      <p:sp>
        <p:nvSpPr>
          <p:cNvPr id="3" name="Espaço Reservado para Conteúdo 2"/>
          <p:cNvSpPr>
            <a:spLocks noGrp="1"/>
          </p:cNvSpPr>
          <p:nvPr>
            <p:ph idx="1"/>
          </p:nvPr>
        </p:nvSpPr>
        <p:spPr/>
        <p:txBody>
          <a:bodyPr/>
          <a:lstStyle/>
          <a:p>
            <a:r>
              <a:rPr lang="pt-BR" dirty="0" smtClean="0"/>
              <a:t>Iniciar por uma pergunta aberta</a:t>
            </a:r>
          </a:p>
          <a:p>
            <a:pPr lvl="1"/>
            <a:r>
              <a:rPr lang="pt-BR" dirty="0" smtClean="0"/>
              <a:t>Como funciona determinado procedimento</a:t>
            </a:r>
          </a:p>
          <a:p>
            <a:pPr lvl="1"/>
            <a:r>
              <a:rPr lang="pt-BR" dirty="0" smtClean="0"/>
              <a:t>Peça para explicar algo do processo atual</a:t>
            </a:r>
          </a:p>
          <a:p>
            <a:r>
              <a:rPr lang="pt-BR" dirty="0" smtClean="0"/>
              <a:t>Fazer perguntas de seguimento para dar foco a entrevista</a:t>
            </a:r>
          </a:p>
          <a:p>
            <a:r>
              <a:rPr lang="pt-BR" dirty="0" smtClean="0"/>
              <a:t>Fazer resumos/sumários constantemente</a:t>
            </a:r>
          </a:p>
          <a:p>
            <a:endParaRPr lang="pt-B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Condução da entrevista</a:t>
            </a:r>
            <a:endParaRPr lang="pt-BR" dirty="0"/>
          </a:p>
        </p:txBody>
      </p:sp>
      <p:sp>
        <p:nvSpPr>
          <p:cNvPr id="3" name="Espaço Reservado para Conteúdo 2"/>
          <p:cNvSpPr>
            <a:spLocks noGrp="1"/>
          </p:cNvSpPr>
          <p:nvPr>
            <p:ph idx="1"/>
          </p:nvPr>
        </p:nvSpPr>
        <p:spPr/>
        <p:txBody>
          <a:bodyPr/>
          <a:lstStyle/>
          <a:p>
            <a:r>
              <a:rPr lang="pt-BR" dirty="0" smtClean="0"/>
              <a:t>Usar perguntas previamente preparadas</a:t>
            </a:r>
          </a:p>
          <a:p>
            <a:r>
              <a:rPr lang="pt-BR" dirty="0" smtClean="0"/>
              <a:t>Fazer perguntas, não interrogatórios</a:t>
            </a:r>
          </a:p>
          <a:p>
            <a:r>
              <a:rPr lang="pt-BR" dirty="0" smtClean="0"/>
              <a:t>Tomar notas/gravar a entrevista</a:t>
            </a:r>
          </a:p>
          <a:p>
            <a:r>
              <a:rPr lang="pt-BR" dirty="0" smtClean="0"/>
              <a:t>Transcrever as anotações logo ao terminar</a:t>
            </a:r>
          </a:p>
          <a:p>
            <a:endParaRPr lang="pt-B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Estudo</a:t>
            </a:r>
            <a:r>
              <a:rPr lang="en-US" dirty="0" smtClean="0"/>
              <a:t> de </a:t>
            </a:r>
            <a:r>
              <a:rPr lang="en-US" dirty="0" err="1" smtClean="0"/>
              <a:t>sistemas</a:t>
            </a:r>
            <a:r>
              <a:rPr lang="en-US" dirty="0" smtClean="0"/>
              <a:t> </a:t>
            </a:r>
            <a:r>
              <a:rPr lang="en-US" dirty="0" err="1" smtClean="0"/>
              <a:t>legados</a:t>
            </a:r>
            <a:endParaRPr lang="pt-BR" dirty="0"/>
          </a:p>
        </p:txBody>
      </p:sp>
      <p:sp>
        <p:nvSpPr>
          <p:cNvPr id="3" name="Espaço Reservado para Conteúdo 2"/>
          <p:cNvSpPr>
            <a:spLocks noGrp="1"/>
          </p:cNvSpPr>
          <p:nvPr>
            <p:ph idx="1"/>
          </p:nvPr>
        </p:nvSpPr>
        <p:spPr/>
        <p:txBody>
          <a:bodyPr/>
          <a:lstStyle/>
          <a:p>
            <a:endParaRPr lang="en-US" dirty="0" smtClean="0"/>
          </a:p>
          <a:p>
            <a:r>
              <a:rPr lang="en-US" dirty="0" err="1" smtClean="0"/>
              <a:t>Novos</a:t>
            </a:r>
            <a:r>
              <a:rPr lang="en-US" dirty="0" smtClean="0"/>
              <a:t> </a:t>
            </a:r>
            <a:r>
              <a:rPr lang="en-US" dirty="0" err="1" smtClean="0"/>
              <a:t>sistemas</a:t>
            </a:r>
            <a:r>
              <a:rPr lang="en-US" dirty="0" smtClean="0"/>
              <a:t> </a:t>
            </a:r>
            <a:r>
              <a:rPr lang="en-US" dirty="0" err="1" smtClean="0"/>
              <a:t>podem</a:t>
            </a:r>
            <a:r>
              <a:rPr lang="en-US" dirty="0" smtClean="0"/>
              <a:t> ser </a:t>
            </a:r>
            <a:r>
              <a:rPr lang="en-US" dirty="0" err="1" smtClean="0"/>
              <a:t>desenvolvidos</a:t>
            </a:r>
            <a:r>
              <a:rPr lang="en-US" dirty="0" smtClean="0"/>
              <a:t> </a:t>
            </a:r>
            <a:r>
              <a:rPr lang="en-US" dirty="0" err="1" smtClean="0"/>
              <a:t>para</a:t>
            </a:r>
            <a:r>
              <a:rPr lang="en-US" dirty="0" smtClean="0"/>
              <a:t> </a:t>
            </a:r>
            <a:r>
              <a:rPr lang="en-US" dirty="0" err="1" smtClean="0"/>
              <a:t>substituir</a:t>
            </a:r>
            <a:r>
              <a:rPr lang="en-US" dirty="0" smtClean="0"/>
              <a:t> </a:t>
            </a:r>
            <a:r>
              <a:rPr lang="en-US" dirty="0" err="1" smtClean="0"/>
              <a:t>sistemas</a:t>
            </a:r>
            <a:r>
              <a:rPr lang="en-US" dirty="0" smtClean="0"/>
              <a:t> </a:t>
            </a:r>
            <a:r>
              <a:rPr lang="en-US" dirty="0" err="1" smtClean="0"/>
              <a:t>antigos</a:t>
            </a:r>
            <a:r>
              <a:rPr lang="en-US" dirty="0" smtClean="0"/>
              <a:t> (</a:t>
            </a:r>
            <a:r>
              <a:rPr lang="en-US" dirty="0" err="1" smtClean="0"/>
              <a:t>legados</a:t>
            </a:r>
            <a:r>
              <a:rPr lang="en-US" dirty="0" smtClean="0"/>
              <a:t>)</a:t>
            </a:r>
          </a:p>
          <a:p>
            <a:r>
              <a:rPr lang="en-US" dirty="0" err="1" smtClean="0"/>
              <a:t>Requisitos</a:t>
            </a:r>
            <a:r>
              <a:rPr lang="en-US" dirty="0" smtClean="0"/>
              <a:t> de um novo </a:t>
            </a:r>
            <a:r>
              <a:rPr lang="en-US" dirty="0" err="1" smtClean="0"/>
              <a:t>sistema</a:t>
            </a:r>
            <a:r>
              <a:rPr lang="en-US" dirty="0" smtClean="0"/>
              <a:t> </a:t>
            </a:r>
            <a:r>
              <a:rPr lang="en-US" dirty="0" err="1" smtClean="0"/>
              <a:t>podem</a:t>
            </a:r>
            <a:r>
              <a:rPr lang="en-US" dirty="0" smtClean="0"/>
              <a:t> ser </a:t>
            </a:r>
            <a:r>
              <a:rPr lang="en-US" dirty="0" err="1" smtClean="0"/>
              <a:t>descobertos</a:t>
            </a:r>
            <a:r>
              <a:rPr lang="en-US" dirty="0" smtClean="0"/>
              <a:t> </a:t>
            </a:r>
            <a:r>
              <a:rPr lang="en-US" dirty="0" err="1" smtClean="0"/>
              <a:t>ao</a:t>
            </a:r>
            <a:r>
              <a:rPr lang="en-US" dirty="0" smtClean="0"/>
              <a:t> </a:t>
            </a:r>
            <a:r>
              <a:rPr lang="en-US" dirty="0" err="1" smtClean="0"/>
              <a:t>analisar</a:t>
            </a:r>
            <a:r>
              <a:rPr lang="en-US" dirty="0" smtClean="0"/>
              <a:t> </a:t>
            </a:r>
            <a:r>
              <a:rPr lang="en-US" dirty="0" err="1" smtClean="0"/>
              <a:t>sistemas</a:t>
            </a:r>
            <a:r>
              <a:rPr lang="en-US" dirty="0" smtClean="0"/>
              <a:t> </a:t>
            </a:r>
            <a:r>
              <a:rPr lang="en-US" dirty="0" err="1" smtClean="0"/>
              <a:t>legados</a:t>
            </a:r>
            <a:endParaRPr lang="pt-B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de requisitos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Vários diferentes diagramas, notações, técnicas</a:t>
            </a:r>
          </a:p>
          <a:p>
            <a:r>
              <a:rPr lang="pt-BR" dirty="0" smtClean="0"/>
              <a:t>Vamos usar linguagem natural:</a:t>
            </a:r>
          </a:p>
          <a:p>
            <a:pPr lvl="1"/>
            <a:r>
              <a:rPr lang="pt-BR" dirty="0" smtClean="0"/>
              <a:t>“O sistema deve ...”</a:t>
            </a:r>
          </a:p>
          <a:p>
            <a:pPr lvl="1"/>
            <a:r>
              <a:rPr lang="pt-BR" dirty="0" smtClean="0"/>
              <a:t>“Se o sistema receber a entrada X, ele deve responder com a saída Y”</a:t>
            </a:r>
          </a:p>
          <a:p>
            <a:pPr lvl="1"/>
            <a:r>
              <a:rPr lang="pt-BR" dirty="0" smtClean="0"/>
              <a:t>“O usuário deve entrar com X”</a:t>
            </a:r>
          </a:p>
          <a:p>
            <a:pPr lvl="1"/>
            <a:r>
              <a:rPr lang="pt-BR" dirty="0" smtClean="0"/>
              <a:t>“O sistema deve ser capaz de X”</a:t>
            </a:r>
          </a:p>
          <a:p>
            <a:pPr lvl="1"/>
            <a:r>
              <a:rPr lang="en-US" dirty="0" smtClean="0"/>
              <a:t>“</a:t>
            </a:r>
            <a:r>
              <a:rPr lang="en-US" dirty="0" err="1" smtClean="0"/>
              <a:t>Quando</a:t>
            </a:r>
            <a:r>
              <a:rPr lang="en-US" dirty="0" smtClean="0"/>
              <a:t> o </a:t>
            </a:r>
            <a:r>
              <a:rPr lang="en-US" dirty="0" err="1" smtClean="0"/>
              <a:t>usuário</a:t>
            </a:r>
            <a:r>
              <a:rPr lang="en-US" dirty="0" smtClean="0"/>
              <a:t> </a:t>
            </a:r>
            <a:r>
              <a:rPr lang="en-US" dirty="0" err="1" smtClean="0"/>
              <a:t>entrar</a:t>
            </a:r>
            <a:r>
              <a:rPr lang="en-US" dirty="0" smtClean="0"/>
              <a:t> com X, o software </a:t>
            </a:r>
            <a:r>
              <a:rPr lang="en-US" dirty="0" err="1" smtClean="0"/>
              <a:t>deve</a:t>
            </a:r>
            <a:r>
              <a:rPr lang="en-US" dirty="0" smtClean="0"/>
              <a:t> responder Y”</a:t>
            </a:r>
            <a:endParaRPr lang="pt-BR" dirty="0" smtClean="0"/>
          </a:p>
          <a:p>
            <a:endParaRPr lang="pt-B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lstStyle/>
          <a:p>
            <a:r>
              <a:rPr lang="pt-BR" dirty="0" smtClean="0"/>
              <a:t>Descubra </a:t>
            </a:r>
            <a:r>
              <a:rPr lang="pt-BR" dirty="0" err="1" smtClean="0"/>
              <a:t>ambiguidades</a:t>
            </a:r>
            <a:r>
              <a:rPr lang="pt-BR" dirty="0" smtClean="0"/>
              <a:t> ou omissões no seguinte trecho de uma especificação de requisitos</a:t>
            </a:r>
          </a:p>
          <a:p>
            <a:r>
              <a:rPr lang="pt-BR" dirty="0" smtClean="0"/>
              <a:t>Reescreva usando as técnicas explicadas anteriormente</a:t>
            </a:r>
          </a:p>
          <a:p>
            <a:r>
              <a:rPr lang="pt-BR" dirty="0" smtClean="0"/>
              <a:t>Em dupla/trio</a:t>
            </a:r>
          </a:p>
          <a:p>
            <a:endParaRPr lang="pt-B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88640"/>
            <a:ext cx="8784976" cy="6336704"/>
          </a:xfrm>
        </p:spPr>
        <p:txBody>
          <a:bodyPr>
            <a:normAutofit fontScale="92500" lnSpcReduction="10000"/>
          </a:bodyPr>
          <a:lstStyle/>
          <a:p>
            <a:r>
              <a:rPr lang="pt-BR" dirty="0" smtClean="0"/>
              <a:t>Um sistema automático de emissão de passagens vende passagens de trem. Os usuários escolhem seu destino e apresentam um cartão de crédito e um número de identificação pessoal. A passagem é emitida e o custo dessa passagem é incluído em sua conta do cartão de crédito. Quando o usuário pressiona o botão para iniciar, uma tela de menu com os possíveis destinos é ativada, juntamente com uma mensagem para que o usuário selecione um destino. Uma vez selecionado um destino, pede-se que os usuários insiram seu cartão de crédito. A validade do cartão é checada e o usuário, então, deve fornecer um número de identificação pessoal. Quando a transação de crédito é validada, a passagem é emitida.</a:t>
            </a:r>
          </a:p>
          <a:p>
            <a:endParaRPr lang="pt-B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Exercício</a:t>
            </a:r>
            <a:endParaRPr lang="pt-BR" dirty="0"/>
          </a:p>
        </p:txBody>
      </p:sp>
      <p:sp>
        <p:nvSpPr>
          <p:cNvPr id="3" name="Espaço Reservado para Conteúdo 2"/>
          <p:cNvSpPr>
            <a:spLocks noGrp="1"/>
          </p:cNvSpPr>
          <p:nvPr>
            <p:ph idx="1"/>
          </p:nvPr>
        </p:nvSpPr>
        <p:spPr/>
        <p:txBody>
          <a:bodyPr/>
          <a:lstStyle/>
          <a:p>
            <a:r>
              <a:rPr lang="en-US" dirty="0" err="1" smtClean="0"/>
              <a:t>Proponha</a:t>
            </a:r>
            <a:r>
              <a:rPr lang="en-US" dirty="0" smtClean="0"/>
              <a:t> </a:t>
            </a:r>
            <a:r>
              <a:rPr lang="en-US" dirty="0" err="1" smtClean="0"/>
              <a:t>métricas</a:t>
            </a:r>
            <a:r>
              <a:rPr lang="en-US" dirty="0" smtClean="0"/>
              <a:t> </a:t>
            </a:r>
            <a:r>
              <a:rPr lang="en-US" dirty="0" err="1" smtClean="0"/>
              <a:t>para</a:t>
            </a:r>
            <a:r>
              <a:rPr lang="en-US" dirty="0" smtClean="0"/>
              <a:t> </a:t>
            </a:r>
            <a:r>
              <a:rPr lang="en-US" dirty="0" err="1" smtClean="0"/>
              <a:t>especificar</a:t>
            </a:r>
            <a:r>
              <a:rPr lang="en-US" dirty="0" smtClean="0"/>
              <a:t> </a:t>
            </a:r>
            <a:r>
              <a:rPr lang="en-US" dirty="0" err="1" smtClean="0"/>
              <a:t>os</a:t>
            </a:r>
            <a:r>
              <a:rPr lang="en-US" dirty="0" smtClean="0"/>
              <a:t> </a:t>
            </a:r>
            <a:r>
              <a:rPr lang="en-US" dirty="0" err="1" smtClean="0"/>
              <a:t>seguintes</a:t>
            </a:r>
            <a:r>
              <a:rPr lang="en-US" dirty="0" smtClean="0"/>
              <a:t> </a:t>
            </a:r>
            <a:r>
              <a:rPr lang="en-US" dirty="0" err="1" smtClean="0"/>
              <a:t>requisitos</a:t>
            </a:r>
            <a:r>
              <a:rPr lang="en-US" dirty="0" smtClean="0"/>
              <a:t> </a:t>
            </a:r>
            <a:r>
              <a:rPr lang="en-US" dirty="0" err="1" smtClean="0"/>
              <a:t>não-funcionais</a:t>
            </a:r>
            <a:r>
              <a:rPr lang="en-US" dirty="0" smtClean="0"/>
              <a:t>:</a:t>
            </a:r>
          </a:p>
          <a:p>
            <a:pPr lvl="1"/>
            <a:r>
              <a:rPr lang="en-US" b="1" dirty="0" err="1" smtClean="0"/>
              <a:t>Facilidade</a:t>
            </a:r>
            <a:r>
              <a:rPr lang="en-US" b="1" dirty="0" smtClean="0"/>
              <a:t> de </a:t>
            </a:r>
            <a:r>
              <a:rPr lang="en-US" b="1" dirty="0" err="1" smtClean="0"/>
              <a:t>uso</a:t>
            </a:r>
            <a:endParaRPr lang="en-US" b="1" dirty="0" smtClean="0"/>
          </a:p>
          <a:p>
            <a:pPr lvl="1"/>
            <a:r>
              <a:rPr lang="en-US" b="1" dirty="0" err="1" smtClean="0"/>
              <a:t>Desempenho</a:t>
            </a:r>
            <a:endParaRPr lang="en-US" b="1" dirty="0" smtClean="0"/>
          </a:p>
          <a:p>
            <a:pPr lvl="1"/>
            <a:r>
              <a:rPr lang="en-US" b="1" dirty="0" err="1" smtClean="0"/>
              <a:t>Confiabilidade</a:t>
            </a:r>
            <a:endParaRPr lang="en-US" b="1" dirty="0" smtClean="0"/>
          </a:p>
          <a:p>
            <a:pPr lvl="1"/>
            <a:r>
              <a:rPr lang="en-US" b="1" dirty="0" err="1" smtClean="0"/>
              <a:t>Robustez</a:t>
            </a:r>
            <a:endParaRPr lang="en-US" b="1" dirty="0" smtClean="0"/>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Importância da Engenharia de Requisitos</a:t>
            </a:r>
            <a:endParaRPr lang="pt-BR" dirty="0"/>
          </a:p>
        </p:txBody>
      </p:sp>
      <p:sp>
        <p:nvSpPr>
          <p:cNvPr id="3" name="Espaço Reservado para Conteúdo 2"/>
          <p:cNvSpPr>
            <a:spLocks noGrp="1"/>
          </p:cNvSpPr>
          <p:nvPr>
            <p:ph idx="1"/>
          </p:nvPr>
        </p:nvSpPr>
        <p:spPr/>
        <p:txBody>
          <a:bodyPr>
            <a:normAutofit/>
          </a:bodyPr>
          <a:lstStyle/>
          <a:p>
            <a:r>
              <a:rPr lang="en-US" dirty="0" smtClean="0"/>
              <a:t>Errors in requirements can be up to 100 times more expensive to fix than errors introduced during implementation (Boehm, 1973). </a:t>
            </a:r>
          </a:p>
          <a:p>
            <a:r>
              <a:rPr lang="en-US" dirty="0" smtClean="0"/>
              <a:t>Knowing what to build, which includes requirements elicitation, is the most difficult phase in the design of software (Brooks 1987). </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Importância da Engenharia de Requisitos</a:t>
            </a:r>
            <a:endParaRPr lang="pt-BR" dirty="0"/>
          </a:p>
        </p:txBody>
      </p:sp>
      <p:sp>
        <p:nvSpPr>
          <p:cNvPr id="3" name="Espaço Reservado para Conteúdo 2"/>
          <p:cNvSpPr>
            <a:spLocks noGrp="1"/>
          </p:cNvSpPr>
          <p:nvPr>
            <p:ph idx="1"/>
          </p:nvPr>
        </p:nvSpPr>
        <p:spPr/>
        <p:txBody>
          <a:bodyPr>
            <a:normAutofit fontScale="92500" lnSpcReduction="10000"/>
          </a:bodyPr>
          <a:lstStyle/>
          <a:p>
            <a:r>
              <a:rPr lang="en-US" dirty="0" smtClean="0"/>
              <a:t>60% of errors in critical systems were the results of requirements errors (Lutz, 1993). </a:t>
            </a:r>
          </a:p>
          <a:p>
            <a:r>
              <a:rPr lang="en-US" dirty="0" smtClean="0"/>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a:t>
            </a:r>
            <a:r>
              <a:rPr lang="en-US" dirty="0" err="1" smtClean="0"/>
              <a:t>Genuchten</a:t>
            </a:r>
            <a:r>
              <a:rPr lang="en-US" dirty="0" smtClean="0"/>
              <a:t>, 1991; Hofmann and </a:t>
            </a:r>
            <a:r>
              <a:rPr lang="en-US" dirty="0" err="1" smtClean="0"/>
              <a:t>Lehner</a:t>
            </a:r>
            <a:r>
              <a:rPr lang="en-US" dirty="0" smtClean="0"/>
              <a:t>, 2001). </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Importância da Engenharia de Requisitos</a:t>
            </a:r>
            <a:endParaRPr lang="pt-BR" dirty="0"/>
          </a:p>
        </p:txBody>
      </p:sp>
      <p:sp>
        <p:nvSpPr>
          <p:cNvPr id="3" name="Espaço Reservado para Conteúdo 2"/>
          <p:cNvSpPr>
            <a:spLocks noGrp="1"/>
          </p:cNvSpPr>
          <p:nvPr>
            <p:ph idx="1"/>
          </p:nvPr>
        </p:nvSpPr>
        <p:spPr/>
        <p:txBody>
          <a:bodyPr>
            <a:normAutofit/>
          </a:bodyPr>
          <a:lstStyle/>
          <a:p>
            <a:r>
              <a:rPr lang="en-US" dirty="0" smtClean="0"/>
              <a:t>Out of a total of 268 development problems cited, 48% (128) were requirements problems. (Hall et al., 2002)</a:t>
            </a:r>
          </a:p>
          <a:p>
            <a:r>
              <a:rPr lang="en-US" dirty="0" smtClean="0"/>
              <a:t>Dealing with ever-changing requirements is considered the real problem of Software Engineering (Berry, 2004). </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 Requisitos do usuário</a:t>
            </a:r>
            <a:endParaRPr lang="pt-BR" dirty="0"/>
          </a:p>
        </p:txBody>
      </p:sp>
      <p:sp>
        <p:nvSpPr>
          <p:cNvPr id="3" name="Espaço Reservado para Conteúdo 2"/>
          <p:cNvSpPr>
            <a:spLocks noGrp="1"/>
          </p:cNvSpPr>
          <p:nvPr>
            <p:ph idx="1"/>
          </p:nvPr>
        </p:nvSpPr>
        <p:spPr>
          <a:xfrm>
            <a:off x="179512" y="1600200"/>
            <a:ext cx="8784976" cy="4997152"/>
          </a:xfrm>
        </p:spPr>
        <p:txBody>
          <a:bodyPr>
            <a:normAutofit lnSpcReduction="10000"/>
          </a:bodyPr>
          <a:lstStyle/>
          <a:p>
            <a:r>
              <a:rPr lang="pt-BR" dirty="0" smtClean="0"/>
              <a:t>O software deve oferecer um meio de representar e acessar arquivos externos.</a:t>
            </a:r>
          </a:p>
          <a:p>
            <a:r>
              <a:rPr lang="pt-BR" dirty="0" smtClean="0"/>
              <a:t>O software deve possibilitar ao usuário a consulta de livros por autor e palavra-chave.</a:t>
            </a:r>
          </a:p>
          <a:p>
            <a:r>
              <a:rPr lang="pt-BR" dirty="0" smtClean="0"/>
              <a:t>O software deve possibilitar a impressão de relatórios de vendas diárias.</a:t>
            </a:r>
          </a:p>
          <a:p>
            <a:r>
              <a:rPr lang="en-US" dirty="0" err="1" smtClean="0"/>
              <a:t>Quando</a:t>
            </a:r>
            <a:r>
              <a:rPr lang="en-US" dirty="0" smtClean="0"/>
              <a:t> o </a:t>
            </a:r>
            <a:r>
              <a:rPr lang="en-US" dirty="0" err="1" smtClean="0"/>
              <a:t>usuário</a:t>
            </a:r>
            <a:r>
              <a:rPr lang="en-US" dirty="0" smtClean="0"/>
              <a:t> </a:t>
            </a:r>
            <a:r>
              <a:rPr lang="en-US" dirty="0" err="1" smtClean="0"/>
              <a:t>inserir</a:t>
            </a:r>
            <a:r>
              <a:rPr lang="en-US" dirty="0" smtClean="0"/>
              <a:t> o CPF, </a:t>
            </a:r>
            <a:r>
              <a:rPr lang="en-US" dirty="0" err="1" smtClean="0"/>
              <a:t>este</a:t>
            </a:r>
            <a:r>
              <a:rPr lang="en-US" dirty="0" smtClean="0"/>
              <a:t> </a:t>
            </a:r>
            <a:r>
              <a:rPr lang="en-US" dirty="0" err="1" smtClean="0"/>
              <a:t>deve</a:t>
            </a:r>
            <a:r>
              <a:rPr lang="en-US" dirty="0" smtClean="0"/>
              <a:t> ser </a:t>
            </a:r>
            <a:r>
              <a:rPr lang="en-US" dirty="0" err="1" smtClean="0"/>
              <a:t>automaticamente</a:t>
            </a:r>
            <a:r>
              <a:rPr lang="en-US" dirty="0" smtClean="0"/>
              <a:t> </a:t>
            </a:r>
            <a:r>
              <a:rPr lang="en-US" dirty="0" err="1" smtClean="0"/>
              <a:t>validado</a:t>
            </a:r>
            <a:r>
              <a:rPr lang="en-US" dirty="0" smtClean="0"/>
              <a:t> </a:t>
            </a:r>
            <a:r>
              <a:rPr lang="en-US" dirty="0" err="1" smtClean="0"/>
              <a:t>pelo</a:t>
            </a:r>
            <a:r>
              <a:rPr lang="en-US" dirty="0" smtClean="0"/>
              <a:t> software.</a:t>
            </a:r>
          </a:p>
          <a:p>
            <a:r>
              <a:rPr lang="pt-BR" dirty="0" smtClean="0"/>
              <a:t>O campo data deve estar no formato DD/MM/AAAA</a:t>
            </a:r>
          </a:p>
          <a:p>
            <a:endParaRPr lang="pt-BR" dirty="0" smtClean="0"/>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 Requisitos do usuário – Há problemas nesses requisitos? </a:t>
            </a:r>
            <a:endParaRPr lang="pt-BR" dirty="0"/>
          </a:p>
        </p:txBody>
      </p:sp>
      <p:sp>
        <p:nvSpPr>
          <p:cNvPr id="3" name="Espaço Reservado para Conteúdo 2"/>
          <p:cNvSpPr>
            <a:spLocks noGrp="1"/>
          </p:cNvSpPr>
          <p:nvPr>
            <p:ph idx="1"/>
          </p:nvPr>
        </p:nvSpPr>
        <p:spPr>
          <a:xfrm>
            <a:off x="179512" y="1600200"/>
            <a:ext cx="8784976" cy="4997152"/>
          </a:xfrm>
        </p:spPr>
        <p:txBody>
          <a:bodyPr>
            <a:normAutofit lnSpcReduction="10000"/>
          </a:bodyPr>
          <a:lstStyle/>
          <a:p>
            <a:r>
              <a:rPr lang="pt-BR" dirty="0" smtClean="0"/>
              <a:t>O software deve oferecer um meio de representar e acessar arquivos externos.</a:t>
            </a:r>
          </a:p>
          <a:p>
            <a:r>
              <a:rPr lang="pt-BR" dirty="0" smtClean="0"/>
              <a:t>O software deve possibilitar ao usuário a consulta de livros por autor e palavra-chave.</a:t>
            </a:r>
          </a:p>
          <a:p>
            <a:r>
              <a:rPr lang="pt-BR" dirty="0" smtClean="0"/>
              <a:t>O software deve possibilitar a impressão de relatórios de vendas diárias.</a:t>
            </a:r>
          </a:p>
          <a:p>
            <a:r>
              <a:rPr lang="en-US" dirty="0" err="1" smtClean="0"/>
              <a:t>Quando</a:t>
            </a:r>
            <a:r>
              <a:rPr lang="en-US" dirty="0" smtClean="0"/>
              <a:t> o </a:t>
            </a:r>
            <a:r>
              <a:rPr lang="en-US" dirty="0" err="1" smtClean="0"/>
              <a:t>usuário</a:t>
            </a:r>
            <a:r>
              <a:rPr lang="en-US" dirty="0" smtClean="0"/>
              <a:t> </a:t>
            </a:r>
            <a:r>
              <a:rPr lang="en-US" dirty="0" err="1" smtClean="0"/>
              <a:t>inserir</a:t>
            </a:r>
            <a:r>
              <a:rPr lang="en-US" dirty="0" smtClean="0"/>
              <a:t> o CPF, </a:t>
            </a:r>
            <a:r>
              <a:rPr lang="en-US" dirty="0" err="1" smtClean="0"/>
              <a:t>este</a:t>
            </a:r>
            <a:r>
              <a:rPr lang="en-US" dirty="0" smtClean="0"/>
              <a:t> </a:t>
            </a:r>
            <a:r>
              <a:rPr lang="en-US" dirty="0" err="1" smtClean="0"/>
              <a:t>deve</a:t>
            </a:r>
            <a:r>
              <a:rPr lang="en-US" dirty="0" smtClean="0"/>
              <a:t> ser </a:t>
            </a:r>
            <a:r>
              <a:rPr lang="en-US" dirty="0" err="1" smtClean="0"/>
              <a:t>automaticamente</a:t>
            </a:r>
            <a:r>
              <a:rPr lang="en-US" dirty="0" smtClean="0"/>
              <a:t> </a:t>
            </a:r>
            <a:r>
              <a:rPr lang="en-US" dirty="0" err="1" smtClean="0"/>
              <a:t>validado</a:t>
            </a:r>
            <a:r>
              <a:rPr lang="en-US" dirty="0" smtClean="0"/>
              <a:t> </a:t>
            </a:r>
            <a:r>
              <a:rPr lang="en-US" dirty="0" err="1" smtClean="0"/>
              <a:t>pelo</a:t>
            </a:r>
            <a:r>
              <a:rPr lang="en-US" dirty="0" smtClean="0"/>
              <a:t> software.</a:t>
            </a:r>
          </a:p>
          <a:p>
            <a:r>
              <a:rPr lang="pt-BR" dirty="0" smtClean="0"/>
              <a:t>O campo data deve estar no formato DD/MM/AAAA</a:t>
            </a:r>
          </a:p>
          <a:p>
            <a:endParaRPr lang="pt-BR" dirty="0" smtClean="0"/>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de requisitos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Funcionais: declarações sobre</a:t>
            </a:r>
          </a:p>
          <a:p>
            <a:pPr lvl="1"/>
            <a:r>
              <a:rPr lang="pt-BR" dirty="0" smtClean="0"/>
              <a:t>O que o software deve fazer (e o que não deve fazer)</a:t>
            </a:r>
          </a:p>
          <a:p>
            <a:pPr lvl="1"/>
            <a:r>
              <a:rPr lang="pt-BR" dirty="0" smtClean="0"/>
              <a:t>Como o software deve reagir a entradas específicas.</a:t>
            </a:r>
          </a:p>
          <a:p>
            <a:r>
              <a:rPr lang="pt-BR" dirty="0" smtClean="0"/>
              <a:t>Não funcionais: restrições sobre as funções oferecidas pelo software</a:t>
            </a:r>
          </a:p>
          <a:p>
            <a:r>
              <a:rPr lang="pt-BR" dirty="0" smtClean="0"/>
              <a:t>Domínio: </a:t>
            </a:r>
          </a:p>
          <a:p>
            <a:pPr lvl="1"/>
            <a:r>
              <a:rPr lang="pt-BR" dirty="0" smtClean="0"/>
              <a:t>Refletem características de um domínio. </a:t>
            </a:r>
          </a:p>
          <a:p>
            <a:pPr lvl="1"/>
            <a:r>
              <a:rPr lang="pt-BR" dirty="0" smtClean="0"/>
              <a:t>Podem ser funcionais ou não-funcionais.</a:t>
            </a:r>
          </a:p>
          <a:p>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1638</Words>
  <Application>Microsoft Office PowerPoint</Application>
  <PresentationFormat>On-screen Show (4:3)</PresentationFormat>
  <Paragraphs>202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Tema do Office</vt:lpstr>
      <vt:lpstr>Requisitos de Software</vt:lpstr>
      <vt:lpstr>Motivação</vt:lpstr>
      <vt:lpstr>Engenharia de requisitos de software</vt:lpstr>
      <vt:lpstr>Importância da Engenharia de Requisitos</vt:lpstr>
      <vt:lpstr>Importância da Engenharia de Requisitos</vt:lpstr>
      <vt:lpstr>Importância da Engenharia de Requisitos</vt:lpstr>
      <vt:lpstr>Ex. Requisitos do usuário</vt:lpstr>
      <vt:lpstr>Ex. Requisitos do usuário – Há problemas nesses requisitos? </vt:lpstr>
      <vt:lpstr>Classificação de requisitos</vt:lpstr>
      <vt:lpstr>Ex. Requisitos funcionais</vt:lpstr>
      <vt:lpstr>Sobre os requisitos funcionais</vt:lpstr>
      <vt:lpstr>Sobre os requisitos funcionais</vt:lpstr>
      <vt:lpstr>Sobre requisitos não-funcionais</vt:lpstr>
      <vt:lpstr>Problemas na escrita de requisitos</vt:lpstr>
      <vt:lpstr>Problemas na escrita de requisitos</vt:lpstr>
      <vt:lpstr>Requisitos não-funcionais - Exercício</vt:lpstr>
      <vt:lpstr>*ilities</vt:lpstr>
      <vt:lpstr>Requisitos do domínio</vt:lpstr>
      <vt:lpstr>Requisitos do domínio</vt:lpstr>
      <vt:lpstr>Documento de requisitos</vt:lpstr>
      <vt:lpstr>Padrão IEEE 830/1998</vt:lpstr>
      <vt:lpstr>Padrão IEEE 830/1998</vt:lpstr>
      <vt:lpstr>Por que requisitos mudam?</vt:lpstr>
      <vt:lpstr>Stakeholders</vt:lpstr>
      <vt:lpstr>Dificuldade de elicitar requisitos</vt:lpstr>
      <vt:lpstr>Dificuldade de elicitar requisitos</vt:lpstr>
      <vt:lpstr>Dificuldade de elicitar requisitos</vt:lpstr>
      <vt:lpstr>Técnicas de elicitação de requisitos</vt:lpstr>
      <vt:lpstr>Entrevistas</vt:lpstr>
      <vt:lpstr>Perguntas abertas</vt:lpstr>
      <vt:lpstr>Perguntas fechadas</vt:lpstr>
      <vt:lpstr>Condução da entrevista</vt:lpstr>
      <vt:lpstr>Condução da entrevista</vt:lpstr>
      <vt:lpstr>Estudo de sistemas legados</vt:lpstr>
      <vt:lpstr>Documentação de requisitos</vt:lpstr>
      <vt:lpstr>Exercício</vt:lpstr>
      <vt:lpstr>Slide 37</vt:lpstr>
      <vt:lpstr>Exercício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de Software</dc:title>
  <dc:creator>Michel</dc:creator>
  <cp:lastModifiedBy>Michel</cp:lastModifiedBy>
  <cp:revision>58</cp:revision>
  <dcterms:created xsi:type="dcterms:W3CDTF">2012-11-26T19:18:33Z</dcterms:created>
  <dcterms:modified xsi:type="dcterms:W3CDTF">2023-06-05T13:07:46Z</dcterms:modified>
</cp:coreProperties>
</file>