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30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" autoAdjust="0"/>
    <p:restoredTop sz="94679"/>
  </p:normalViewPr>
  <p:slideViewPr>
    <p:cSldViewPr snapToGrid="0" snapToObjects="1">
      <p:cViewPr varScale="1">
        <p:scale>
          <a:sx n="49" d="100"/>
          <a:sy n="49" d="100"/>
        </p:scale>
        <p:origin x="3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2631-E70B-D040-BE44-60C2DACBB81E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8680704"/>
            <a:ext cx="2468881" cy="35112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0704"/>
            <a:ext cx="4389120" cy="35112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8160004"/>
            <a:ext cx="2468880" cy="35112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0004"/>
            <a:ext cx="4389120" cy="35112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5508"/>
            <a:ext cx="4389120" cy="35112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5285508"/>
            <a:ext cx="2468880" cy="3511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22"/>
            <a:ext cx="4389120" cy="35112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2874822"/>
            <a:ext cx="2468880" cy="35112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3511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61295" y="0"/>
            <a:ext cx="2468880" cy="35112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01"/>
          <a:stretch/>
        </p:blipFill>
        <p:spPr>
          <a:xfrm>
            <a:off x="0" y="11595100"/>
            <a:ext cx="4389120" cy="5969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b="83001"/>
          <a:stretch/>
        </p:blipFill>
        <p:spPr>
          <a:xfrm>
            <a:off x="4333471" y="11595100"/>
            <a:ext cx="2524529" cy="5969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94" y="7575087"/>
            <a:ext cx="1939749" cy="370977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C5B8F80-259F-4BC2-9CF5-7EE41857C81E}"/>
              </a:ext>
            </a:extLst>
          </p:cNvPr>
          <p:cNvSpPr/>
          <p:nvPr/>
        </p:nvSpPr>
        <p:spPr>
          <a:xfrm>
            <a:off x="375557" y="-33298"/>
            <a:ext cx="61068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accent1">
                    <a:lumMod val="75000"/>
                  </a:schemeClr>
                </a:solidFill>
                <a:latin typeface="InkPen" panose="02000603000000000000" pitchFamily="50" charset="0"/>
              </a:rPr>
              <a:t>Ink Escape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C7DBF2-8DA5-45EF-89E7-986531FC689F}"/>
              </a:ext>
            </a:extLst>
          </p:cNvPr>
          <p:cNvSpPr txBox="1"/>
          <p:nvPr/>
        </p:nvSpPr>
        <p:spPr>
          <a:xfrm>
            <a:off x="364498" y="1783122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Lucas Barboza Ribeiro Claro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8AFFBF3-EC8E-45E2-BDAA-009326C588F0}"/>
              </a:ext>
            </a:extLst>
          </p:cNvPr>
          <p:cNvSpPr/>
          <p:nvPr/>
        </p:nvSpPr>
        <p:spPr>
          <a:xfrm>
            <a:off x="206118" y="843865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Integrantes:</a:t>
            </a:r>
            <a:endParaRPr lang="pt-BR" sz="2400" dirty="0">
              <a:solidFill>
                <a:srgbClr val="2E75B6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C5459E1-A56A-4340-BEBA-9229F368DF41}"/>
              </a:ext>
            </a:extLst>
          </p:cNvPr>
          <p:cNvSpPr/>
          <p:nvPr/>
        </p:nvSpPr>
        <p:spPr>
          <a:xfrm>
            <a:off x="192326" y="2200412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Projeto: </a:t>
            </a:r>
            <a:r>
              <a:rPr lang="pt-BR" sz="2400" dirty="0">
                <a:solidFill>
                  <a:srgbClr val="2E75B6"/>
                </a:solidFill>
                <a:highlight>
                  <a:srgbClr val="FFFF00"/>
                </a:highlight>
                <a:latin typeface="Ink Free" panose="03080402000500000000" pitchFamily="66" charset="0"/>
              </a:rPr>
              <a:t>Itália</a:t>
            </a:r>
            <a:endParaRPr lang="pt-BR" sz="2400" dirty="0">
              <a:solidFill>
                <a:srgbClr val="2E75B6"/>
              </a:solidFill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EF8158-4BBB-417E-8AE2-F29A62419A95}"/>
              </a:ext>
            </a:extLst>
          </p:cNvPr>
          <p:cNvSpPr/>
          <p:nvPr/>
        </p:nvSpPr>
        <p:spPr>
          <a:xfrm>
            <a:off x="382448" y="1260069"/>
            <a:ext cx="2106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rgbClr val="2E75B6"/>
                </a:solidFill>
                <a:latin typeface="Ink Free" panose="03080402000500000000" pitchFamily="66" charset="0"/>
              </a:rPr>
              <a:t>Felipe Aguiar Fonseca;</a:t>
            </a:r>
            <a:endParaRPr lang="pt-BR" sz="1600" dirty="0">
              <a:solidFill>
                <a:srgbClr val="2E75B6"/>
              </a:solidFill>
              <a:latin typeface="Ink Free" panose="03080402000500000000" pitchFamily="66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B742CF-D43A-4554-B62A-79FE210841A4}"/>
              </a:ext>
            </a:extLst>
          </p:cNvPr>
          <p:cNvSpPr/>
          <p:nvPr/>
        </p:nvSpPr>
        <p:spPr>
          <a:xfrm>
            <a:off x="375557" y="1438476"/>
            <a:ext cx="2845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Gustavo </a:t>
            </a:r>
            <a:r>
              <a:rPr lang="pt-BR" sz="1600" dirty="0" smtClean="0">
                <a:solidFill>
                  <a:srgbClr val="2E75B6"/>
                </a:solidFill>
                <a:latin typeface="Ink Free" panose="03080402000500000000" pitchFamily="66" charset="0"/>
              </a:rPr>
              <a:t>Yamauchi Souza Reis;</a:t>
            </a:r>
            <a:endParaRPr lang="pt-BR" sz="1600" dirty="0">
              <a:solidFill>
                <a:srgbClr val="2E75B6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162AD1-546F-45B3-A1D3-372CE224D740}"/>
              </a:ext>
            </a:extLst>
          </p:cNvPr>
          <p:cNvSpPr/>
          <p:nvPr/>
        </p:nvSpPr>
        <p:spPr>
          <a:xfrm>
            <a:off x="375556" y="1599328"/>
            <a:ext cx="2547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Igor Kenzo Miyamoto Dias;</a:t>
            </a:r>
          </a:p>
        </p:txBody>
      </p:sp>
      <p:pic>
        <p:nvPicPr>
          <p:cNvPr id="26" name="Imagem 25" descr="Uma imagem contendo computador, monitor&#10;&#10;Descrição gerada automaticamente">
            <a:extLst>
              <a:ext uri="{FF2B5EF4-FFF2-40B4-BE49-F238E27FC236}">
                <a16:creationId xmlns:a16="http://schemas.microsoft.com/office/drawing/2014/main" id="{4A72AF44-C05B-41EE-A2BE-FEFDC1EB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25" y="4258924"/>
            <a:ext cx="2054936" cy="1736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A Noite Estrelada">
            <a:extLst>
              <a:ext uri="{FF2B5EF4-FFF2-40B4-BE49-F238E27FC236}">
                <a16:creationId xmlns:a16="http://schemas.microsoft.com/office/drawing/2014/main" id="{B0281962-C6FC-4CFB-B5EA-AACFDFE98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2997">
            <a:off x="4830146" y="4506509"/>
            <a:ext cx="1628581" cy="10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hakespeare">
            <a:extLst>
              <a:ext uri="{FF2B5EF4-FFF2-40B4-BE49-F238E27FC236}">
                <a16:creationId xmlns:a16="http://schemas.microsoft.com/office/drawing/2014/main" id="{932CEA6B-FCEA-43CD-910F-6BE2F3648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" y="9260614"/>
            <a:ext cx="2286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5462A00-B697-4599-B524-66E18168A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07155">
            <a:off x="6928436" y="6239180"/>
            <a:ext cx="2275368" cy="1020882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8AA0D0AF-C0FF-4F21-B542-3B9FB3D00F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049" y="9134409"/>
            <a:ext cx="3934952" cy="2382613"/>
          </a:xfrm>
          <a:prstGeom prst="rect">
            <a:avLst/>
          </a:prstGeom>
        </p:spPr>
      </p:pic>
      <p:pic>
        <p:nvPicPr>
          <p:cNvPr id="21" name="Picture 4" descr="Resultado de imagem para world map drawn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02" y="1103213"/>
            <a:ext cx="3084906" cy="14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027168" y="2668849"/>
                <a:ext cx="2384242" cy="685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>
                  <a:latin typeface="Ink Free" panose="03080402000500000000" pitchFamily="66" charset="0"/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68" y="2668849"/>
                <a:ext cx="2384242" cy="6851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/>
          <p:cNvSpPr txBox="1"/>
          <p:nvPr/>
        </p:nvSpPr>
        <p:spPr>
          <a:xfrm>
            <a:off x="8027168" y="3819525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Ink Free" panose="03080402000500000000" pitchFamily="66" charset="0"/>
              </a:rPr>
              <a:t>X = -b      </a:t>
            </a:r>
            <a:r>
              <a:rPr lang="pt-BR" dirty="0" err="1" smtClean="0">
                <a:latin typeface="Ink Free" panose="03080402000500000000" pitchFamily="66" charset="0"/>
              </a:rPr>
              <a:t>b</a:t>
            </a:r>
            <a:r>
              <a:rPr lang="pt-BR" dirty="0" smtClean="0">
                <a:latin typeface="Ink Free" panose="03080402000500000000" pitchFamily="66" charset="0"/>
              </a:rPr>
              <a:t> – 4ac</a:t>
            </a:r>
          </a:p>
          <a:p>
            <a:r>
              <a:rPr lang="pt-BR" dirty="0" smtClean="0">
                <a:latin typeface="Ink Free" panose="03080402000500000000" pitchFamily="66" charset="0"/>
              </a:rPr>
              <a:t>         2a</a:t>
            </a:r>
            <a:endParaRPr lang="pt-BR" dirty="0">
              <a:latin typeface="Ink Free" panose="03080402000500000000" pitchFamily="66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592925" y="37638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+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621500" y="384955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Ink Free" panose="03080402000500000000" pitchFamily="66" charset="0"/>
              </a:rPr>
              <a:t>-</a:t>
            </a:r>
            <a:endParaRPr lang="pt-BR" dirty="0">
              <a:latin typeface="Ink Free" panose="03080402000500000000" pitchFamily="66" charset="0"/>
            </a:endParaRPr>
          </a:p>
        </p:txBody>
      </p:sp>
      <p:grpSp>
        <p:nvGrpSpPr>
          <p:cNvPr id="41" name="Agrupar 40"/>
          <p:cNvGrpSpPr/>
          <p:nvPr/>
        </p:nvGrpSpPr>
        <p:grpSpPr>
          <a:xfrm rot="420220">
            <a:off x="8007502" y="4478186"/>
            <a:ext cx="1170845" cy="579729"/>
            <a:chOff x="8258175" y="5877281"/>
            <a:chExt cx="1170845" cy="579729"/>
          </a:xfrm>
        </p:grpSpPr>
        <p:sp>
          <p:nvSpPr>
            <p:cNvPr id="40" name="CaixaDeTexto 39"/>
            <p:cNvSpPr txBox="1"/>
            <p:nvPr/>
          </p:nvSpPr>
          <p:spPr>
            <a:xfrm>
              <a:off x="8258175" y="5995345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8332638" y="5984880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411950" y="5975354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8464245" y="5965829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5644" y="5965829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8580107" y="5955364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659419" y="5945838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711714" y="5936313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8686619" y="5936313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8761082" y="5925848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8840394" y="5916322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8892689" y="5906797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8934088" y="5906797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9008551" y="5896332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9087863" y="5886806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9140158" y="5877281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</p:grpSp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5" t="16856" r="45969" b="66156"/>
          <a:stretch/>
        </p:blipFill>
        <p:spPr>
          <a:xfrm rot="21108824">
            <a:off x="4530571" y="7915971"/>
            <a:ext cx="2130328" cy="764733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-4785147" y="2335883"/>
            <a:ext cx="4649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2E75B6"/>
                </a:solidFill>
                <a:latin typeface="Ink Free" panose="03080402000500000000" pitchFamily="66" charset="0"/>
              </a:rPr>
              <a:t>Gameplay: o jogo funciona num ciclo de enigmas a serem resolvidos dentro das páginas de um caderno.  Cada enigma dará acesso a novas páginas ou a parte da solução de outro desafio.</a:t>
            </a:r>
            <a:endParaRPr lang="pt-BR" dirty="0">
              <a:solidFill>
                <a:srgbClr val="2E75B6"/>
              </a:solidFill>
              <a:latin typeface="Ink Free" panose="03080402000500000000" pitchFamily="66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-4785147" y="4006663"/>
            <a:ext cx="4649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2E75B6"/>
                </a:solidFill>
                <a:latin typeface="Ink Free" panose="03080402000500000000" pitchFamily="66" charset="0"/>
              </a:rPr>
              <a:t>Mecânica: o jogador poderá navega entre as páginas do caderno. As páginas bloqueadas estarão dobradas e trancadas com cadeados.</a:t>
            </a:r>
          </a:p>
          <a:p>
            <a:r>
              <a:rPr lang="pt-BR" dirty="0" smtClean="0">
                <a:solidFill>
                  <a:srgbClr val="2E75B6"/>
                </a:solidFill>
                <a:latin typeface="Ink Free" panose="03080402000500000000" pitchFamily="66" charset="0"/>
              </a:rPr>
              <a:t>Alguns enigmas irão recompensar o jogador com chaves.  Para responder o jogador deverá: organizar dados em ordem, preencher valores, completar lacunas, reconhecer padrões etc.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-4785147" y="6305703"/>
            <a:ext cx="464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2E75B6"/>
                </a:solidFill>
                <a:latin typeface="Ink Free" panose="03080402000500000000" pitchFamily="66" charset="0"/>
              </a:rPr>
              <a:t>Controles: </a:t>
            </a:r>
            <a:r>
              <a:rPr lang="pt-BR" dirty="0" smtClean="0">
                <a:solidFill>
                  <a:srgbClr val="2E75B6"/>
                </a:solidFill>
                <a:latin typeface="Ink Free" panose="03080402000500000000" pitchFamily="66" charset="0"/>
              </a:rPr>
              <a:t>o jogador </a:t>
            </a:r>
            <a:r>
              <a:rPr lang="pt-BR" dirty="0" smtClean="0">
                <a:solidFill>
                  <a:srgbClr val="2E75B6"/>
                </a:solidFill>
                <a:latin typeface="Ink Free" panose="03080402000500000000" pitchFamily="66" charset="0"/>
              </a:rPr>
              <a:t>vai navegar e interagir com o jogo majoritariamente através do mouse. E e</a:t>
            </a:r>
            <a:r>
              <a:rPr lang="pt-BR" dirty="0" smtClean="0">
                <a:solidFill>
                  <a:srgbClr val="2E75B6"/>
                </a:solidFill>
                <a:latin typeface="Ink Free" panose="03080402000500000000" pitchFamily="66" charset="0"/>
              </a:rPr>
              <a:t>m determinados pontos utilizando o teclado para digitação.</a:t>
            </a:r>
            <a:endParaRPr lang="pt-BR" dirty="0" smtClean="0">
              <a:solidFill>
                <a:srgbClr val="2E75B6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172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Ink Free</vt:lpstr>
      <vt:lpstr>InkPen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LUCAS BARBOZA RIBEIRO CLARO</cp:lastModifiedBy>
  <cp:revision>16</cp:revision>
  <dcterms:created xsi:type="dcterms:W3CDTF">2019-09-05T18:23:41Z</dcterms:created>
  <dcterms:modified xsi:type="dcterms:W3CDTF">2019-09-10T00:28:20Z</dcterms:modified>
</cp:coreProperties>
</file>