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9"/>
  </p:notesMasterIdLst>
  <p:sldIdLst>
    <p:sldId id="256" r:id="rId2"/>
    <p:sldId id="352" r:id="rId3"/>
    <p:sldId id="349" r:id="rId4"/>
    <p:sldId id="350" r:id="rId5"/>
    <p:sldId id="318" r:id="rId6"/>
    <p:sldId id="331" r:id="rId7"/>
    <p:sldId id="276" r:id="rId8"/>
  </p:sldIdLst>
  <p:sldSz cx="16200438" cy="12960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93"/>
    <p:restoredTop sz="94658"/>
  </p:normalViewPr>
  <p:slideViewPr>
    <p:cSldViewPr snapToGrid="0">
      <p:cViewPr>
        <p:scale>
          <a:sx n="79" d="100"/>
          <a:sy n="79" d="100"/>
        </p:scale>
        <p:origin x="768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B8240-48E0-5948-BA17-F40C0ACAA939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00188" y="1143000"/>
            <a:ext cx="3857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EF9AF0-0103-1A46-98C0-C23BB5D84BB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39357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1pPr>
    <a:lvl2pPr marL="699831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2pPr>
    <a:lvl3pPr marL="1399662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3pPr>
    <a:lvl4pPr marL="2099493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4pPr>
    <a:lvl5pPr marL="2799323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5pPr>
    <a:lvl6pPr marL="3499154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6pPr>
    <a:lvl7pPr marL="4198985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7pPr>
    <a:lvl8pPr marL="4898816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8pPr>
    <a:lvl9pPr marL="5598647" algn="l" defTabSz="1399662" rtl="0" eaLnBrk="1" latinLnBrk="0" hangingPunct="1">
      <a:defRPr sz="18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0173-E3EC-5AF8-6DD9-A3B7A279F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8A52BF-94E7-6713-F11B-73F10D332A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766452-B834-70BF-66C8-0A81EDA723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2055A-4D50-0266-E309-E9C916E6B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96870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B9EC8-65A3-EF50-4665-16E603DB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E4CF99-A5BB-B046-61D3-6431C2E29F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139548-2430-57D9-DE90-A76A839DB5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FB1F1-3FBE-B24E-96F6-520F8AFBBD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79433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A31-E9FA-90FC-0040-C0F3C96A5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2B509-75E1-96BA-222B-359B9F643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00188" y="1143000"/>
            <a:ext cx="3857625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66149-6FF4-7897-C1BA-62A68C8DF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40428-B2EA-08ED-E1A0-9275D3CE2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26C75A-AF12-EE40-85C6-D58670A4DB51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4027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2121058"/>
            <a:ext cx="13770372" cy="45121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807185"/>
            <a:ext cx="12150329" cy="3129084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84853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36442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90018"/>
            <a:ext cx="3493219" cy="109832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90018"/>
            <a:ext cx="10277153" cy="109832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40199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40686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231091"/>
            <a:ext cx="13972878" cy="5391145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673238"/>
            <a:ext cx="13972878" cy="2835076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7633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450093"/>
            <a:ext cx="688518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450093"/>
            <a:ext cx="6885186" cy="82232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2493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90021"/>
            <a:ext cx="13972878" cy="250506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3177087"/>
            <a:ext cx="6853544" cy="155704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734128"/>
            <a:ext cx="6853544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3177087"/>
            <a:ext cx="6887296" cy="1557041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734128"/>
            <a:ext cx="6887296" cy="6963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38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57327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8777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64023"/>
            <a:ext cx="5225063" cy="302408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866053"/>
            <a:ext cx="8201472" cy="9210249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888105"/>
            <a:ext cx="5225063" cy="720319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4626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64023"/>
            <a:ext cx="5225063" cy="302408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866053"/>
            <a:ext cx="8201472" cy="9210249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888105"/>
            <a:ext cx="5225063" cy="7203195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237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90021"/>
            <a:ext cx="13972878" cy="25050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450093"/>
            <a:ext cx="13972878" cy="8223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2012327"/>
            <a:ext cx="364509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FA8BDE-1FB5-C241-8497-4DDCBF21EECB}" type="datetimeFigureOut">
              <a:rPr lang="en-CN" smtClean="0"/>
              <a:t>2025/9/8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2012327"/>
            <a:ext cx="5467648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2012327"/>
            <a:ext cx="3645099" cy="690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D3AA9-E7E2-474E-8C82-F98F4F179AA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97222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Picture 146">
            <a:extLst>
              <a:ext uri="{FF2B5EF4-FFF2-40B4-BE49-F238E27FC236}">
                <a16:creationId xmlns:a16="http://schemas.microsoft.com/office/drawing/2014/main" id="{7F580088-A3F1-885D-1BB6-C8E15ACBA9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844" y="8227513"/>
            <a:ext cx="3749656" cy="3728679"/>
          </a:xfrm>
          <a:prstGeom prst="rect">
            <a:avLst/>
          </a:prstGeom>
        </p:spPr>
      </p:pic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AC16F3C9-1740-A306-BE04-6E9AFA455AC0}"/>
              </a:ext>
            </a:extLst>
          </p:cNvPr>
          <p:cNvSpPr/>
          <p:nvPr/>
        </p:nvSpPr>
        <p:spPr>
          <a:xfrm>
            <a:off x="4412137" y="3465358"/>
            <a:ext cx="1945532" cy="5449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29FE5E1-0A71-564F-8184-66191A56F170}"/>
              </a:ext>
            </a:extLst>
          </p:cNvPr>
          <p:cNvSpPr txBox="1"/>
          <p:nvPr/>
        </p:nvSpPr>
        <p:spPr>
          <a:xfrm>
            <a:off x="4412141" y="3553142"/>
            <a:ext cx="20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Embedding Layer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A2F8AA3-6123-ABDF-0B60-828F7069A4D4}"/>
              </a:ext>
            </a:extLst>
          </p:cNvPr>
          <p:cNvSpPr/>
          <p:nvPr/>
        </p:nvSpPr>
        <p:spPr>
          <a:xfrm>
            <a:off x="4412137" y="4457979"/>
            <a:ext cx="1945532" cy="544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5B8088-8CC1-8579-2C57-8EAE3B7A3A76}"/>
              </a:ext>
            </a:extLst>
          </p:cNvPr>
          <p:cNvSpPr txBox="1"/>
          <p:nvPr/>
        </p:nvSpPr>
        <p:spPr>
          <a:xfrm>
            <a:off x="4412141" y="4545763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Batch Norm Layer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7F9A24BF-6F55-9276-06F8-DF2F246F16EA}"/>
              </a:ext>
            </a:extLst>
          </p:cNvPr>
          <p:cNvSpPr/>
          <p:nvPr/>
        </p:nvSpPr>
        <p:spPr>
          <a:xfrm>
            <a:off x="6943490" y="4467714"/>
            <a:ext cx="1945532" cy="544909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0A799C8-97BE-8282-BE36-21855C6076B1}"/>
              </a:ext>
            </a:extLst>
          </p:cNvPr>
          <p:cNvSpPr txBox="1"/>
          <p:nvPr/>
        </p:nvSpPr>
        <p:spPr>
          <a:xfrm>
            <a:off x="7197494" y="4555498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 Layer MLP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D0C24379-9477-8071-6E4B-642D0A8B16A3}"/>
              </a:ext>
            </a:extLst>
          </p:cNvPr>
          <p:cNvSpPr/>
          <p:nvPr/>
        </p:nvSpPr>
        <p:spPr>
          <a:xfrm>
            <a:off x="6943490" y="5456270"/>
            <a:ext cx="1945532" cy="5449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6D9E9C0-601E-509B-5766-FDF54EA0BCD0}"/>
              </a:ext>
            </a:extLst>
          </p:cNvPr>
          <p:cNvSpPr txBox="1"/>
          <p:nvPr/>
        </p:nvSpPr>
        <p:spPr>
          <a:xfrm>
            <a:off x="7400694" y="5561672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Softmax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F24F06B5-0B7F-1975-A0DB-3C8642B94926}"/>
              </a:ext>
            </a:extLst>
          </p:cNvPr>
          <p:cNvSpPr/>
          <p:nvPr/>
        </p:nvSpPr>
        <p:spPr>
          <a:xfrm>
            <a:off x="4471822" y="5455574"/>
            <a:ext cx="1945532" cy="72131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498E79F-B973-5AD6-8263-25CAAED8AA9A}"/>
              </a:ext>
            </a:extLst>
          </p:cNvPr>
          <p:cNvSpPr txBox="1"/>
          <p:nvPr/>
        </p:nvSpPr>
        <p:spPr>
          <a:xfrm>
            <a:off x="4669555" y="5491286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Elementwise Multiplication 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1C446349-91E3-EF59-7DCB-F7AAFEF64671}"/>
              </a:ext>
            </a:extLst>
          </p:cNvPr>
          <p:cNvSpPr/>
          <p:nvPr/>
        </p:nvSpPr>
        <p:spPr>
          <a:xfrm>
            <a:off x="4471822" y="6720747"/>
            <a:ext cx="1945532" cy="54490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C480DB6-0C4E-274F-297A-931883CBA6AE}"/>
              </a:ext>
            </a:extLst>
          </p:cNvPr>
          <p:cNvSpPr txBox="1"/>
          <p:nvPr/>
        </p:nvSpPr>
        <p:spPr>
          <a:xfrm>
            <a:off x="4802210" y="6800014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Unpacking 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9745ED4-7154-ADDD-BDD5-98073713C72A}"/>
              </a:ext>
            </a:extLst>
          </p:cNvPr>
          <p:cNvSpPr/>
          <p:nvPr/>
        </p:nvSpPr>
        <p:spPr>
          <a:xfrm>
            <a:off x="4471821" y="7725206"/>
            <a:ext cx="1945532" cy="734118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77ED91C-8CB6-24FD-FE66-A0F01AA9F019}"/>
              </a:ext>
            </a:extLst>
          </p:cNvPr>
          <p:cNvSpPr txBox="1"/>
          <p:nvPr/>
        </p:nvSpPr>
        <p:spPr>
          <a:xfrm>
            <a:off x="4378837" y="7770882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LSTM </a:t>
            </a:r>
          </a:p>
          <a:p>
            <a:pPr algn="ctr"/>
            <a:r>
              <a:rPr lang="en-CN" dirty="0"/>
              <a:t>Final Hidden State</a:t>
            </a:r>
          </a:p>
        </p:txBody>
      </p:sp>
      <p:sp>
        <p:nvSpPr>
          <p:cNvPr id="90" name="Rounded Rectangle 89">
            <a:extLst>
              <a:ext uri="{FF2B5EF4-FFF2-40B4-BE49-F238E27FC236}">
                <a16:creationId xmlns:a16="http://schemas.microsoft.com/office/drawing/2014/main" id="{D7C2DE62-0EDD-C9E0-D9EC-0374262C49A5}"/>
              </a:ext>
            </a:extLst>
          </p:cNvPr>
          <p:cNvSpPr/>
          <p:nvPr/>
        </p:nvSpPr>
        <p:spPr>
          <a:xfrm>
            <a:off x="4471820" y="8958636"/>
            <a:ext cx="1945532" cy="544909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3E7C8EB-43B4-96FC-9298-C706AF95DB60}"/>
              </a:ext>
            </a:extLst>
          </p:cNvPr>
          <p:cNvSpPr txBox="1"/>
          <p:nvPr/>
        </p:nvSpPr>
        <p:spPr>
          <a:xfrm>
            <a:off x="4793141" y="9047487"/>
            <a:ext cx="2023353" cy="36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Layer Norm</a:t>
            </a:r>
          </a:p>
        </p:txBody>
      </p:sp>
      <p:sp>
        <p:nvSpPr>
          <p:cNvPr id="92" name="Rounded Rectangle 91">
            <a:extLst>
              <a:ext uri="{FF2B5EF4-FFF2-40B4-BE49-F238E27FC236}">
                <a16:creationId xmlns:a16="http://schemas.microsoft.com/office/drawing/2014/main" id="{0D446D9B-8739-6D62-BFC3-AFEF1840DFD0}"/>
              </a:ext>
            </a:extLst>
          </p:cNvPr>
          <p:cNvSpPr/>
          <p:nvPr/>
        </p:nvSpPr>
        <p:spPr>
          <a:xfrm>
            <a:off x="4489959" y="9989194"/>
            <a:ext cx="1945532" cy="785775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CDE401D-9203-7666-1BDE-6F9A58C37BE1}"/>
              </a:ext>
            </a:extLst>
          </p:cNvPr>
          <p:cNvSpPr txBox="1"/>
          <p:nvPr/>
        </p:nvSpPr>
        <p:spPr>
          <a:xfrm>
            <a:off x="4458967" y="10076981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6 LayerMLP</a:t>
            </a:r>
          </a:p>
          <a:p>
            <a:pPr algn="ctr"/>
            <a:r>
              <a:rPr lang="en-CN" dirty="0"/>
              <a:t>Relu Nonlinearity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3D09039-34B6-4808-B984-2D99EEE7717A}"/>
              </a:ext>
            </a:extLst>
          </p:cNvPr>
          <p:cNvCxnSpPr>
            <a:cxnSpLocks/>
          </p:cNvCxnSpPr>
          <p:nvPr/>
        </p:nvCxnSpPr>
        <p:spPr>
          <a:xfrm>
            <a:off x="5351343" y="4010267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C9F5DF2-77DB-94B0-ACDA-BC309D47C9E8}"/>
              </a:ext>
            </a:extLst>
          </p:cNvPr>
          <p:cNvCxnSpPr>
            <a:cxnSpLocks/>
          </p:cNvCxnSpPr>
          <p:nvPr/>
        </p:nvCxnSpPr>
        <p:spPr>
          <a:xfrm>
            <a:off x="5361396" y="5002888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EC145B41-5A5F-8C9B-DBA1-509F553075A6}"/>
              </a:ext>
            </a:extLst>
          </p:cNvPr>
          <p:cNvCxnSpPr>
            <a:cxnSpLocks/>
          </p:cNvCxnSpPr>
          <p:nvPr/>
        </p:nvCxnSpPr>
        <p:spPr>
          <a:xfrm>
            <a:off x="5361396" y="6264065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0182739-7783-8934-7A54-AF76C2753275}"/>
              </a:ext>
            </a:extLst>
          </p:cNvPr>
          <p:cNvCxnSpPr>
            <a:cxnSpLocks/>
          </p:cNvCxnSpPr>
          <p:nvPr/>
        </p:nvCxnSpPr>
        <p:spPr>
          <a:xfrm>
            <a:off x="5391084" y="7265656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4A7B7D83-10D5-C59F-2C6F-C21D75FE9646}"/>
              </a:ext>
            </a:extLst>
          </p:cNvPr>
          <p:cNvCxnSpPr>
            <a:cxnSpLocks/>
          </p:cNvCxnSpPr>
          <p:nvPr/>
        </p:nvCxnSpPr>
        <p:spPr>
          <a:xfrm>
            <a:off x="5391084" y="8479205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8C11220-9D9E-EA8A-F66C-F8470CF46B99}"/>
              </a:ext>
            </a:extLst>
          </p:cNvPr>
          <p:cNvCxnSpPr>
            <a:cxnSpLocks/>
          </p:cNvCxnSpPr>
          <p:nvPr/>
        </p:nvCxnSpPr>
        <p:spPr>
          <a:xfrm>
            <a:off x="5391084" y="9503545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C26A94A-D529-641D-745E-E768EDCE522B}"/>
              </a:ext>
            </a:extLst>
          </p:cNvPr>
          <p:cNvCxnSpPr>
            <a:cxnSpLocks/>
          </p:cNvCxnSpPr>
          <p:nvPr/>
        </p:nvCxnSpPr>
        <p:spPr>
          <a:xfrm>
            <a:off x="7910262" y="5031061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6B87ADB1-E6B0-C745-CB48-412430284DDE}"/>
              </a:ext>
            </a:extLst>
          </p:cNvPr>
          <p:cNvCxnSpPr>
            <a:cxnSpLocks/>
          </p:cNvCxnSpPr>
          <p:nvPr/>
        </p:nvCxnSpPr>
        <p:spPr>
          <a:xfrm>
            <a:off x="6377176" y="4705325"/>
            <a:ext cx="48849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6EA18C-AB55-9888-ABA8-177B53E3D9DF}"/>
              </a:ext>
            </a:extLst>
          </p:cNvPr>
          <p:cNvCxnSpPr>
            <a:cxnSpLocks/>
          </p:cNvCxnSpPr>
          <p:nvPr/>
        </p:nvCxnSpPr>
        <p:spPr>
          <a:xfrm flipH="1">
            <a:off x="6457460" y="5745272"/>
            <a:ext cx="48603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" name="Picture 102">
            <a:extLst>
              <a:ext uri="{FF2B5EF4-FFF2-40B4-BE49-F238E27FC236}">
                <a16:creationId xmlns:a16="http://schemas.microsoft.com/office/drawing/2014/main" id="{9058E77C-ACB8-500A-79A0-050B7DC0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5282" y="784528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2BD30D4C-BAD7-F3D6-D359-D53DD7EFC20C}"/>
              </a:ext>
            </a:extLst>
          </p:cNvPr>
          <p:cNvSpPr/>
          <p:nvPr/>
        </p:nvSpPr>
        <p:spPr>
          <a:xfrm>
            <a:off x="9742031" y="784528"/>
            <a:ext cx="1011676" cy="21295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AF79725-207A-B0FA-605B-B0A377582576}"/>
              </a:ext>
            </a:extLst>
          </p:cNvPr>
          <p:cNvSpPr/>
          <p:nvPr/>
        </p:nvSpPr>
        <p:spPr>
          <a:xfrm>
            <a:off x="9766185" y="781741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698F27A-9437-4359-F086-38F42FDCB061}"/>
              </a:ext>
            </a:extLst>
          </p:cNvPr>
          <p:cNvSpPr/>
          <p:nvPr/>
        </p:nvSpPr>
        <p:spPr>
          <a:xfrm>
            <a:off x="9934339" y="77965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41AABC1-F915-8BEC-A510-EC32441536E0}"/>
              </a:ext>
            </a:extLst>
          </p:cNvPr>
          <p:cNvSpPr/>
          <p:nvPr/>
        </p:nvSpPr>
        <p:spPr>
          <a:xfrm>
            <a:off x="10100704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780F23-1B34-A4BB-83DC-456F2DC9946B}"/>
              </a:ext>
            </a:extLst>
          </p:cNvPr>
          <p:cNvSpPr/>
          <p:nvPr/>
        </p:nvSpPr>
        <p:spPr>
          <a:xfrm>
            <a:off x="10268858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D4CBD41-2353-7FD3-BD47-DF10057901DB}"/>
              </a:ext>
            </a:extLst>
          </p:cNvPr>
          <p:cNvSpPr/>
          <p:nvPr/>
        </p:nvSpPr>
        <p:spPr>
          <a:xfrm>
            <a:off x="10437608" y="77965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17C036B1-03C7-1886-1E74-BBFA267A7C8D}"/>
              </a:ext>
            </a:extLst>
          </p:cNvPr>
          <p:cNvSpPr/>
          <p:nvPr/>
        </p:nvSpPr>
        <p:spPr>
          <a:xfrm>
            <a:off x="10609707" y="787315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AAD8FA1-D59F-C926-53B2-979DA47D1936}"/>
              </a:ext>
            </a:extLst>
          </p:cNvPr>
          <p:cNvSpPr/>
          <p:nvPr/>
        </p:nvSpPr>
        <p:spPr>
          <a:xfrm>
            <a:off x="9087463" y="1483224"/>
            <a:ext cx="23089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E7BEBDEF-FC06-6B17-0D1B-FA24ECD93EE7}"/>
              </a:ext>
            </a:extLst>
          </p:cNvPr>
          <p:cNvCxnSpPr/>
          <p:nvPr/>
        </p:nvCxnSpPr>
        <p:spPr>
          <a:xfrm flipV="1">
            <a:off x="9214323" y="1100962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461B246-CEA0-3CCA-D68C-9D835657D602}"/>
              </a:ext>
            </a:extLst>
          </p:cNvPr>
          <p:cNvCxnSpPr>
            <a:cxnSpLocks/>
          </p:cNvCxnSpPr>
          <p:nvPr/>
        </p:nvCxnSpPr>
        <p:spPr>
          <a:xfrm>
            <a:off x="9858767" y="3075391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1F4D340-3F49-7540-263D-024B2AE0F039}"/>
              </a:ext>
            </a:extLst>
          </p:cNvPr>
          <p:cNvSpPr/>
          <p:nvPr/>
        </p:nvSpPr>
        <p:spPr>
          <a:xfrm>
            <a:off x="9220396" y="2921506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6A4B9A0-DF33-E76D-F917-B5C3BDC1C6A0}"/>
              </a:ext>
            </a:extLst>
          </p:cNvPr>
          <p:cNvSpPr/>
          <p:nvPr/>
        </p:nvSpPr>
        <p:spPr>
          <a:xfrm rot="16200000">
            <a:off x="8805214" y="2442819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5B7DAAC-5FEE-6160-09FF-8805B2CB214D}"/>
              </a:ext>
            </a:extLst>
          </p:cNvPr>
          <p:cNvCxnSpPr>
            <a:cxnSpLocks/>
          </p:cNvCxnSpPr>
          <p:nvPr/>
        </p:nvCxnSpPr>
        <p:spPr>
          <a:xfrm>
            <a:off x="9732962" y="663650"/>
            <a:ext cx="106661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A4A1AF-46B2-2854-6DB9-999EA98D2144}"/>
              </a:ext>
            </a:extLst>
          </p:cNvPr>
          <p:cNvSpPr/>
          <p:nvPr/>
        </p:nvSpPr>
        <p:spPr>
          <a:xfrm>
            <a:off x="9556394" y="382945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 dirty="0">
                <a:solidFill>
                  <a:srgbClr val="FF0000"/>
                </a:solidFill>
              </a:rPr>
              <a:t>× 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63FF3388-136F-6834-7B55-4BB0F6A3EA62}"/>
              </a:ext>
            </a:extLst>
          </p:cNvPr>
          <p:cNvCxnSpPr/>
          <p:nvPr/>
        </p:nvCxnSpPr>
        <p:spPr>
          <a:xfrm>
            <a:off x="4044691" y="5229411"/>
            <a:ext cx="25318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34DFB58-08D5-C94D-32D7-4ADABE91F3C0}"/>
              </a:ext>
            </a:extLst>
          </p:cNvPr>
          <p:cNvCxnSpPr>
            <a:cxnSpLocks/>
          </p:cNvCxnSpPr>
          <p:nvPr/>
        </p:nvCxnSpPr>
        <p:spPr>
          <a:xfrm>
            <a:off x="4055244" y="6379339"/>
            <a:ext cx="5165603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CDCE8C2-1BB4-3258-A024-2C2BE268396C}"/>
              </a:ext>
            </a:extLst>
          </p:cNvPr>
          <p:cNvCxnSpPr>
            <a:cxnSpLocks/>
          </p:cNvCxnSpPr>
          <p:nvPr/>
        </p:nvCxnSpPr>
        <p:spPr>
          <a:xfrm>
            <a:off x="3932388" y="5229411"/>
            <a:ext cx="0" cy="1149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9AC26C5D-55B0-F8BA-B223-0DBC40704B02}"/>
              </a:ext>
            </a:extLst>
          </p:cNvPr>
          <p:cNvCxnSpPr>
            <a:cxnSpLocks/>
          </p:cNvCxnSpPr>
          <p:nvPr/>
        </p:nvCxnSpPr>
        <p:spPr>
          <a:xfrm>
            <a:off x="6596621" y="4058780"/>
            <a:ext cx="0" cy="11499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4D3A427-67B8-05CF-64B5-42E7C35E850F}"/>
              </a:ext>
            </a:extLst>
          </p:cNvPr>
          <p:cNvCxnSpPr/>
          <p:nvPr/>
        </p:nvCxnSpPr>
        <p:spPr>
          <a:xfrm>
            <a:off x="6596621" y="3927092"/>
            <a:ext cx="253183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AEDFB4F-F4A9-775C-F1C3-DA92467FCCEF}"/>
              </a:ext>
            </a:extLst>
          </p:cNvPr>
          <p:cNvCxnSpPr>
            <a:cxnSpLocks/>
          </p:cNvCxnSpPr>
          <p:nvPr/>
        </p:nvCxnSpPr>
        <p:spPr>
          <a:xfrm>
            <a:off x="9220844" y="3922474"/>
            <a:ext cx="0" cy="23415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357DC1A9-50D3-03CD-8908-6277A716DA81}"/>
              </a:ext>
            </a:extLst>
          </p:cNvPr>
          <p:cNvSpPr/>
          <p:nvPr/>
        </p:nvSpPr>
        <p:spPr>
          <a:xfrm>
            <a:off x="6755780" y="3543222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Attention Gating</a:t>
            </a:r>
          </a:p>
        </p:txBody>
      </p:sp>
      <p:sp>
        <p:nvSpPr>
          <p:cNvPr id="125" name="Rounded Rectangle 124">
            <a:extLst>
              <a:ext uri="{FF2B5EF4-FFF2-40B4-BE49-F238E27FC236}">
                <a16:creationId xmlns:a16="http://schemas.microsoft.com/office/drawing/2014/main" id="{E0CD25C0-DA7E-01A5-00C8-53FB1B3E1F79}"/>
              </a:ext>
            </a:extLst>
          </p:cNvPr>
          <p:cNvSpPr/>
          <p:nvPr/>
        </p:nvSpPr>
        <p:spPr>
          <a:xfrm>
            <a:off x="4510732" y="11240140"/>
            <a:ext cx="1945532" cy="78577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7CDA712-F2CB-CBF3-5D57-AC6CF6B4C27C}"/>
              </a:ext>
            </a:extLst>
          </p:cNvPr>
          <p:cNvSpPr txBox="1"/>
          <p:nvPr/>
        </p:nvSpPr>
        <p:spPr>
          <a:xfrm>
            <a:off x="4463612" y="11309861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Output </a:t>
            </a:r>
          </a:p>
          <a:p>
            <a:pPr algn="ctr"/>
            <a:r>
              <a:rPr lang="en-CN" dirty="0"/>
              <a:t>Restriction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0AC916F-A903-2E9B-F8DA-37E873121BC0}"/>
              </a:ext>
            </a:extLst>
          </p:cNvPr>
          <p:cNvCxnSpPr>
            <a:cxnSpLocks/>
          </p:cNvCxnSpPr>
          <p:nvPr/>
        </p:nvCxnSpPr>
        <p:spPr>
          <a:xfrm>
            <a:off x="5416091" y="10775564"/>
            <a:ext cx="0" cy="42451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A14727AB-7913-F8B7-0075-A76D96D109A6}"/>
              </a:ext>
            </a:extLst>
          </p:cNvPr>
          <p:cNvCxnSpPr>
            <a:cxnSpLocks/>
          </p:cNvCxnSpPr>
          <p:nvPr/>
        </p:nvCxnSpPr>
        <p:spPr>
          <a:xfrm>
            <a:off x="3568845" y="10211300"/>
            <a:ext cx="867824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CC88FEA5-EAA5-9C4B-3872-391944DAFC72}"/>
              </a:ext>
            </a:extLst>
          </p:cNvPr>
          <p:cNvCxnSpPr>
            <a:cxnSpLocks/>
          </p:cNvCxnSpPr>
          <p:nvPr/>
        </p:nvCxnSpPr>
        <p:spPr>
          <a:xfrm flipH="1">
            <a:off x="3568845" y="4222520"/>
            <a:ext cx="178249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6E581E0B-3360-4851-E256-066C064F1D9E}"/>
              </a:ext>
            </a:extLst>
          </p:cNvPr>
          <p:cNvCxnSpPr>
            <a:cxnSpLocks/>
          </p:cNvCxnSpPr>
          <p:nvPr/>
        </p:nvCxnSpPr>
        <p:spPr>
          <a:xfrm>
            <a:off x="3587490" y="4222523"/>
            <a:ext cx="0" cy="599081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F4224B6-FF97-D840-F272-727D985CEC5A}"/>
              </a:ext>
            </a:extLst>
          </p:cNvPr>
          <p:cNvCxnSpPr>
            <a:cxnSpLocks/>
          </p:cNvCxnSpPr>
          <p:nvPr/>
        </p:nvCxnSpPr>
        <p:spPr>
          <a:xfrm>
            <a:off x="6417352" y="10085943"/>
            <a:ext cx="448316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B0D20BF4-4CDD-D8F5-867B-4D8C76C30727}"/>
              </a:ext>
            </a:extLst>
          </p:cNvPr>
          <p:cNvCxnSpPr>
            <a:cxnSpLocks/>
          </p:cNvCxnSpPr>
          <p:nvPr/>
        </p:nvCxnSpPr>
        <p:spPr>
          <a:xfrm flipH="1">
            <a:off x="3259589" y="6476318"/>
            <a:ext cx="2109168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3D08917-03F2-4C3D-9170-E1615D477AE9}"/>
              </a:ext>
            </a:extLst>
          </p:cNvPr>
          <p:cNvCxnSpPr>
            <a:cxnSpLocks/>
          </p:cNvCxnSpPr>
          <p:nvPr/>
        </p:nvCxnSpPr>
        <p:spPr>
          <a:xfrm>
            <a:off x="3259589" y="6476318"/>
            <a:ext cx="0" cy="395778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69FC425-617A-9E4D-89E2-901167EF7828}"/>
              </a:ext>
            </a:extLst>
          </p:cNvPr>
          <p:cNvCxnSpPr>
            <a:cxnSpLocks/>
          </p:cNvCxnSpPr>
          <p:nvPr/>
        </p:nvCxnSpPr>
        <p:spPr>
          <a:xfrm>
            <a:off x="3259592" y="10413997"/>
            <a:ext cx="1200505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CD3F361-D8F4-7254-F4EA-5C0B4C12FA1A}"/>
              </a:ext>
            </a:extLst>
          </p:cNvPr>
          <p:cNvCxnSpPr>
            <a:cxnSpLocks/>
          </p:cNvCxnSpPr>
          <p:nvPr/>
        </p:nvCxnSpPr>
        <p:spPr>
          <a:xfrm flipV="1">
            <a:off x="6875966" y="10063506"/>
            <a:ext cx="0" cy="54558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706F5AD-71CF-1476-3DCA-A998B9179AF6}"/>
              </a:ext>
            </a:extLst>
          </p:cNvPr>
          <p:cNvCxnSpPr>
            <a:cxnSpLocks/>
          </p:cNvCxnSpPr>
          <p:nvPr/>
        </p:nvCxnSpPr>
        <p:spPr>
          <a:xfrm flipH="1">
            <a:off x="6495178" y="10593931"/>
            <a:ext cx="37049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56E12D26-407C-7B4F-E045-37AE8A91BC8E}"/>
              </a:ext>
            </a:extLst>
          </p:cNvPr>
          <p:cNvSpPr/>
          <p:nvPr/>
        </p:nvSpPr>
        <p:spPr>
          <a:xfrm rot="16200000">
            <a:off x="2299437" y="5026407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 Connection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1BD4E950-54A2-6D13-E3EE-BFBF077B7ECD}"/>
              </a:ext>
            </a:extLst>
          </p:cNvPr>
          <p:cNvSpPr/>
          <p:nvPr/>
        </p:nvSpPr>
        <p:spPr>
          <a:xfrm rot="16200000">
            <a:off x="1965258" y="7531091"/>
            <a:ext cx="2308969" cy="338554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 Connection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6D6A36AA-CCE0-54D5-D4FF-170A31BE16CD}"/>
              </a:ext>
            </a:extLst>
          </p:cNvPr>
          <p:cNvSpPr/>
          <p:nvPr/>
        </p:nvSpPr>
        <p:spPr>
          <a:xfrm>
            <a:off x="6855405" y="10074736"/>
            <a:ext cx="2308969" cy="584775"/>
          </a:xfrm>
          <a:prstGeom prst="rect">
            <a:avLst/>
          </a:prstGeom>
          <a:noFill/>
          <a:effectLst>
            <a:softEdge rad="0"/>
          </a:effectLst>
        </p:spPr>
        <p:txBody>
          <a:bodyPr wrap="square" lIns="91440" tIns="45720" rIns="91440" bIns="45720">
            <a:spAutoFit/>
          </a:bodyPr>
          <a:lstStyle/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Residual</a:t>
            </a:r>
          </a:p>
          <a:p>
            <a:r>
              <a:rPr lang="en-US" sz="1600" b="1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 Connection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754B762-35EA-6950-A968-C54E9326E2C7}"/>
              </a:ext>
            </a:extLst>
          </p:cNvPr>
          <p:cNvCxnSpPr>
            <a:cxnSpLocks/>
          </p:cNvCxnSpPr>
          <p:nvPr/>
        </p:nvCxnSpPr>
        <p:spPr>
          <a:xfrm>
            <a:off x="6596624" y="11633023"/>
            <a:ext cx="2292401" cy="0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1" name="Graphic 140" descr="Bullseye with solid fill">
            <a:extLst>
              <a:ext uri="{FF2B5EF4-FFF2-40B4-BE49-F238E27FC236}">
                <a16:creationId xmlns:a16="http://schemas.microsoft.com/office/drawing/2014/main" id="{D2861216-AFD1-7BC3-34EE-02513D626B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25086" y="8745826"/>
            <a:ext cx="425619" cy="425619"/>
          </a:xfrm>
          <a:prstGeom prst="rect">
            <a:avLst/>
          </a:prstGeom>
        </p:spPr>
      </p:pic>
      <p:sp>
        <p:nvSpPr>
          <p:cNvPr id="142" name="Rounded Rectangle 141">
            <a:extLst>
              <a:ext uri="{FF2B5EF4-FFF2-40B4-BE49-F238E27FC236}">
                <a16:creationId xmlns:a16="http://schemas.microsoft.com/office/drawing/2014/main" id="{190227A0-E3AC-0EA1-9747-340D10140B24}"/>
              </a:ext>
            </a:extLst>
          </p:cNvPr>
          <p:cNvSpPr/>
          <p:nvPr/>
        </p:nvSpPr>
        <p:spPr>
          <a:xfrm>
            <a:off x="4349233" y="1682387"/>
            <a:ext cx="2079411" cy="917873"/>
          </a:xfrm>
          <a:prstGeom prst="round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AABD857-AE0A-C2F7-71B4-B3C9B56BBD60}"/>
              </a:ext>
            </a:extLst>
          </p:cNvPr>
          <p:cNvSpPr txBox="1"/>
          <p:nvPr/>
        </p:nvSpPr>
        <p:spPr>
          <a:xfrm>
            <a:off x="4405971" y="1833499"/>
            <a:ext cx="2023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dirty="0"/>
              <a:t>Data Augmentation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DD250DBF-830E-FF71-6779-BD59D24225EF}"/>
              </a:ext>
            </a:extLst>
          </p:cNvPr>
          <p:cNvCxnSpPr>
            <a:cxnSpLocks/>
          </p:cNvCxnSpPr>
          <p:nvPr/>
        </p:nvCxnSpPr>
        <p:spPr>
          <a:xfrm flipH="1">
            <a:off x="6600742" y="1990449"/>
            <a:ext cx="2293200" cy="0"/>
          </a:xfrm>
          <a:prstGeom prst="straightConnector1">
            <a:avLst/>
          </a:prstGeom>
          <a:ln w="952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E0C242F-DF62-F0BF-F701-B3F1EDC4297A}"/>
              </a:ext>
            </a:extLst>
          </p:cNvPr>
          <p:cNvCxnSpPr>
            <a:cxnSpLocks/>
          </p:cNvCxnSpPr>
          <p:nvPr/>
        </p:nvCxnSpPr>
        <p:spPr>
          <a:xfrm>
            <a:off x="5350101" y="2600258"/>
            <a:ext cx="6882" cy="86509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960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22E-4A77-87E2-354A-95A80027D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89406B9-5015-A799-621F-CBE054887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233" y="5506470"/>
            <a:ext cx="1964583" cy="19645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3A9F7-3ABE-8870-13B2-EA65332D70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3914" y="5801171"/>
            <a:ext cx="992569" cy="98701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F028C15-22CC-6295-7F3A-51D52E6E5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17909" y="7290128"/>
            <a:ext cx="765322" cy="7653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F14FC7-08A8-8CC4-6E7C-925D7E5C2407}"/>
              </a:ext>
            </a:extLst>
          </p:cNvPr>
          <p:cNvCxnSpPr>
            <a:cxnSpLocks/>
          </p:cNvCxnSpPr>
          <p:nvPr/>
        </p:nvCxnSpPr>
        <p:spPr>
          <a:xfrm flipV="1">
            <a:off x="8308866" y="5577776"/>
            <a:ext cx="0" cy="1798651"/>
          </a:xfrm>
          <a:prstGeom prst="line">
            <a:avLst/>
          </a:prstGeom>
          <a:ln w="539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C2D12C-52F6-90E4-8AE9-82DA1515767C}"/>
              </a:ext>
            </a:extLst>
          </p:cNvPr>
          <p:cNvCxnSpPr>
            <a:cxnSpLocks/>
          </p:cNvCxnSpPr>
          <p:nvPr/>
        </p:nvCxnSpPr>
        <p:spPr>
          <a:xfrm flipV="1">
            <a:off x="9744336" y="5988030"/>
            <a:ext cx="0" cy="558377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410CB25-9CF1-A8E8-2541-293ADABA2DD2}"/>
              </a:ext>
            </a:extLst>
          </p:cNvPr>
          <p:cNvCxnSpPr>
            <a:cxnSpLocks/>
          </p:cNvCxnSpPr>
          <p:nvPr/>
        </p:nvCxnSpPr>
        <p:spPr>
          <a:xfrm flipH="1">
            <a:off x="7590236" y="5586320"/>
            <a:ext cx="744268" cy="0"/>
          </a:xfrm>
          <a:prstGeom prst="straightConnector1">
            <a:avLst/>
          </a:prstGeom>
          <a:ln w="5397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2000516-7ED8-3EF0-D181-E5ECFE454315}"/>
              </a:ext>
            </a:extLst>
          </p:cNvPr>
          <p:cNvCxnSpPr>
            <a:cxnSpLocks/>
          </p:cNvCxnSpPr>
          <p:nvPr/>
        </p:nvCxnSpPr>
        <p:spPr>
          <a:xfrm>
            <a:off x="9730199" y="5986604"/>
            <a:ext cx="310021" cy="142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FE82892-A824-430E-A351-52C701D68630}"/>
              </a:ext>
            </a:extLst>
          </p:cNvPr>
          <p:cNvSpPr txBox="1"/>
          <p:nvPr/>
        </p:nvSpPr>
        <p:spPr>
          <a:xfrm>
            <a:off x="9379818" y="6717432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>
                <a:solidFill>
                  <a:srgbClr val="FF0000"/>
                </a:solidFill>
              </a:rPr>
              <a:t>Sample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1D2D4A6-AE4F-7E1C-C9EC-26ABFF4FE615}"/>
              </a:ext>
            </a:extLst>
          </p:cNvPr>
          <p:cNvSpPr txBox="1"/>
          <p:nvPr/>
        </p:nvSpPr>
        <p:spPr>
          <a:xfrm>
            <a:off x="7845366" y="5305050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>
                <a:solidFill>
                  <a:schemeClr val="accent5">
                    <a:lumMod val="75000"/>
                  </a:schemeClr>
                </a:solidFill>
              </a:rPr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4037923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BA16-DC7C-4133-F2EF-3FA9A375E2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D027F9-85BE-A3AB-FEFA-AB9237C8CA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728" y="3051175"/>
            <a:ext cx="6896582" cy="68580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240B5878-A972-839A-2DB6-E831CEFE8A44}"/>
              </a:ext>
            </a:extLst>
          </p:cNvPr>
          <p:cNvSpPr/>
          <p:nvPr/>
        </p:nvSpPr>
        <p:spPr>
          <a:xfrm>
            <a:off x="7420715" y="7883882"/>
            <a:ext cx="864000" cy="86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0CFAFB-F4D3-53CB-E690-BE4C20E9FF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429" y="7933221"/>
            <a:ext cx="765322" cy="7653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916042-B373-BDE9-EA6D-235D91C07F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00219" y="4774689"/>
            <a:ext cx="3269064" cy="32690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D725C0E-EE45-02AB-9911-C570F96FCF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2814" y="5267152"/>
            <a:ext cx="1748206" cy="1738426"/>
          </a:xfrm>
          <a:prstGeom prst="rect">
            <a:avLst/>
          </a:prstGeom>
        </p:spPr>
      </p:pic>
      <p:sp>
        <p:nvSpPr>
          <p:cNvPr id="9" name="Multiply 8">
            <a:extLst>
              <a:ext uri="{FF2B5EF4-FFF2-40B4-BE49-F238E27FC236}">
                <a16:creationId xmlns:a16="http://schemas.microsoft.com/office/drawing/2014/main" id="{D9919AB2-48D0-D92C-054A-824C707D4643}"/>
              </a:ext>
            </a:extLst>
          </p:cNvPr>
          <p:cNvSpPr/>
          <p:nvPr/>
        </p:nvSpPr>
        <p:spPr>
          <a:xfrm>
            <a:off x="10255597" y="5398571"/>
            <a:ext cx="289309" cy="404210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60974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E9C1A-2EB9-C213-BF12-44534D657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Picture 132">
            <a:extLst>
              <a:ext uri="{FF2B5EF4-FFF2-40B4-BE49-F238E27FC236}">
                <a16:creationId xmlns:a16="http://schemas.microsoft.com/office/drawing/2014/main" id="{3A48F73E-14EB-23C4-F4B8-6EC32C0B2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7719" y="4201061"/>
            <a:ext cx="2117395" cy="2105550"/>
          </a:xfrm>
          <a:prstGeom prst="rect">
            <a:avLst/>
          </a:prstGeom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3DFB36EA-2D31-BC92-6213-E6BF1F7565C7}"/>
              </a:ext>
            </a:extLst>
          </p:cNvPr>
          <p:cNvSpPr/>
          <p:nvPr/>
        </p:nvSpPr>
        <p:spPr>
          <a:xfrm>
            <a:off x="3113746" y="8116129"/>
            <a:ext cx="1799288" cy="126022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6FFE842B-8C8B-2CC0-33BD-EC3E2A481545}"/>
              </a:ext>
            </a:extLst>
          </p:cNvPr>
          <p:cNvSpPr/>
          <p:nvPr/>
        </p:nvSpPr>
        <p:spPr>
          <a:xfrm>
            <a:off x="6556917" y="8021289"/>
            <a:ext cx="1420176" cy="135506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317B500-7AA9-2813-77FC-CF664B42E20B}"/>
              </a:ext>
            </a:extLst>
          </p:cNvPr>
          <p:cNvSpPr/>
          <p:nvPr/>
        </p:nvSpPr>
        <p:spPr>
          <a:xfrm>
            <a:off x="3121055" y="4320699"/>
            <a:ext cx="4521479" cy="2238690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003CE07-C02C-8A33-BEAA-D2C37E6E99FB}"/>
              </a:ext>
            </a:extLst>
          </p:cNvPr>
          <p:cNvSpPr/>
          <p:nvPr/>
        </p:nvSpPr>
        <p:spPr>
          <a:xfrm>
            <a:off x="11492510" y="4166243"/>
            <a:ext cx="2367815" cy="236545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3548AC8-07F2-0E8D-1B24-D629B75458A6}"/>
              </a:ext>
            </a:extLst>
          </p:cNvPr>
          <p:cNvSpPr/>
          <p:nvPr/>
        </p:nvSpPr>
        <p:spPr>
          <a:xfrm>
            <a:off x="5239720" y="8239025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F87CEE-020F-B47E-619E-E3D76568AA22}"/>
              </a:ext>
            </a:extLst>
          </p:cNvPr>
          <p:cNvSpPr txBox="1"/>
          <p:nvPr/>
        </p:nvSpPr>
        <p:spPr>
          <a:xfrm>
            <a:off x="5386463" y="8411288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 dirty="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4C94FC2-1D14-16E9-8FF8-A3135623B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83" y="8058051"/>
            <a:ext cx="987244" cy="987244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6629D06-7EBB-61FF-5107-2E687B9EA7BE}"/>
              </a:ext>
            </a:extLst>
          </p:cNvPr>
          <p:cNvCxnSpPr>
            <a:cxnSpLocks/>
          </p:cNvCxnSpPr>
          <p:nvPr/>
        </p:nvCxnSpPr>
        <p:spPr>
          <a:xfrm>
            <a:off x="6022096" y="8612426"/>
            <a:ext cx="478215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D2577E6-AB3D-97EF-87DF-13E73A5CD7D0}"/>
              </a:ext>
            </a:extLst>
          </p:cNvPr>
          <p:cNvSpPr txBox="1"/>
          <p:nvPr/>
        </p:nvSpPr>
        <p:spPr>
          <a:xfrm>
            <a:off x="6776469" y="8968912"/>
            <a:ext cx="1320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Agent/Policy 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24E4AE2-D26A-CCC5-2CFB-7D740DFFCAB9}"/>
              </a:ext>
            </a:extLst>
          </p:cNvPr>
          <p:cNvSpPr/>
          <p:nvPr/>
        </p:nvSpPr>
        <p:spPr>
          <a:xfrm>
            <a:off x="10125883" y="8245105"/>
            <a:ext cx="720000" cy="720000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68253C-B332-581D-C9D9-9E757495B686}"/>
              </a:ext>
            </a:extLst>
          </p:cNvPr>
          <p:cNvSpPr txBox="1"/>
          <p:nvPr/>
        </p:nvSpPr>
        <p:spPr>
          <a:xfrm>
            <a:off x="10286693" y="8403584"/>
            <a:ext cx="11465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chemeClr val="bg1"/>
                </a:solidFill>
                <a:latin typeface="Helvetica" pitchFamily="2" charset="0"/>
              </a:rPr>
              <a:t>A</a:t>
            </a:r>
            <a:r>
              <a:rPr lang="en-CN" sz="2000" baseline="-25000" dirty="0">
                <a:solidFill>
                  <a:schemeClr val="bg1"/>
                </a:solidFill>
                <a:latin typeface="Helvetica" pitchFamily="2" charset="0"/>
              </a:rPr>
              <a:t>t</a:t>
            </a:r>
            <a:endParaRPr lang="en-CN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A430A2-27FF-7E46-13E2-4B02E6F963DC}"/>
              </a:ext>
            </a:extLst>
          </p:cNvPr>
          <p:cNvCxnSpPr>
            <a:cxnSpLocks/>
          </p:cNvCxnSpPr>
          <p:nvPr/>
        </p:nvCxnSpPr>
        <p:spPr>
          <a:xfrm>
            <a:off x="8066272" y="8635070"/>
            <a:ext cx="540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664C628-8CEB-F77B-102D-DF6B9FFF7BA8}"/>
              </a:ext>
            </a:extLst>
          </p:cNvPr>
          <p:cNvCxnSpPr>
            <a:cxnSpLocks/>
          </p:cNvCxnSpPr>
          <p:nvPr/>
        </p:nvCxnSpPr>
        <p:spPr>
          <a:xfrm flipH="1">
            <a:off x="7714659" y="5399017"/>
            <a:ext cx="3656559" cy="38985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3E042A7-B390-961D-336B-26D5A1E33693}"/>
              </a:ext>
            </a:extLst>
          </p:cNvPr>
          <p:cNvCxnSpPr>
            <a:cxnSpLocks/>
          </p:cNvCxnSpPr>
          <p:nvPr/>
        </p:nvCxnSpPr>
        <p:spPr>
          <a:xfrm>
            <a:off x="10909457" y="8632748"/>
            <a:ext cx="515753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052211C-0197-3260-C3E0-B92737781DBB}"/>
              </a:ext>
            </a:extLst>
          </p:cNvPr>
          <p:cNvSpPr txBox="1"/>
          <p:nvPr/>
        </p:nvSpPr>
        <p:spPr>
          <a:xfrm>
            <a:off x="12368949" y="6242102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State 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D90055-477F-7E78-E65F-5C5664565C00}"/>
              </a:ext>
            </a:extLst>
          </p:cNvPr>
          <p:cNvSpPr/>
          <p:nvPr/>
        </p:nvSpPr>
        <p:spPr>
          <a:xfrm>
            <a:off x="4915206" y="4655992"/>
            <a:ext cx="2479843" cy="1410175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B313A-5BA6-0E6E-A32F-2A68F6082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734" y="4865451"/>
            <a:ext cx="2015970" cy="84418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C5896EA-C28D-76FF-FA72-F855D98324C2}"/>
              </a:ext>
            </a:extLst>
          </p:cNvPr>
          <p:cNvSpPr txBox="1"/>
          <p:nvPr/>
        </p:nvSpPr>
        <p:spPr>
          <a:xfrm>
            <a:off x="4958600" y="5708848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Place Cell / Grid Cell Simulation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541B1FA-1C2D-9D3D-1D8C-B0DD8BECC3C4}"/>
              </a:ext>
            </a:extLst>
          </p:cNvPr>
          <p:cNvCxnSpPr>
            <a:cxnSpLocks/>
          </p:cNvCxnSpPr>
          <p:nvPr/>
        </p:nvCxnSpPr>
        <p:spPr>
          <a:xfrm>
            <a:off x="5599288" y="6666832"/>
            <a:ext cx="0" cy="1468028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F93B849B-68F3-71AE-8830-1D65BDB1EFB7}"/>
              </a:ext>
            </a:extLst>
          </p:cNvPr>
          <p:cNvSpPr/>
          <p:nvPr/>
        </p:nvSpPr>
        <p:spPr>
          <a:xfrm>
            <a:off x="3298147" y="8212402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F6FFCA4D-80FC-5484-4296-05F246763A17}"/>
              </a:ext>
            </a:extLst>
          </p:cNvPr>
          <p:cNvSpPr/>
          <p:nvPr/>
        </p:nvSpPr>
        <p:spPr>
          <a:xfrm>
            <a:off x="3469109" y="821778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9117C16F-CE8F-CE22-1D9B-9A48F08FB910}"/>
              </a:ext>
            </a:extLst>
          </p:cNvPr>
          <p:cNvSpPr/>
          <p:nvPr/>
        </p:nvSpPr>
        <p:spPr>
          <a:xfrm>
            <a:off x="3640071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1C704DA2-8453-E823-F366-A7DDA0C6DABA}"/>
              </a:ext>
            </a:extLst>
          </p:cNvPr>
          <p:cNvSpPr/>
          <p:nvPr/>
        </p:nvSpPr>
        <p:spPr>
          <a:xfrm>
            <a:off x="3811033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EE58111-4F7D-596E-A1F3-93835C083F6D}"/>
              </a:ext>
            </a:extLst>
          </p:cNvPr>
          <p:cNvSpPr/>
          <p:nvPr/>
        </p:nvSpPr>
        <p:spPr>
          <a:xfrm>
            <a:off x="3981995" y="8226591"/>
            <a:ext cx="720000" cy="720000"/>
          </a:xfrm>
          <a:prstGeom prst="ellipse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44068A-3547-E943-FED7-177F88AA407C}"/>
              </a:ext>
            </a:extLst>
          </p:cNvPr>
          <p:cNvSpPr txBox="1"/>
          <p:nvPr/>
        </p:nvSpPr>
        <p:spPr>
          <a:xfrm>
            <a:off x="4094302" y="8404011"/>
            <a:ext cx="607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solidFill>
                  <a:schemeClr val="bg1"/>
                </a:solidFill>
                <a:latin typeface="Helvetica" pitchFamily="2" charset="0"/>
              </a:rPr>
              <a:t>O</a:t>
            </a:r>
            <a:r>
              <a:rPr lang="en-CN" sz="2000" baseline="-25000" dirty="0">
                <a:solidFill>
                  <a:schemeClr val="bg1"/>
                </a:solidFill>
                <a:latin typeface="Helvetica" pitchFamily="2" charset="0"/>
              </a:rPr>
              <a:t>t-1</a:t>
            </a:r>
            <a:endParaRPr lang="en-CN" sz="2000" dirty="0">
              <a:solidFill>
                <a:schemeClr val="bg1"/>
              </a:solidFill>
              <a:latin typeface="Helvetica" pitchFamily="2" charset="0"/>
            </a:endParaRPr>
          </a:p>
        </p:txBody>
      </p:sp>
      <p:sp>
        <p:nvSpPr>
          <p:cNvPr id="67" name="Plus 66">
            <a:extLst>
              <a:ext uri="{FF2B5EF4-FFF2-40B4-BE49-F238E27FC236}">
                <a16:creationId xmlns:a16="http://schemas.microsoft.com/office/drawing/2014/main" id="{CF5B5798-1958-6C58-3525-2C449B2A456F}"/>
              </a:ext>
            </a:extLst>
          </p:cNvPr>
          <p:cNvSpPr/>
          <p:nvPr/>
        </p:nvSpPr>
        <p:spPr>
          <a:xfrm>
            <a:off x="4941409" y="8496470"/>
            <a:ext cx="278613" cy="277200"/>
          </a:xfrm>
          <a:prstGeom prst="mathPlus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140C6C1-A2AB-0168-E4B6-046E99364109}"/>
              </a:ext>
            </a:extLst>
          </p:cNvPr>
          <p:cNvSpPr txBox="1"/>
          <p:nvPr/>
        </p:nvSpPr>
        <p:spPr>
          <a:xfrm>
            <a:off x="3121055" y="9012465"/>
            <a:ext cx="18659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History of Observations</a:t>
            </a:r>
          </a:p>
        </p:txBody>
      </p:sp>
      <p:pic>
        <p:nvPicPr>
          <p:cNvPr id="75" name="Picture 74">
            <a:extLst>
              <a:ext uri="{FF2B5EF4-FFF2-40B4-BE49-F238E27FC236}">
                <a16:creationId xmlns:a16="http://schemas.microsoft.com/office/drawing/2014/main" id="{F4036015-74EB-6A28-E249-014B60507C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9912" y="4463929"/>
            <a:ext cx="676339" cy="67633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935953D9-5890-261A-9C95-7A4C74A49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56419" y="5465421"/>
            <a:ext cx="563928" cy="563928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A48B9C9E-AD97-3ED8-A9BA-D17D03D950FA}"/>
              </a:ext>
            </a:extLst>
          </p:cNvPr>
          <p:cNvSpPr txBox="1"/>
          <p:nvPr/>
        </p:nvSpPr>
        <p:spPr>
          <a:xfrm>
            <a:off x="3291074" y="5062213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Taste Perception 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60035277-C115-A88E-DF2C-6B71A038827A}"/>
              </a:ext>
            </a:extLst>
          </p:cNvPr>
          <p:cNvSpPr txBox="1"/>
          <p:nvPr/>
        </p:nvSpPr>
        <p:spPr>
          <a:xfrm>
            <a:off x="3308719" y="6002883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Audio Perception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DA85C6E-1E61-3713-51B2-ED64575F1E4D}"/>
              </a:ext>
            </a:extLst>
          </p:cNvPr>
          <p:cNvSpPr txBox="1"/>
          <p:nvPr/>
        </p:nvSpPr>
        <p:spPr>
          <a:xfrm>
            <a:off x="3230522" y="6570369"/>
            <a:ext cx="20714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Observation Space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E2E229DB-4C68-DEA2-D33C-AA1C6390AEC5}"/>
              </a:ext>
            </a:extLst>
          </p:cNvPr>
          <p:cNvCxnSpPr>
            <a:cxnSpLocks/>
          </p:cNvCxnSpPr>
          <p:nvPr/>
        </p:nvCxnSpPr>
        <p:spPr>
          <a:xfrm>
            <a:off x="12676415" y="6648528"/>
            <a:ext cx="0" cy="278397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0B1BA46-7E95-D82B-D247-85D7A4204CA6}"/>
              </a:ext>
            </a:extLst>
          </p:cNvPr>
          <p:cNvSpPr/>
          <p:nvPr/>
        </p:nvSpPr>
        <p:spPr>
          <a:xfrm>
            <a:off x="8683016" y="6489602"/>
            <a:ext cx="616585" cy="2886743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pic>
        <p:nvPicPr>
          <p:cNvPr id="107" name="Picture 106">
            <a:extLst>
              <a:ext uri="{FF2B5EF4-FFF2-40B4-BE49-F238E27FC236}">
                <a16:creationId xmlns:a16="http://schemas.microsoft.com/office/drawing/2014/main" id="{FBC204C5-965B-C37D-4BF6-40ECE87E91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6200000">
            <a:off x="8763704" y="6640689"/>
            <a:ext cx="455213" cy="455213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64E7D971-89AC-0609-AE40-A66D253551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763704" y="7170037"/>
            <a:ext cx="455213" cy="455213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690949D1-39C8-BFEC-ABCA-B6E26BBE09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63703" y="7699385"/>
            <a:ext cx="455213" cy="455213"/>
          </a:xfrm>
          <a:prstGeom prst="rect">
            <a:avLst/>
          </a:prstGeom>
          <a:solidFill>
            <a:srgbClr val="00B050"/>
          </a:solidFill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DC032EC1-85E3-22E1-CA60-0658E5BBED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0800000">
            <a:off x="8763704" y="8228733"/>
            <a:ext cx="455213" cy="455213"/>
          </a:xfrm>
          <a:prstGeom prst="rect">
            <a:avLst/>
          </a:prstGeom>
        </p:spPr>
      </p:pic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FD946C21-F5C6-BA43-4059-D9EDC9EF167A}"/>
              </a:ext>
            </a:extLst>
          </p:cNvPr>
          <p:cNvCxnSpPr>
            <a:cxnSpLocks/>
          </p:cNvCxnSpPr>
          <p:nvPr/>
        </p:nvCxnSpPr>
        <p:spPr>
          <a:xfrm>
            <a:off x="9411461" y="8630132"/>
            <a:ext cx="648000" cy="0"/>
          </a:xfrm>
          <a:prstGeom prst="straightConnector1">
            <a:avLst/>
          </a:prstGeom>
          <a:ln w="635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2D56F28-AAD4-3A9C-326E-A77646BE6553}"/>
              </a:ext>
            </a:extLst>
          </p:cNvPr>
          <p:cNvSpPr txBox="1"/>
          <p:nvPr/>
        </p:nvSpPr>
        <p:spPr>
          <a:xfrm>
            <a:off x="9326470" y="8973925"/>
            <a:ext cx="2071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Action</a:t>
            </a:r>
          </a:p>
          <a:p>
            <a:r>
              <a:rPr lang="en-CN" sz="1200" b="1" dirty="0"/>
              <a:t>Space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33EFCBD-653E-0478-61AC-FD48FC6B94F7}"/>
              </a:ext>
            </a:extLst>
          </p:cNvPr>
          <p:cNvSpPr txBox="1"/>
          <p:nvPr/>
        </p:nvSpPr>
        <p:spPr>
          <a:xfrm>
            <a:off x="5427946" y="6072552"/>
            <a:ext cx="24855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Spatial Perception</a:t>
            </a:r>
          </a:p>
        </p:txBody>
      </p:sp>
      <p:sp>
        <p:nvSpPr>
          <p:cNvPr id="129" name="Multiply 128">
            <a:extLst>
              <a:ext uri="{FF2B5EF4-FFF2-40B4-BE49-F238E27FC236}">
                <a16:creationId xmlns:a16="http://schemas.microsoft.com/office/drawing/2014/main" id="{CA362AF7-D661-71B3-6848-6E727CCDBD6A}"/>
              </a:ext>
            </a:extLst>
          </p:cNvPr>
          <p:cNvSpPr/>
          <p:nvPr/>
        </p:nvSpPr>
        <p:spPr>
          <a:xfrm>
            <a:off x="12544019" y="4397789"/>
            <a:ext cx="345284" cy="428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46E9104C-FCBC-6CAE-1E82-9CE1D566C188}"/>
              </a:ext>
            </a:extLst>
          </p:cNvPr>
          <p:cNvSpPr txBox="1"/>
          <p:nvPr/>
        </p:nvSpPr>
        <p:spPr>
          <a:xfrm>
            <a:off x="2552049" y="3326787"/>
            <a:ext cx="69175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3600" b="1" dirty="0"/>
              <a:t>T</a:t>
            </a:r>
            <a:r>
              <a:rPr lang="en-US" sz="3600" b="1" dirty="0"/>
              <a:t>Mazing PO-MDP Simulation</a:t>
            </a:r>
            <a:endParaRPr lang="en-CN" sz="3600" b="1" dirty="0"/>
          </a:p>
        </p:txBody>
      </p:sp>
      <p:pic>
        <p:nvPicPr>
          <p:cNvPr id="138" name="Picture 137">
            <a:extLst>
              <a:ext uri="{FF2B5EF4-FFF2-40B4-BE49-F238E27FC236}">
                <a16:creationId xmlns:a16="http://schemas.microsoft.com/office/drawing/2014/main" id="{CB1A80A3-2FBF-B32B-8677-AFEFE023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3991" y="7037886"/>
            <a:ext cx="2117395" cy="2105550"/>
          </a:xfrm>
          <a:prstGeom prst="rect">
            <a:avLst/>
          </a:prstGeom>
        </p:spPr>
      </p:pic>
      <p:sp>
        <p:nvSpPr>
          <p:cNvPr id="139" name="Rectangle 138">
            <a:extLst>
              <a:ext uri="{FF2B5EF4-FFF2-40B4-BE49-F238E27FC236}">
                <a16:creationId xmlns:a16="http://schemas.microsoft.com/office/drawing/2014/main" id="{C8934834-4675-CB16-9E8A-4C2E6135BE36}"/>
              </a:ext>
            </a:extLst>
          </p:cNvPr>
          <p:cNvSpPr/>
          <p:nvPr/>
        </p:nvSpPr>
        <p:spPr>
          <a:xfrm>
            <a:off x="11488782" y="7003068"/>
            <a:ext cx="2367815" cy="2365451"/>
          </a:xfrm>
          <a:prstGeom prst="rect">
            <a:avLst/>
          </a:prstGeom>
          <a:solidFill>
            <a:schemeClr val="accent1">
              <a:alpha val="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F449E1F0-9C8B-B581-CF78-32E9169B5D82}"/>
              </a:ext>
            </a:extLst>
          </p:cNvPr>
          <p:cNvSpPr txBox="1"/>
          <p:nvPr/>
        </p:nvSpPr>
        <p:spPr>
          <a:xfrm>
            <a:off x="12365221" y="9078927"/>
            <a:ext cx="29827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State </a:t>
            </a:r>
            <a:r>
              <a:rPr lang="en-US" sz="1200" b="1" dirty="0"/>
              <a:t>t+1</a:t>
            </a:r>
            <a:endParaRPr lang="en-CN" sz="1200" b="1" dirty="0"/>
          </a:p>
        </p:txBody>
      </p:sp>
      <p:sp>
        <p:nvSpPr>
          <p:cNvPr id="141" name="Multiply 140">
            <a:extLst>
              <a:ext uri="{FF2B5EF4-FFF2-40B4-BE49-F238E27FC236}">
                <a16:creationId xmlns:a16="http://schemas.microsoft.com/office/drawing/2014/main" id="{CAD28DE8-620D-54A5-B42D-ACC17183D217}"/>
              </a:ext>
            </a:extLst>
          </p:cNvPr>
          <p:cNvSpPr/>
          <p:nvPr/>
        </p:nvSpPr>
        <p:spPr>
          <a:xfrm>
            <a:off x="13288969" y="7225719"/>
            <a:ext cx="345284" cy="42819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E7B1E687-45FA-7C4E-F476-461EAB526CBB}"/>
              </a:ext>
            </a:extLst>
          </p:cNvPr>
          <p:cNvCxnSpPr>
            <a:cxnSpLocks/>
          </p:cNvCxnSpPr>
          <p:nvPr/>
        </p:nvCxnSpPr>
        <p:spPr>
          <a:xfrm>
            <a:off x="12668765" y="7435682"/>
            <a:ext cx="648000" cy="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7EF3AED-0F30-C600-651E-4710981B8F1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0978" y="8718870"/>
            <a:ext cx="455213" cy="45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03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44D27-6C08-E504-23FD-E2BA03C93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Picture 46">
            <a:extLst>
              <a:ext uri="{FF2B5EF4-FFF2-40B4-BE49-F238E27FC236}">
                <a16:creationId xmlns:a16="http://schemas.microsoft.com/office/drawing/2014/main" id="{066CD228-25E9-A983-5EF5-73166BFF7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21" y="3916145"/>
            <a:ext cx="6491082" cy="6454768"/>
          </a:xfrm>
          <a:prstGeom prst="rect">
            <a:avLst/>
          </a:prstGeom>
        </p:spPr>
      </p:pic>
      <p:sp>
        <p:nvSpPr>
          <p:cNvPr id="15" name="AutoShape 2">
            <a:extLst>
              <a:ext uri="{FF2B5EF4-FFF2-40B4-BE49-F238E27FC236}">
                <a16:creationId xmlns:a16="http://schemas.microsoft.com/office/drawing/2014/main" id="{B8995475-0636-2411-893F-0B009C935B0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281781" y="6118225"/>
            <a:ext cx="2231834" cy="22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ED03B27-D1D1-922F-F0C7-8A686F07A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4059" y="4091820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2AC2F3B-2E33-1C1F-AC4D-14A4C0D953C0}"/>
              </a:ext>
            </a:extLst>
          </p:cNvPr>
          <p:cNvSpPr/>
          <p:nvPr/>
        </p:nvSpPr>
        <p:spPr>
          <a:xfrm>
            <a:off x="4210808" y="4091820"/>
            <a:ext cx="1011676" cy="2129558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02290-0857-22F9-132B-BA3FD95B7F25}"/>
              </a:ext>
            </a:extLst>
          </p:cNvPr>
          <p:cNvSpPr/>
          <p:nvPr/>
        </p:nvSpPr>
        <p:spPr>
          <a:xfrm>
            <a:off x="4234962" y="4089033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DC1896-B718-515A-9D92-C4EA848391AC}"/>
              </a:ext>
            </a:extLst>
          </p:cNvPr>
          <p:cNvSpPr/>
          <p:nvPr/>
        </p:nvSpPr>
        <p:spPr>
          <a:xfrm>
            <a:off x="4403116" y="408694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B747C8-206B-6AA1-BD86-3E3A207D881D}"/>
              </a:ext>
            </a:extLst>
          </p:cNvPr>
          <p:cNvSpPr/>
          <p:nvPr/>
        </p:nvSpPr>
        <p:spPr>
          <a:xfrm>
            <a:off x="4569481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67D2ED8-DB87-D99E-5A98-48FD50D76140}"/>
              </a:ext>
            </a:extLst>
          </p:cNvPr>
          <p:cNvSpPr/>
          <p:nvPr/>
        </p:nvSpPr>
        <p:spPr>
          <a:xfrm>
            <a:off x="4737635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72BCE2-EBC9-0133-0AA8-ABF0315D10F2}"/>
              </a:ext>
            </a:extLst>
          </p:cNvPr>
          <p:cNvSpPr/>
          <p:nvPr/>
        </p:nvSpPr>
        <p:spPr>
          <a:xfrm>
            <a:off x="4906385" y="408694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058382-111E-AC4F-14DB-0A93308EC7A4}"/>
              </a:ext>
            </a:extLst>
          </p:cNvPr>
          <p:cNvSpPr/>
          <p:nvPr/>
        </p:nvSpPr>
        <p:spPr>
          <a:xfrm>
            <a:off x="5078484" y="4094607"/>
            <a:ext cx="144000" cy="2129558"/>
          </a:xfrm>
          <a:prstGeom prst="rect">
            <a:avLst/>
          </a:prstGeom>
          <a:noFill/>
          <a:ln w="19050">
            <a:solidFill>
              <a:srgbClr val="FF0000">
                <a:alpha val="4961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BC0C55-E95F-B353-CE38-DFC8998E1D3C}"/>
              </a:ext>
            </a:extLst>
          </p:cNvPr>
          <p:cNvSpPr/>
          <p:nvPr/>
        </p:nvSpPr>
        <p:spPr>
          <a:xfrm>
            <a:off x="3556240" y="4790516"/>
            <a:ext cx="23089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041D903-5A9B-6BE9-F2D3-05469C8CFAD2}"/>
              </a:ext>
            </a:extLst>
          </p:cNvPr>
          <p:cNvCxnSpPr/>
          <p:nvPr/>
        </p:nvCxnSpPr>
        <p:spPr>
          <a:xfrm flipV="1">
            <a:off x="3683100" y="4408254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C577F5-068E-DA17-BB6F-D3CAFFCB5AE5}"/>
              </a:ext>
            </a:extLst>
          </p:cNvPr>
          <p:cNvCxnSpPr>
            <a:cxnSpLocks/>
          </p:cNvCxnSpPr>
          <p:nvPr/>
        </p:nvCxnSpPr>
        <p:spPr>
          <a:xfrm>
            <a:off x="4327544" y="6382683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BC6F7AB7-6563-C89F-44E1-919160510897}"/>
              </a:ext>
            </a:extLst>
          </p:cNvPr>
          <p:cNvSpPr/>
          <p:nvPr/>
        </p:nvSpPr>
        <p:spPr>
          <a:xfrm>
            <a:off x="3689173" y="6228798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98CD58F-B228-A34F-B42D-78AAFCC54836}"/>
              </a:ext>
            </a:extLst>
          </p:cNvPr>
          <p:cNvSpPr/>
          <p:nvPr/>
        </p:nvSpPr>
        <p:spPr>
          <a:xfrm rot="16200000">
            <a:off x="3273991" y="5750111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43248B0-0A1F-AC4D-AB46-51F2E00CDCA4}"/>
              </a:ext>
            </a:extLst>
          </p:cNvPr>
          <p:cNvCxnSpPr>
            <a:cxnSpLocks/>
          </p:cNvCxnSpPr>
          <p:nvPr/>
        </p:nvCxnSpPr>
        <p:spPr>
          <a:xfrm>
            <a:off x="4201739" y="3970942"/>
            <a:ext cx="1066614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3CCBAD3-22FB-0110-8C77-401743137860}"/>
              </a:ext>
            </a:extLst>
          </p:cNvPr>
          <p:cNvSpPr/>
          <p:nvPr/>
        </p:nvSpPr>
        <p:spPr>
          <a:xfrm>
            <a:off x="4025171" y="3690237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 dirty="0">
                <a:solidFill>
                  <a:srgbClr val="FF0000"/>
                </a:solidFill>
              </a:rPr>
              <a:t>× </a:t>
            </a:r>
            <a:r>
              <a:rPr lang="en-US" sz="1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30E533C-1C25-73D1-4577-630024C5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4858" y="7844934"/>
            <a:ext cx="3543394" cy="2129558"/>
          </a:xfrm>
          <a:prstGeom prst="rect">
            <a:avLst/>
          </a:prstGeom>
          <a:ln w="44450">
            <a:solidFill>
              <a:srgbClr val="00B050"/>
            </a:solidFill>
          </a:ln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2E181246-24A6-812E-87F9-10147C201CC8}"/>
              </a:ext>
            </a:extLst>
          </p:cNvPr>
          <p:cNvSpPr/>
          <p:nvPr/>
        </p:nvSpPr>
        <p:spPr>
          <a:xfrm>
            <a:off x="4534863" y="7842147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D579A72-A714-597D-2905-E692334C0126}"/>
              </a:ext>
            </a:extLst>
          </p:cNvPr>
          <p:cNvSpPr/>
          <p:nvPr/>
        </p:nvSpPr>
        <p:spPr>
          <a:xfrm>
            <a:off x="4703017" y="784006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4CA10F9-78C4-F74C-1C22-813E6915B84C}"/>
              </a:ext>
            </a:extLst>
          </p:cNvPr>
          <p:cNvSpPr/>
          <p:nvPr/>
        </p:nvSpPr>
        <p:spPr>
          <a:xfrm>
            <a:off x="4869382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AD28CF6-2AE0-682D-91B0-7AA0976D3974}"/>
              </a:ext>
            </a:extLst>
          </p:cNvPr>
          <p:cNvSpPr/>
          <p:nvPr/>
        </p:nvSpPr>
        <p:spPr>
          <a:xfrm>
            <a:off x="5037536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2D47D4-8107-F43F-D53C-A82F96B2A5F0}"/>
              </a:ext>
            </a:extLst>
          </p:cNvPr>
          <p:cNvSpPr/>
          <p:nvPr/>
        </p:nvSpPr>
        <p:spPr>
          <a:xfrm>
            <a:off x="5206286" y="784006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934A487-2180-461C-6312-646CA099EA29}"/>
              </a:ext>
            </a:extLst>
          </p:cNvPr>
          <p:cNvSpPr/>
          <p:nvPr/>
        </p:nvSpPr>
        <p:spPr>
          <a:xfrm>
            <a:off x="5378385" y="7847721"/>
            <a:ext cx="144000" cy="2129558"/>
          </a:xfrm>
          <a:prstGeom prst="rect">
            <a:avLst/>
          </a:prstGeom>
          <a:noFill/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CCB99DC-23CC-074A-CEDD-4F69EEB8D827}"/>
              </a:ext>
            </a:extLst>
          </p:cNvPr>
          <p:cNvSpPr/>
          <p:nvPr/>
        </p:nvSpPr>
        <p:spPr>
          <a:xfrm>
            <a:off x="4406804" y="8469801"/>
            <a:ext cx="1224669" cy="86177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PV</a:t>
            </a:r>
          </a:p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Trajectory</a:t>
            </a:r>
          </a:p>
          <a:p>
            <a:pPr algn="ctr"/>
            <a:r>
              <a:rPr lang="en-US" sz="1600" b="1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Helvetica" pitchFamily="2" charset="0"/>
              </a:rPr>
              <a:t>Matrix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DA4F713-E813-9111-1390-3E95CF939B15}"/>
              </a:ext>
            </a:extLst>
          </p:cNvPr>
          <p:cNvCxnSpPr/>
          <p:nvPr/>
        </p:nvCxnSpPr>
        <p:spPr>
          <a:xfrm flipV="1">
            <a:off x="3703899" y="8161368"/>
            <a:ext cx="0" cy="12908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A84481C-E270-1ADB-B378-0B872D858C69}"/>
              </a:ext>
            </a:extLst>
          </p:cNvPr>
          <p:cNvCxnSpPr>
            <a:cxnSpLocks/>
          </p:cNvCxnSpPr>
          <p:nvPr/>
        </p:nvCxnSpPr>
        <p:spPr>
          <a:xfrm>
            <a:off x="4348343" y="10135797"/>
            <a:ext cx="14249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A5B28002-DFEF-E03A-BA9F-2B918701C4E5}"/>
              </a:ext>
            </a:extLst>
          </p:cNvPr>
          <p:cNvSpPr/>
          <p:nvPr/>
        </p:nvSpPr>
        <p:spPr>
          <a:xfrm>
            <a:off x="3709972" y="9981912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Time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48E02C3-D529-ED8F-ABFF-6FC304A800EB}"/>
              </a:ext>
            </a:extLst>
          </p:cNvPr>
          <p:cNvSpPr/>
          <p:nvPr/>
        </p:nvSpPr>
        <p:spPr>
          <a:xfrm rot="16200000">
            <a:off x="3294790" y="9503225"/>
            <a:ext cx="830676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C790B41-855C-FFC9-9F58-82949B72E012}"/>
              </a:ext>
            </a:extLst>
          </p:cNvPr>
          <p:cNvCxnSpPr>
            <a:cxnSpLocks/>
          </p:cNvCxnSpPr>
          <p:nvPr/>
        </p:nvCxnSpPr>
        <p:spPr>
          <a:xfrm>
            <a:off x="4501640" y="7724056"/>
            <a:ext cx="1066614" cy="0"/>
          </a:xfrm>
          <a:prstGeom prst="straightConnector1">
            <a:avLst/>
          </a:prstGeom>
          <a:ln>
            <a:solidFill>
              <a:schemeClr val="accent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CEF9BC4-0F1B-161C-7173-BE4112996067}"/>
              </a:ext>
            </a:extLst>
          </p:cNvPr>
          <p:cNvSpPr/>
          <p:nvPr/>
        </p:nvSpPr>
        <p:spPr>
          <a:xfrm>
            <a:off x="4325072" y="7443351"/>
            <a:ext cx="1371100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 </a:t>
            </a:r>
            <a:r>
              <a:rPr lang="en-CN" sz="1400" dirty="0">
                <a:solidFill>
                  <a:schemeClr val="accent1"/>
                </a:solidFill>
              </a:rPr>
              <a:t>× </a:t>
            </a:r>
            <a:r>
              <a:rPr lang="en-US" sz="1400" dirty="0">
                <a:ln w="0"/>
                <a:solidFill>
                  <a:schemeClr val="accent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50ms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728FDA3-C710-7877-7F44-1A697FD7E836}"/>
              </a:ext>
            </a:extLst>
          </p:cNvPr>
          <p:cNvCxnSpPr>
            <a:cxnSpLocks/>
          </p:cNvCxnSpPr>
          <p:nvPr/>
        </p:nvCxnSpPr>
        <p:spPr>
          <a:xfrm>
            <a:off x="4200648" y="4031541"/>
            <a:ext cx="0" cy="5945738"/>
          </a:xfrm>
          <a:prstGeom prst="line">
            <a:avLst/>
          </a:prstGeom>
          <a:ln w="34925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21CFA86-4560-181E-D247-366AABEFD4F9}"/>
              </a:ext>
            </a:extLst>
          </p:cNvPr>
          <p:cNvSpPr/>
          <p:nvPr/>
        </p:nvSpPr>
        <p:spPr>
          <a:xfrm>
            <a:off x="9629220" y="4952356"/>
            <a:ext cx="190500" cy="190852"/>
          </a:xfrm>
          <a:prstGeom prst="rect">
            <a:avLst/>
          </a:prstGeom>
          <a:solidFill>
            <a:srgbClr val="C00000">
              <a:alpha val="65000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BDC0C6-9883-1338-1951-4827DA9D7E32}"/>
              </a:ext>
            </a:extLst>
          </p:cNvPr>
          <p:cNvSpPr/>
          <p:nvPr/>
        </p:nvSpPr>
        <p:spPr>
          <a:xfrm>
            <a:off x="4510709" y="7844934"/>
            <a:ext cx="1011676" cy="2129558"/>
          </a:xfrm>
          <a:prstGeom prst="rect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7749792-8A39-802F-E031-E9431E1E6848}"/>
              </a:ext>
            </a:extLst>
          </p:cNvPr>
          <p:cNvSpPr/>
          <p:nvPr/>
        </p:nvSpPr>
        <p:spPr>
          <a:xfrm>
            <a:off x="9805839" y="5146776"/>
            <a:ext cx="190500" cy="190852"/>
          </a:xfrm>
          <a:prstGeom prst="rect">
            <a:avLst/>
          </a:prstGeom>
          <a:solidFill>
            <a:schemeClr val="accent1">
              <a:alpha val="65000"/>
            </a:schemeClr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08DF39-1460-6EB4-7380-EAE7352E781C}"/>
              </a:ext>
            </a:extLst>
          </p:cNvPr>
          <p:cNvCxnSpPr>
            <a:cxnSpLocks/>
          </p:cNvCxnSpPr>
          <p:nvPr/>
        </p:nvCxnSpPr>
        <p:spPr>
          <a:xfrm>
            <a:off x="5545535" y="4031541"/>
            <a:ext cx="0" cy="5945738"/>
          </a:xfrm>
          <a:prstGeom prst="line">
            <a:avLst/>
          </a:prstGeom>
          <a:ln w="34925">
            <a:solidFill>
              <a:srgbClr val="FFC000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81080DD-83BB-F3E9-B5DD-3758AE4B6C0C}"/>
              </a:ext>
            </a:extLst>
          </p:cNvPr>
          <p:cNvCxnSpPr>
            <a:cxnSpLocks/>
          </p:cNvCxnSpPr>
          <p:nvPr/>
        </p:nvCxnSpPr>
        <p:spPr>
          <a:xfrm flipV="1">
            <a:off x="5308022" y="5058681"/>
            <a:ext cx="4237191" cy="137923"/>
          </a:xfrm>
          <a:prstGeom prst="straightConnector1">
            <a:avLst/>
          </a:prstGeom>
          <a:ln w="444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076DC7D-7874-3EF9-E491-EAF600172B2F}"/>
              </a:ext>
            </a:extLst>
          </p:cNvPr>
          <p:cNvCxnSpPr>
            <a:cxnSpLocks/>
          </p:cNvCxnSpPr>
          <p:nvPr/>
        </p:nvCxnSpPr>
        <p:spPr>
          <a:xfrm flipV="1">
            <a:off x="5640477" y="5357909"/>
            <a:ext cx="4110260" cy="3558322"/>
          </a:xfrm>
          <a:prstGeom prst="straightConnector1">
            <a:avLst/>
          </a:prstGeom>
          <a:ln w="4445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68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57598-9518-170B-5B8D-AFB27693F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10F73D-2AEC-8EC1-6ED6-B5F40BF340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134" y="6002724"/>
            <a:ext cx="8308173" cy="269602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5C9D9B-C8B2-1A97-8009-35F9ECE24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134" y="3809960"/>
            <a:ext cx="2695535" cy="1620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4C7881-BAEB-EE98-1EE0-EC31F15216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0047" y="3809960"/>
            <a:ext cx="2664258" cy="1620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F2B861-B693-F00C-D917-8A77F117EFB4}"/>
              </a:ext>
            </a:extLst>
          </p:cNvPr>
          <p:cNvSpPr txBox="1"/>
          <p:nvPr/>
        </p:nvSpPr>
        <p:spPr>
          <a:xfrm>
            <a:off x="4655272" y="5468872"/>
            <a:ext cx="1277257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Helvetica" pitchFamily="2" charset="0"/>
              </a:rPr>
              <a:t>HPC PV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E86D10-0E7F-1B58-B459-477116AFBBF3}"/>
              </a:ext>
            </a:extLst>
          </p:cNvPr>
          <p:cNvSpPr txBox="1"/>
          <p:nvPr/>
        </p:nvSpPr>
        <p:spPr>
          <a:xfrm>
            <a:off x="10283549" y="5448449"/>
            <a:ext cx="1277257" cy="783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Helvetica" pitchFamily="2" charset="0"/>
              </a:rPr>
              <a:t>mPFC PV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0D9A00-8439-A75D-E6FC-9229993D65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091"/>
          <a:stretch>
            <a:fillRect/>
          </a:stretch>
        </p:blipFill>
        <p:spPr>
          <a:xfrm>
            <a:off x="7365966" y="3747525"/>
            <a:ext cx="1533895" cy="174487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F19FCD6-464E-0064-E767-C1ECFB084384}"/>
              </a:ext>
            </a:extLst>
          </p:cNvPr>
          <p:cNvCxnSpPr>
            <a:cxnSpLocks/>
          </p:cNvCxnSpPr>
          <p:nvPr/>
        </p:nvCxnSpPr>
        <p:spPr>
          <a:xfrm>
            <a:off x="6712144" y="4607519"/>
            <a:ext cx="6033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9DF630-869C-583D-3FBA-CDCE543E6361}"/>
              </a:ext>
            </a:extLst>
          </p:cNvPr>
          <p:cNvCxnSpPr>
            <a:cxnSpLocks/>
          </p:cNvCxnSpPr>
          <p:nvPr/>
        </p:nvCxnSpPr>
        <p:spPr>
          <a:xfrm>
            <a:off x="8960544" y="4607519"/>
            <a:ext cx="603379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9C834C7-EDD5-57D5-8C5B-9A1DD0750907}"/>
              </a:ext>
            </a:extLst>
          </p:cNvPr>
          <p:cNvSpPr txBox="1"/>
          <p:nvPr/>
        </p:nvSpPr>
        <p:spPr>
          <a:xfrm>
            <a:off x="7494284" y="5512081"/>
            <a:ext cx="2069639" cy="43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Helvetica" pitchFamily="2" charset="0"/>
              </a:rPr>
              <a:t>MLP Model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C2FD0F-A6C3-000D-92CE-B72DAE1BDDDD}"/>
              </a:ext>
            </a:extLst>
          </p:cNvPr>
          <p:cNvSpPr txBox="1"/>
          <p:nvPr/>
        </p:nvSpPr>
        <p:spPr>
          <a:xfrm>
            <a:off x="3946134" y="8751005"/>
            <a:ext cx="8308173" cy="1128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b="1" dirty="0">
                <a:latin typeface="Helvetica" pitchFamily="2" charset="0"/>
              </a:rPr>
              <a:t>Comparing mapping loss against shuffle reveals correlation in the activity patterns of the two regions during delay phase.</a:t>
            </a:r>
          </a:p>
        </p:txBody>
      </p:sp>
    </p:spTree>
    <p:extLst>
      <p:ext uri="{BB962C8B-B14F-4D97-AF65-F5344CB8AC3E}">
        <p14:creationId xmlns:p14="http://schemas.microsoft.com/office/powerpoint/2010/main" val="3035392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071D9-FF40-AF44-90BA-071DE6DB8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757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9956</TotalTime>
  <Words>124</Words>
  <Application>Microsoft Macintosh PowerPoint</Application>
  <PresentationFormat>Custom</PresentationFormat>
  <Paragraphs>61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Ke (BIDMC - Albert Lee - Neurology)</dc:creator>
  <cp:lastModifiedBy>Wang, Ke (BIDMC - Albert Lee - Neurology)</cp:lastModifiedBy>
  <cp:revision>6</cp:revision>
  <dcterms:created xsi:type="dcterms:W3CDTF">2025-08-27T19:06:50Z</dcterms:created>
  <dcterms:modified xsi:type="dcterms:W3CDTF">2025-09-09T21:16:45Z</dcterms:modified>
</cp:coreProperties>
</file>