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352" r:id="rId3"/>
    <p:sldId id="349" r:id="rId4"/>
    <p:sldId id="276" r:id="rId5"/>
    <p:sldId id="354" r:id="rId6"/>
    <p:sldId id="350" r:id="rId7"/>
    <p:sldId id="318" r:id="rId8"/>
    <p:sldId id="331" r:id="rId9"/>
  </p:sldIdLst>
  <p:sldSz cx="2015966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2"/>
    <p:restoredTop sz="94643"/>
  </p:normalViewPr>
  <p:slideViewPr>
    <p:cSldViewPr snapToGrid="0">
      <p:cViewPr>
        <p:scale>
          <a:sx n="175" d="100"/>
          <a:sy n="175" d="100"/>
        </p:scale>
        <p:origin x="-8200" y="-4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B8240-48E0-5948-BA17-F40C0ACAA939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143000"/>
            <a:ext cx="479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9AF0-0103-1A46-98C0-C23BB5D84B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93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1pPr>
    <a:lvl2pPr marL="699831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2pPr>
    <a:lvl3pPr marL="1399662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3pPr>
    <a:lvl4pPr marL="2099493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4pPr>
    <a:lvl5pPr marL="2799323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5pPr>
    <a:lvl6pPr marL="3499154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6pPr>
    <a:lvl7pPr marL="4198985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7pPr>
    <a:lvl8pPr marL="4898816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8pPr>
    <a:lvl9pPr marL="5598647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0173-E3EC-5AF8-6DD9-A3B7A279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A52BF-94E7-6713-F11B-73F10D332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30288" y="1143000"/>
            <a:ext cx="4797425" cy="3086100"/>
          </a:xfrm>
        </p:spPr>
        <p:txBody>
          <a:bodyPr/>
          <a:lstStyle/>
          <a:p>
            <a:endParaRPr lang="en-C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66452-B834-70BF-66C8-0A81EDA72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055A-4D50-0266-E309-E9C916E6B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6C75A-AF12-EE40-85C6-D58670A4DB5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687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9EC8-65A3-EF50-4665-16E603DB8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4CF99-A5BB-B046-61D3-6431C2E29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30288" y="1143000"/>
            <a:ext cx="4797425" cy="3086100"/>
          </a:xfrm>
        </p:spPr>
        <p:txBody>
          <a:bodyPr/>
          <a:lstStyle/>
          <a:p>
            <a:endParaRPr lang="en-C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39548-2430-57D9-DE90-A76A839D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FB1F1-3FBE-B24E-96F6-520F8AFBB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6C75A-AF12-EE40-85C6-D58670A4DB5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43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A31-E9FA-90FC-0040-C0F3C96A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2B509-75E1-96BA-222B-359B9F643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30288" y="1143000"/>
            <a:ext cx="4797425" cy="3086100"/>
          </a:xfrm>
        </p:spPr>
        <p:txBody>
          <a:bodyPr/>
          <a:lstStyle/>
          <a:p>
            <a:endParaRPr lang="en-C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66149-6FF4-7897-C1BA-62A68C8D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40428-B2EA-08ED-E1A0-9275D3CE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6C75A-AF12-EE40-85C6-D58670A4DB51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402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2121058"/>
            <a:ext cx="17135714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6807185"/>
            <a:ext cx="15119747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905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883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690018"/>
            <a:ext cx="4346927" cy="10983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690018"/>
            <a:ext cx="12788786" cy="109832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39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717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3231091"/>
            <a:ext cx="17387709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8673238"/>
            <a:ext cx="17387709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82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90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3450093"/>
            <a:ext cx="8567857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3450093"/>
            <a:ext cx="8567857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39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690021"/>
            <a:ext cx="17387709" cy="2505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3177087"/>
            <a:ext cx="8528481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4734128"/>
            <a:ext cx="8528481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3177087"/>
            <a:ext cx="857048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4734128"/>
            <a:ext cx="8570483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666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24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573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864023"/>
            <a:ext cx="6502016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1866053"/>
            <a:ext cx="10205829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3888105"/>
            <a:ext cx="6502016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991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864023"/>
            <a:ext cx="6502016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1866053"/>
            <a:ext cx="10205829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3888105"/>
            <a:ext cx="6502016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8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690021"/>
            <a:ext cx="17387709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3450093"/>
            <a:ext cx="17387709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12012327"/>
            <a:ext cx="453592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A8BDE-1FB5-C241-8497-4DDCBF21EECB}" type="datetimeFigureOut">
              <a:rPr lang="en-CN" smtClean="0"/>
              <a:t>2025/9/11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12012327"/>
            <a:ext cx="6803886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12012327"/>
            <a:ext cx="453592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95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7F580088-A3F1-885D-1BB6-C8E15ACB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456" y="8227514"/>
            <a:ext cx="3749656" cy="3728679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16F3C9-1740-A306-BE04-6E9AFA455AC0}"/>
              </a:ext>
            </a:extLst>
          </p:cNvPr>
          <p:cNvSpPr/>
          <p:nvPr/>
        </p:nvSpPr>
        <p:spPr>
          <a:xfrm>
            <a:off x="6391749" y="3465359"/>
            <a:ext cx="1945532" cy="5449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9FE5E1-0A71-564F-8184-66191A56F170}"/>
              </a:ext>
            </a:extLst>
          </p:cNvPr>
          <p:cNvSpPr txBox="1"/>
          <p:nvPr/>
        </p:nvSpPr>
        <p:spPr>
          <a:xfrm>
            <a:off x="6391754" y="3553142"/>
            <a:ext cx="20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Embedding Layer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A2F8AA3-6123-ABDF-0B60-828F7069A4D4}"/>
              </a:ext>
            </a:extLst>
          </p:cNvPr>
          <p:cNvSpPr/>
          <p:nvPr/>
        </p:nvSpPr>
        <p:spPr>
          <a:xfrm>
            <a:off x="6391749" y="4457980"/>
            <a:ext cx="1945532" cy="5449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5B8088-8CC1-8579-2C57-8EAE3B7A3A76}"/>
              </a:ext>
            </a:extLst>
          </p:cNvPr>
          <p:cNvSpPr txBox="1"/>
          <p:nvPr/>
        </p:nvSpPr>
        <p:spPr>
          <a:xfrm>
            <a:off x="6391754" y="4545763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Batch Norm Layer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F9A24BF-6F55-9276-06F8-DF2F246F16EA}"/>
              </a:ext>
            </a:extLst>
          </p:cNvPr>
          <p:cNvSpPr/>
          <p:nvPr/>
        </p:nvSpPr>
        <p:spPr>
          <a:xfrm>
            <a:off x="8923102" y="4467715"/>
            <a:ext cx="1945532" cy="5449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A799C8-97BE-8282-BE36-21855C6076B1}"/>
              </a:ext>
            </a:extLst>
          </p:cNvPr>
          <p:cNvSpPr txBox="1"/>
          <p:nvPr/>
        </p:nvSpPr>
        <p:spPr>
          <a:xfrm>
            <a:off x="9177107" y="4555498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2 Layer MLP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0C24379-9477-8071-6E4B-642D0A8B16A3}"/>
              </a:ext>
            </a:extLst>
          </p:cNvPr>
          <p:cNvSpPr/>
          <p:nvPr/>
        </p:nvSpPr>
        <p:spPr>
          <a:xfrm>
            <a:off x="8923102" y="5456271"/>
            <a:ext cx="1945532" cy="5449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D9E9C0-601E-509B-5766-FDF54EA0BCD0}"/>
              </a:ext>
            </a:extLst>
          </p:cNvPr>
          <p:cNvSpPr txBox="1"/>
          <p:nvPr/>
        </p:nvSpPr>
        <p:spPr>
          <a:xfrm>
            <a:off x="9380307" y="5561672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Softmax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4F06B5-0B7F-1975-A0DB-3C8642B94926}"/>
              </a:ext>
            </a:extLst>
          </p:cNvPr>
          <p:cNvSpPr/>
          <p:nvPr/>
        </p:nvSpPr>
        <p:spPr>
          <a:xfrm>
            <a:off x="6451434" y="5455575"/>
            <a:ext cx="1945532" cy="7213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98E79F-B973-5AD6-8263-25CAAED8AA9A}"/>
              </a:ext>
            </a:extLst>
          </p:cNvPr>
          <p:cNvSpPr txBox="1"/>
          <p:nvPr/>
        </p:nvSpPr>
        <p:spPr>
          <a:xfrm>
            <a:off x="6649168" y="5491287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Elementwise Multiplication 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C446349-91E3-EF59-7DCB-F7AAFEF64671}"/>
              </a:ext>
            </a:extLst>
          </p:cNvPr>
          <p:cNvSpPr/>
          <p:nvPr/>
        </p:nvSpPr>
        <p:spPr>
          <a:xfrm>
            <a:off x="6451434" y="6720748"/>
            <a:ext cx="1945532" cy="5449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480DB6-0C4E-274F-297A-931883CBA6AE}"/>
              </a:ext>
            </a:extLst>
          </p:cNvPr>
          <p:cNvSpPr txBox="1"/>
          <p:nvPr/>
        </p:nvSpPr>
        <p:spPr>
          <a:xfrm>
            <a:off x="6781823" y="6800014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Unpacking 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9745ED4-7154-ADDD-BDD5-98073713C72A}"/>
              </a:ext>
            </a:extLst>
          </p:cNvPr>
          <p:cNvSpPr/>
          <p:nvPr/>
        </p:nvSpPr>
        <p:spPr>
          <a:xfrm>
            <a:off x="6451433" y="7725206"/>
            <a:ext cx="1945532" cy="734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7ED91C-8CB6-24FD-FE66-A0F01AA9F019}"/>
              </a:ext>
            </a:extLst>
          </p:cNvPr>
          <p:cNvSpPr txBox="1"/>
          <p:nvPr/>
        </p:nvSpPr>
        <p:spPr>
          <a:xfrm>
            <a:off x="6358450" y="7770883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LSTM </a:t>
            </a:r>
          </a:p>
          <a:p>
            <a:pPr algn="ctr"/>
            <a:r>
              <a:rPr lang="en-CN"/>
              <a:t>Final Hidden State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7C2DE62-0EDD-C9E0-D9EC-0374262C49A5}"/>
              </a:ext>
            </a:extLst>
          </p:cNvPr>
          <p:cNvSpPr/>
          <p:nvPr/>
        </p:nvSpPr>
        <p:spPr>
          <a:xfrm>
            <a:off x="6451432" y="8958637"/>
            <a:ext cx="1945532" cy="5449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E7C8EB-43B4-96FC-9298-C706AF95DB60}"/>
              </a:ext>
            </a:extLst>
          </p:cNvPr>
          <p:cNvSpPr txBox="1"/>
          <p:nvPr/>
        </p:nvSpPr>
        <p:spPr>
          <a:xfrm>
            <a:off x="6772754" y="9047487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Layer Norm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D446D9B-8739-6D62-BFC3-AFEF1840DFD0}"/>
              </a:ext>
            </a:extLst>
          </p:cNvPr>
          <p:cNvSpPr/>
          <p:nvPr/>
        </p:nvSpPr>
        <p:spPr>
          <a:xfrm>
            <a:off x="6469571" y="9989195"/>
            <a:ext cx="1945532" cy="7857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DE401D-9203-7666-1BDE-6F9A58C37BE1}"/>
              </a:ext>
            </a:extLst>
          </p:cNvPr>
          <p:cNvSpPr txBox="1"/>
          <p:nvPr/>
        </p:nvSpPr>
        <p:spPr>
          <a:xfrm>
            <a:off x="6438580" y="10076982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6 LayerMLP</a:t>
            </a:r>
          </a:p>
          <a:p>
            <a:pPr algn="ctr"/>
            <a:r>
              <a:rPr lang="en-CN"/>
              <a:t>Relu Nonlinearity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D09039-34B6-4808-B984-2D99EEE7717A}"/>
              </a:ext>
            </a:extLst>
          </p:cNvPr>
          <p:cNvCxnSpPr>
            <a:cxnSpLocks/>
          </p:cNvCxnSpPr>
          <p:nvPr/>
        </p:nvCxnSpPr>
        <p:spPr>
          <a:xfrm>
            <a:off x="7330955" y="4010268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9F5DF2-77DB-94B0-ACDA-BC309D47C9E8}"/>
              </a:ext>
            </a:extLst>
          </p:cNvPr>
          <p:cNvCxnSpPr>
            <a:cxnSpLocks/>
          </p:cNvCxnSpPr>
          <p:nvPr/>
        </p:nvCxnSpPr>
        <p:spPr>
          <a:xfrm>
            <a:off x="7341008" y="5002889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145B41-5A5F-8C9B-DBA1-509F553075A6}"/>
              </a:ext>
            </a:extLst>
          </p:cNvPr>
          <p:cNvCxnSpPr>
            <a:cxnSpLocks/>
          </p:cNvCxnSpPr>
          <p:nvPr/>
        </p:nvCxnSpPr>
        <p:spPr>
          <a:xfrm>
            <a:off x="7341008" y="6264066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182739-7783-8934-7A54-AF76C2753275}"/>
              </a:ext>
            </a:extLst>
          </p:cNvPr>
          <p:cNvCxnSpPr>
            <a:cxnSpLocks/>
          </p:cNvCxnSpPr>
          <p:nvPr/>
        </p:nvCxnSpPr>
        <p:spPr>
          <a:xfrm>
            <a:off x="7370696" y="7265657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7B7D83-10D5-C59F-2C6F-C21D75FE9646}"/>
              </a:ext>
            </a:extLst>
          </p:cNvPr>
          <p:cNvCxnSpPr>
            <a:cxnSpLocks/>
          </p:cNvCxnSpPr>
          <p:nvPr/>
        </p:nvCxnSpPr>
        <p:spPr>
          <a:xfrm>
            <a:off x="7370696" y="8479206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8C11220-9D9E-EA8A-F66C-F8470CF46B99}"/>
              </a:ext>
            </a:extLst>
          </p:cNvPr>
          <p:cNvCxnSpPr>
            <a:cxnSpLocks/>
          </p:cNvCxnSpPr>
          <p:nvPr/>
        </p:nvCxnSpPr>
        <p:spPr>
          <a:xfrm>
            <a:off x="7370696" y="9503546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26A94A-D529-641D-745E-E768EDCE522B}"/>
              </a:ext>
            </a:extLst>
          </p:cNvPr>
          <p:cNvCxnSpPr>
            <a:cxnSpLocks/>
          </p:cNvCxnSpPr>
          <p:nvPr/>
        </p:nvCxnSpPr>
        <p:spPr>
          <a:xfrm>
            <a:off x="9889874" y="5031062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B87ADB1-E6B0-C745-CB48-412430284DDE}"/>
              </a:ext>
            </a:extLst>
          </p:cNvPr>
          <p:cNvCxnSpPr>
            <a:cxnSpLocks/>
          </p:cNvCxnSpPr>
          <p:nvPr/>
        </p:nvCxnSpPr>
        <p:spPr>
          <a:xfrm>
            <a:off x="8356789" y="4705325"/>
            <a:ext cx="48849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6EA18C-AB55-9888-ABA8-177B53E3D9DF}"/>
              </a:ext>
            </a:extLst>
          </p:cNvPr>
          <p:cNvCxnSpPr>
            <a:cxnSpLocks/>
          </p:cNvCxnSpPr>
          <p:nvPr/>
        </p:nvCxnSpPr>
        <p:spPr>
          <a:xfrm flipH="1">
            <a:off x="8437072" y="5745272"/>
            <a:ext cx="4860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058E77C-ACB8-500A-79A0-050B7DC0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894" y="784528"/>
            <a:ext cx="3543394" cy="2129558"/>
          </a:xfrm>
          <a:prstGeom prst="rect">
            <a:avLst/>
          </a:prstGeom>
          <a:ln w="44450">
            <a:solidFill>
              <a:srgbClr val="00B050"/>
            </a:solidFill>
          </a:ln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BD30D4C-BAD7-F3D6-D359-D53DD7EFC20C}"/>
              </a:ext>
            </a:extLst>
          </p:cNvPr>
          <p:cNvSpPr/>
          <p:nvPr/>
        </p:nvSpPr>
        <p:spPr>
          <a:xfrm>
            <a:off x="11721643" y="784528"/>
            <a:ext cx="1011676" cy="212955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AF79725-207A-B0FA-605B-B0A377582576}"/>
              </a:ext>
            </a:extLst>
          </p:cNvPr>
          <p:cNvSpPr/>
          <p:nvPr/>
        </p:nvSpPr>
        <p:spPr>
          <a:xfrm>
            <a:off x="11745797" y="781741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98F27A-9437-4359-F086-38F42FDCB061}"/>
              </a:ext>
            </a:extLst>
          </p:cNvPr>
          <p:cNvSpPr/>
          <p:nvPr/>
        </p:nvSpPr>
        <p:spPr>
          <a:xfrm>
            <a:off x="11913951" y="77965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1AABC1-F915-8BEC-A510-EC32441536E0}"/>
              </a:ext>
            </a:extLst>
          </p:cNvPr>
          <p:cNvSpPr/>
          <p:nvPr/>
        </p:nvSpPr>
        <p:spPr>
          <a:xfrm>
            <a:off x="12080316" y="78731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780F23-1B34-A4BB-83DC-456F2DC9946B}"/>
              </a:ext>
            </a:extLst>
          </p:cNvPr>
          <p:cNvSpPr/>
          <p:nvPr/>
        </p:nvSpPr>
        <p:spPr>
          <a:xfrm>
            <a:off x="12248470" y="78731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4CBD41-2353-7FD3-BD47-DF10057901DB}"/>
              </a:ext>
            </a:extLst>
          </p:cNvPr>
          <p:cNvSpPr/>
          <p:nvPr/>
        </p:nvSpPr>
        <p:spPr>
          <a:xfrm>
            <a:off x="12417220" y="77965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C036B1-03C7-1886-1E74-BBFA267A7C8D}"/>
              </a:ext>
            </a:extLst>
          </p:cNvPr>
          <p:cNvSpPr/>
          <p:nvPr/>
        </p:nvSpPr>
        <p:spPr>
          <a:xfrm>
            <a:off x="12589319" y="78731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D8FA1-D59F-C926-53B2-979DA47D1936}"/>
              </a:ext>
            </a:extLst>
          </p:cNvPr>
          <p:cNvSpPr/>
          <p:nvPr/>
        </p:nvSpPr>
        <p:spPr>
          <a:xfrm>
            <a:off x="11067076" y="1483224"/>
            <a:ext cx="23089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PV</a:t>
            </a:r>
          </a:p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Trajectory</a:t>
            </a:r>
          </a:p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Matrix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BEBDEF-FC06-6B17-0D1B-FA24ECD93EE7}"/>
              </a:ext>
            </a:extLst>
          </p:cNvPr>
          <p:cNvCxnSpPr/>
          <p:nvPr/>
        </p:nvCxnSpPr>
        <p:spPr>
          <a:xfrm flipV="1">
            <a:off x="11193935" y="1100962"/>
            <a:ext cx="0" cy="129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61B246-CEA0-3CCA-D68C-9D835657D602}"/>
              </a:ext>
            </a:extLst>
          </p:cNvPr>
          <p:cNvCxnSpPr>
            <a:cxnSpLocks/>
          </p:cNvCxnSpPr>
          <p:nvPr/>
        </p:nvCxnSpPr>
        <p:spPr>
          <a:xfrm>
            <a:off x="11838380" y="3075391"/>
            <a:ext cx="1424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F4D340-3F49-7540-263D-024B2AE0F039}"/>
              </a:ext>
            </a:extLst>
          </p:cNvPr>
          <p:cNvSpPr/>
          <p:nvPr/>
        </p:nvSpPr>
        <p:spPr>
          <a:xfrm>
            <a:off x="11200008" y="2921507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6A4B9A0-DF33-E76D-F917-B5C3BDC1C6A0}"/>
              </a:ext>
            </a:extLst>
          </p:cNvPr>
          <p:cNvSpPr/>
          <p:nvPr/>
        </p:nvSpPr>
        <p:spPr>
          <a:xfrm rot="16200000">
            <a:off x="10784826" y="2442820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5B7DAAC-5FEE-6160-09FF-8805B2CB214D}"/>
              </a:ext>
            </a:extLst>
          </p:cNvPr>
          <p:cNvCxnSpPr>
            <a:cxnSpLocks/>
          </p:cNvCxnSpPr>
          <p:nvPr/>
        </p:nvCxnSpPr>
        <p:spPr>
          <a:xfrm>
            <a:off x="11712574" y="663650"/>
            <a:ext cx="106661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A4A1AF-46B2-2854-6DB9-999EA98D2144}"/>
              </a:ext>
            </a:extLst>
          </p:cNvPr>
          <p:cNvSpPr/>
          <p:nvPr/>
        </p:nvSpPr>
        <p:spPr>
          <a:xfrm>
            <a:off x="11536006" y="382946"/>
            <a:ext cx="13711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CN" sz="1400">
                <a:solidFill>
                  <a:srgbClr val="FF0000"/>
                </a:solidFill>
              </a:rPr>
              <a:t>× </a:t>
            </a: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50ms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FF3388-136F-6834-7B55-4BB0F6A3EA62}"/>
              </a:ext>
            </a:extLst>
          </p:cNvPr>
          <p:cNvCxnSpPr/>
          <p:nvPr/>
        </p:nvCxnSpPr>
        <p:spPr>
          <a:xfrm>
            <a:off x="6024303" y="5229411"/>
            <a:ext cx="25318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4DFB58-08D5-C94D-32D7-4ADABE91F3C0}"/>
              </a:ext>
            </a:extLst>
          </p:cNvPr>
          <p:cNvCxnSpPr>
            <a:cxnSpLocks/>
          </p:cNvCxnSpPr>
          <p:nvPr/>
        </p:nvCxnSpPr>
        <p:spPr>
          <a:xfrm>
            <a:off x="6034857" y="6379339"/>
            <a:ext cx="516560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CDCE8C2-1BB4-3258-A024-2C2BE268396C}"/>
              </a:ext>
            </a:extLst>
          </p:cNvPr>
          <p:cNvCxnSpPr>
            <a:cxnSpLocks/>
          </p:cNvCxnSpPr>
          <p:nvPr/>
        </p:nvCxnSpPr>
        <p:spPr>
          <a:xfrm>
            <a:off x="5912000" y="5229411"/>
            <a:ext cx="0" cy="11499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AC26C5D-55B0-F8BA-B223-0DBC40704B02}"/>
              </a:ext>
            </a:extLst>
          </p:cNvPr>
          <p:cNvCxnSpPr>
            <a:cxnSpLocks/>
          </p:cNvCxnSpPr>
          <p:nvPr/>
        </p:nvCxnSpPr>
        <p:spPr>
          <a:xfrm>
            <a:off x="8576233" y="4058780"/>
            <a:ext cx="0" cy="11499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4D3A427-67B8-05CF-64B5-42E7C35E850F}"/>
              </a:ext>
            </a:extLst>
          </p:cNvPr>
          <p:cNvCxnSpPr/>
          <p:nvPr/>
        </p:nvCxnSpPr>
        <p:spPr>
          <a:xfrm>
            <a:off x="8576233" y="3927092"/>
            <a:ext cx="25318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AEDFB4F-F4A9-775C-F1C3-DA92467FCCEF}"/>
              </a:ext>
            </a:extLst>
          </p:cNvPr>
          <p:cNvCxnSpPr>
            <a:cxnSpLocks/>
          </p:cNvCxnSpPr>
          <p:nvPr/>
        </p:nvCxnSpPr>
        <p:spPr>
          <a:xfrm>
            <a:off x="11200456" y="3922474"/>
            <a:ext cx="0" cy="234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7DC1A9-50D3-03CD-8908-6277A716DA81}"/>
              </a:ext>
            </a:extLst>
          </p:cNvPr>
          <p:cNvSpPr/>
          <p:nvPr/>
        </p:nvSpPr>
        <p:spPr>
          <a:xfrm>
            <a:off x="8735393" y="3543222"/>
            <a:ext cx="2308969" cy="33855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Attention Gating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0CD25C0-DA7E-01A5-00C8-53FB1B3E1F79}"/>
              </a:ext>
            </a:extLst>
          </p:cNvPr>
          <p:cNvSpPr/>
          <p:nvPr/>
        </p:nvSpPr>
        <p:spPr>
          <a:xfrm>
            <a:off x="6490344" y="11240141"/>
            <a:ext cx="1945532" cy="7857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7CDA712-F2CB-CBF3-5D57-AC6CF6B4C27C}"/>
              </a:ext>
            </a:extLst>
          </p:cNvPr>
          <p:cNvSpPr txBox="1"/>
          <p:nvPr/>
        </p:nvSpPr>
        <p:spPr>
          <a:xfrm>
            <a:off x="6443225" y="11309862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Output </a:t>
            </a:r>
          </a:p>
          <a:p>
            <a:pPr algn="ctr"/>
            <a:r>
              <a:rPr lang="en-CN"/>
              <a:t>Restriction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AC916F-A903-2E9B-F8DA-37E873121BC0}"/>
              </a:ext>
            </a:extLst>
          </p:cNvPr>
          <p:cNvCxnSpPr>
            <a:cxnSpLocks/>
          </p:cNvCxnSpPr>
          <p:nvPr/>
        </p:nvCxnSpPr>
        <p:spPr>
          <a:xfrm>
            <a:off x="7395703" y="10775565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14727AB-7913-F8B7-0075-A76D96D109A6}"/>
              </a:ext>
            </a:extLst>
          </p:cNvPr>
          <p:cNvCxnSpPr>
            <a:cxnSpLocks/>
          </p:cNvCxnSpPr>
          <p:nvPr/>
        </p:nvCxnSpPr>
        <p:spPr>
          <a:xfrm>
            <a:off x="5548457" y="10211300"/>
            <a:ext cx="86782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C88FEA5-EAA5-9C4B-3872-391944DAFC72}"/>
              </a:ext>
            </a:extLst>
          </p:cNvPr>
          <p:cNvCxnSpPr>
            <a:cxnSpLocks/>
          </p:cNvCxnSpPr>
          <p:nvPr/>
        </p:nvCxnSpPr>
        <p:spPr>
          <a:xfrm flipH="1">
            <a:off x="5548457" y="4222520"/>
            <a:ext cx="178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E581E0B-3360-4851-E256-066C064F1D9E}"/>
              </a:ext>
            </a:extLst>
          </p:cNvPr>
          <p:cNvCxnSpPr>
            <a:cxnSpLocks/>
          </p:cNvCxnSpPr>
          <p:nvPr/>
        </p:nvCxnSpPr>
        <p:spPr>
          <a:xfrm>
            <a:off x="5567102" y="4222524"/>
            <a:ext cx="0" cy="59908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F4224B6-FF97-D840-F272-727D985CEC5A}"/>
              </a:ext>
            </a:extLst>
          </p:cNvPr>
          <p:cNvCxnSpPr>
            <a:cxnSpLocks/>
          </p:cNvCxnSpPr>
          <p:nvPr/>
        </p:nvCxnSpPr>
        <p:spPr>
          <a:xfrm>
            <a:off x="8396964" y="10085943"/>
            <a:ext cx="44831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D20BF4-4CDD-D8F5-867B-4D8C76C30727}"/>
              </a:ext>
            </a:extLst>
          </p:cNvPr>
          <p:cNvCxnSpPr>
            <a:cxnSpLocks/>
          </p:cNvCxnSpPr>
          <p:nvPr/>
        </p:nvCxnSpPr>
        <p:spPr>
          <a:xfrm flipH="1">
            <a:off x="5239201" y="6476318"/>
            <a:ext cx="210916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3D08917-03F2-4C3D-9170-E1615D477AE9}"/>
              </a:ext>
            </a:extLst>
          </p:cNvPr>
          <p:cNvCxnSpPr>
            <a:cxnSpLocks/>
          </p:cNvCxnSpPr>
          <p:nvPr/>
        </p:nvCxnSpPr>
        <p:spPr>
          <a:xfrm>
            <a:off x="5239201" y="6476318"/>
            <a:ext cx="0" cy="39577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69FC425-617A-9E4D-89E2-901167EF7828}"/>
              </a:ext>
            </a:extLst>
          </p:cNvPr>
          <p:cNvCxnSpPr>
            <a:cxnSpLocks/>
          </p:cNvCxnSpPr>
          <p:nvPr/>
        </p:nvCxnSpPr>
        <p:spPr>
          <a:xfrm>
            <a:off x="5239205" y="10413997"/>
            <a:ext cx="120050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D3F361-D8F4-7254-F4EA-5C0B4C12FA1A}"/>
              </a:ext>
            </a:extLst>
          </p:cNvPr>
          <p:cNvCxnSpPr>
            <a:cxnSpLocks/>
          </p:cNvCxnSpPr>
          <p:nvPr/>
        </p:nvCxnSpPr>
        <p:spPr>
          <a:xfrm flipV="1">
            <a:off x="8855578" y="10063506"/>
            <a:ext cx="0" cy="545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06F5AD-71CF-1476-3DCA-A998B9179AF6}"/>
              </a:ext>
            </a:extLst>
          </p:cNvPr>
          <p:cNvCxnSpPr>
            <a:cxnSpLocks/>
          </p:cNvCxnSpPr>
          <p:nvPr/>
        </p:nvCxnSpPr>
        <p:spPr>
          <a:xfrm flipH="1">
            <a:off x="8474791" y="10593931"/>
            <a:ext cx="37049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6E12D26-407C-7B4F-E045-37AE8A91BC8E}"/>
              </a:ext>
            </a:extLst>
          </p:cNvPr>
          <p:cNvSpPr/>
          <p:nvPr/>
        </p:nvSpPr>
        <p:spPr>
          <a:xfrm rot="16200000">
            <a:off x="4279050" y="5026407"/>
            <a:ext cx="2308969" cy="33855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Residual Connection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D4E950-54A2-6D13-E3EE-BFBF077B7ECD}"/>
              </a:ext>
            </a:extLst>
          </p:cNvPr>
          <p:cNvSpPr/>
          <p:nvPr/>
        </p:nvSpPr>
        <p:spPr>
          <a:xfrm rot="16200000">
            <a:off x="3944871" y="7531091"/>
            <a:ext cx="2308969" cy="33855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Residual Connection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6A36AA-CCE0-54D5-D4FF-170A31BE16CD}"/>
              </a:ext>
            </a:extLst>
          </p:cNvPr>
          <p:cNvSpPr/>
          <p:nvPr/>
        </p:nvSpPr>
        <p:spPr>
          <a:xfrm>
            <a:off x="8835018" y="10074737"/>
            <a:ext cx="2308969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Residual</a:t>
            </a: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 Connection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754B762-35EA-6950-A968-C54E9326E2C7}"/>
              </a:ext>
            </a:extLst>
          </p:cNvPr>
          <p:cNvCxnSpPr>
            <a:cxnSpLocks/>
          </p:cNvCxnSpPr>
          <p:nvPr/>
        </p:nvCxnSpPr>
        <p:spPr>
          <a:xfrm>
            <a:off x="8576237" y="11633023"/>
            <a:ext cx="2292401" cy="0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1" name="Graphic 140" descr="Bullseye with solid fill">
            <a:extLst>
              <a:ext uri="{FF2B5EF4-FFF2-40B4-BE49-F238E27FC236}">
                <a16:creationId xmlns:a16="http://schemas.microsoft.com/office/drawing/2014/main" id="{D2861216-AFD1-7BC3-34EE-02513D626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04699" y="8745827"/>
            <a:ext cx="425619" cy="425619"/>
          </a:xfrm>
          <a:prstGeom prst="rect">
            <a:avLst/>
          </a:prstGeom>
        </p:spPr>
      </p:pic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190227A0-E3AC-0EA1-9747-340D10140B24}"/>
              </a:ext>
            </a:extLst>
          </p:cNvPr>
          <p:cNvSpPr/>
          <p:nvPr/>
        </p:nvSpPr>
        <p:spPr>
          <a:xfrm>
            <a:off x="6328846" y="1682388"/>
            <a:ext cx="2079411" cy="91787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AABD857-AE0A-C2F7-71B4-B3C9B56BBD60}"/>
              </a:ext>
            </a:extLst>
          </p:cNvPr>
          <p:cNvSpPr txBox="1"/>
          <p:nvPr/>
        </p:nvSpPr>
        <p:spPr>
          <a:xfrm>
            <a:off x="6385584" y="1833500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Data Augmentation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D250DBF-830E-FF71-6779-BD59D24225EF}"/>
              </a:ext>
            </a:extLst>
          </p:cNvPr>
          <p:cNvCxnSpPr>
            <a:cxnSpLocks/>
          </p:cNvCxnSpPr>
          <p:nvPr/>
        </p:nvCxnSpPr>
        <p:spPr>
          <a:xfrm flipH="1">
            <a:off x="8580354" y="1990449"/>
            <a:ext cx="2293200" cy="0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E0C242F-DF62-F0BF-F701-B3F1EDC4297A}"/>
              </a:ext>
            </a:extLst>
          </p:cNvPr>
          <p:cNvCxnSpPr>
            <a:cxnSpLocks/>
          </p:cNvCxnSpPr>
          <p:nvPr/>
        </p:nvCxnSpPr>
        <p:spPr>
          <a:xfrm>
            <a:off x="7329713" y="2600258"/>
            <a:ext cx="6882" cy="8650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6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22E-4A77-87E2-354A-95A80027D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406B9-5015-A799-621F-CBE05488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846" y="5506471"/>
            <a:ext cx="1964583" cy="1964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3A9F7-3ABE-8870-13B2-EA65332D7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3527" y="5801171"/>
            <a:ext cx="992569" cy="9870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28C15-22CC-6295-7F3A-51D52E6E5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521" y="7290128"/>
            <a:ext cx="765322" cy="7653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14FC7-08A8-8CC4-6E7C-925D7E5C2407}"/>
              </a:ext>
            </a:extLst>
          </p:cNvPr>
          <p:cNvCxnSpPr>
            <a:cxnSpLocks/>
          </p:cNvCxnSpPr>
          <p:nvPr/>
        </p:nvCxnSpPr>
        <p:spPr>
          <a:xfrm flipV="1">
            <a:off x="10288478" y="5577777"/>
            <a:ext cx="0" cy="1798651"/>
          </a:xfrm>
          <a:prstGeom prst="line">
            <a:avLst/>
          </a:prstGeom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C2D12C-52F6-90E4-8AE9-82DA1515767C}"/>
              </a:ext>
            </a:extLst>
          </p:cNvPr>
          <p:cNvCxnSpPr>
            <a:cxnSpLocks/>
          </p:cNvCxnSpPr>
          <p:nvPr/>
        </p:nvCxnSpPr>
        <p:spPr>
          <a:xfrm flipV="1">
            <a:off x="11723948" y="5988031"/>
            <a:ext cx="0" cy="5583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0CB25-9CF1-A8E8-2541-293ADABA2DD2}"/>
              </a:ext>
            </a:extLst>
          </p:cNvPr>
          <p:cNvCxnSpPr>
            <a:cxnSpLocks/>
          </p:cNvCxnSpPr>
          <p:nvPr/>
        </p:nvCxnSpPr>
        <p:spPr>
          <a:xfrm flipH="1">
            <a:off x="9569848" y="5586320"/>
            <a:ext cx="744268" cy="0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00516-7ED8-3EF0-D181-E5ECFE454315}"/>
              </a:ext>
            </a:extLst>
          </p:cNvPr>
          <p:cNvCxnSpPr>
            <a:cxnSpLocks/>
          </p:cNvCxnSpPr>
          <p:nvPr/>
        </p:nvCxnSpPr>
        <p:spPr>
          <a:xfrm>
            <a:off x="11709812" y="5986604"/>
            <a:ext cx="310021" cy="14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E82892-A824-430E-A351-52C701D68630}"/>
              </a:ext>
            </a:extLst>
          </p:cNvPr>
          <p:cNvSpPr txBox="1"/>
          <p:nvPr/>
        </p:nvSpPr>
        <p:spPr>
          <a:xfrm>
            <a:off x="11359430" y="671743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>
                <a:solidFill>
                  <a:srgbClr val="FF0000"/>
                </a:solidFill>
              </a:rPr>
              <a:t>Sample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2D4A6-AE4F-7E1C-C9EC-26ABFF4FE615}"/>
              </a:ext>
            </a:extLst>
          </p:cNvPr>
          <p:cNvSpPr txBox="1"/>
          <p:nvPr/>
        </p:nvSpPr>
        <p:spPr>
          <a:xfrm>
            <a:off x="9824978" y="530505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>
                <a:solidFill>
                  <a:schemeClr val="accent5">
                    <a:lumMod val="75000"/>
                  </a:schemeClr>
                </a:solidFill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40379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BA16-DC7C-4133-F2EF-3FA9A375E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027F9-85BE-A3AB-FEFA-AB9237C8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40" y="3051175"/>
            <a:ext cx="6896582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0B5878-A972-839A-2DB6-E831CEFE8A44}"/>
              </a:ext>
            </a:extLst>
          </p:cNvPr>
          <p:cNvSpPr/>
          <p:nvPr/>
        </p:nvSpPr>
        <p:spPr>
          <a:xfrm>
            <a:off x="9400327" y="7883882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CFAFB-F4D3-53CB-E690-BE4C20E9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041" y="7933221"/>
            <a:ext cx="765322" cy="765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16042-B373-BDE9-EA6D-235D91C0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831" y="4774689"/>
            <a:ext cx="3269064" cy="3269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25C0E-EE45-02AB-9911-C570F96F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426" y="5267152"/>
            <a:ext cx="1748206" cy="1738426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D9919AB2-48D0-D92C-054A-824C707D4643}"/>
              </a:ext>
            </a:extLst>
          </p:cNvPr>
          <p:cNvSpPr/>
          <p:nvPr/>
        </p:nvSpPr>
        <p:spPr>
          <a:xfrm>
            <a:off x="12235210" y="5398571"/>
            <a:ext cx="289309" cy="40421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09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071D9-FF40-AF44-90BA-071DE6DB8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68E144-0B5D-AE8E-1037-5DA280DA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32" y="4201061"/>
            <a:ext cx="2117395" cy="2105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66019-0EC1-B2D3-EABD-65C7F6EA10C0}"/>
              </a:ext>
            </a:extLst>
          </p:cNvPr>
          <p:cNvSpPr/>
          <p:nvPr/>
        </p:nvSpPr>
        <p:spPr>
          <a:xfrm>
            <a:off x="5093358" y="8116130"/>
            <a:ext cx="1799288" cy="126022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3EAD9-EF5B-F65F-07B8-3495DCDC68D7}"/>
              </a:ext>
            </a:extLst>
          </p:cNvPr>
          <p:cNvSpPr/>
          <p:nvPr/>
        </p:nvSpPr>
        <p:spPr>
          <a:xfrm>
            <a:off x="8536529" y="8021290"/>
            <a:ext cx="1420176" cy="13550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85BB1-E33A-D302-6614-83EB8C2A2002}"/>
              </a:ext>
            </a:extLst>
          </p:cNvPr>
          <p:cNvSpPr/>
          <p:nvPr/>
        </p:nvSpPr>
        <p:spPr>
          <a:xfrm>
            <a:off x="5100668" y="4320699"/>
            <a:ext cx="4521479" cy="223869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667699-1C21-C0DF-0471-E0B4A410DF8B}"/>
              </a:ext>
            </a:extLst>
          </p:cNvPr>
          <p:cNvSpPr/>
          <p:nvPr/>
        </p:nvSpPr>
        <p:spPr>
          <a:xfrm>
            <a:off x="7219332" y="8239025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09FD9-21B7-110F-3301-F95630B77DC7}"/>
              </a:ext>
            </a:extLst>
          </p:cNvPr>
          <p:cNvSpPr txBox="1"/>
          <p:nvPr/>
        </p:nvSpPr>
        <p:spPr>
          <a:xfrm>
            <a:off x="7366076" y="8411288"/>
            <a:ext cx="114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>
                <a:solidFill>
                  <a:schemeClr val="bg1"/>
                </a:solidFill>
                <a:latin typeface="Helvetica" pitchFamily="2" charset="0"/>
              </a:rPr>
              <a:t>O</a:t>
            </a:r>
            <a:r>
              <a:rPr lang="en-CN" sz="2000" baseline="-25000">
                <a:solidFill>
                  <a:schemeClr val="bg1"/>
                </a:solidFill>
                <a:latin typeface="Helvetica" pitchFamily="2" charset="0"/>
              </a:rPr>
              <a:t>t</a:t>
            </a:r>
            <a:endParaRPr lang="en-CN" sz="200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DA35B-E29C-B039-FA8A-274707E1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8058051"/>
            <a:ext cx="987244" cy="9872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429D70-B490-FD85-DD50-25AAD2A6ADDE}"/>
              </a:ext>
            </a:extLst>
          </p:cNvPr>
          <p:cNvCxnSpPr>
            <a:cxnSpLocks/>
          </p:cNvCxnSpPr>
          <p:nvPr/>
        </p:nvCxnSpPr>
        <p:spPr>
          <a:xfrm>
            <a:off x="8001709" y="8612426"/>
            <a:ext cx="47821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F5BD3-55E0-0DEA-65B7-35711FC0545F}"/>
              </a:ext>
            </a:extLst>
          </p:cNvPr>
          <p:cNvSpPr txBox="1"/>
          <p:nvPr/>
        </p:nvSpPr>
        <p:spPr>
          <a:xfrm>
            <a:off x="8756081" y="896891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Agent/Policy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8B9D4-0EAD-8B37-A0FD-31DD6F6916B0}"/>
              </a:ext>
            </a:extLst>
          </p:cNvPr>
          <p:cNvSpPr/>
          <p:nvPr/>
        </p:nvSpPr>
        <p:spPr>
          <a:xfrm>
            <a:off x="12105495" y="8245105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A4803-C59C-A242-4A2B-1FD5BEB5CDA6}"/>
              </a:ext>
            </a:extLst>
          </p:cNvPr>
          <p:cNvSpPr txBox="1"/>
          <p:nvPr/>
        </p:nvSpPr>
        <p:spPr>
          <a:xfrm>
            <a:off x="12266306" y="8403584"/>
            <a:ext cx="114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>
                <a:solidFill>
                  <a:schemeClr val="bg1"/>
                </a:solidFill>
                <a:latin typeface="Helvetica" pitchFamily="2" charset="0"/>
              </a:rPr>
              <a:t>A</a:t>
            </a:r>
            <a:r>
              <a:rPr lang="en-CN" sz="2000" baseline="-25000">
                <a:solidFill>
                  <a:schemeClr val="bg1"/>
                </a:solidFill>
                <a:latin typeface="Helvetica" pitchFamily="2" charset="0"/>
              </a:rPr>
              <a:t>t</a:t>
            </a:r>
            <a:endParaRPr lang="en-CN" sz="200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29DDD5-C0D3-B844-13C9-881408352FAD}"/>
              </a:ext>
            </a:extLst>
          </p:cNvPr>
          <p:cNvCxnSpPr>
            <a:cxnSpLocks/>
          </p:cNvCxnSpPr>
          <p:nvPr/>
        </p:nvCxnSpPr>
        <p:spPr>
          <a:xfrm>
            <a:off x="10045884" y="8635070"/>
            <a:ext cx="5400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8152A9-B1C3-D4C7-A596-CEFB06C7560F}"/>
              </a:ext>
            </a:extLst>
          </p:cNvPr>
          <p:cNvCxnSpPr>
            <a:cxnSpLocks/>
          </p:cNvCxnSpPr>
          <p:nvPr/>
        </p:nvCxnSpPr>
        <p:spPr>
          <a:xfrm flipH="1">
            <a:off x="9694272" y="5399018"/>
            <a:ext cx="3656559" cy="3898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1EEE32-AEAB-92A3-30E8-80820E811FE3}"/>
              </a:ext>
            </a:extLst>
          </p:cNvPr>
          <p:cNvCxnSpPr>
            <a:cxnSpLocks/>
          </p:cNvCxnSpPr>
          <p:nvPr/>
        </p:nvCxnSpPr>
        <p:spPr>
          <a:xfrm>
            <a:off x="12889070" y="8632748"/>
            <a:ext cx="5157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B374FB-15C2-512E-FF86-D8BE5938F396}"/>
              </a:ext>
            </a:extLst>
          </p:cNvPr>
          <p:cNvSpPr txBox="1"/>
          <p:nvPr/>
        </p:nvSpPr>
        <p:spPr>
          <a:xfrm>
            <a:off x="14348562" y="6242103"/>
            <a:ext cx="2982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State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90B64-EC11-A909-D1B9-B00F964877BB}"/>
              </a:ext>
            </a:extLst>
          </p:cNvPr>
          <p:cNvSpPr/>
          <p:nvPr/>
        </p:nvSpPr>
        <p:spPr>
          <a:xfrm>
            <a:off x="6894819" y="4655993"/>
            <a:ext cx="2479843" cy="14101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B78A2-6589-E1CC-DC86-2DC427F52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346" y="4865451"/>
            <a:ext cx="2015970" cy="8441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2440EE-F206-594D-18A3-727740EAA423}"/>
              </a:ext>
            </a:extLst>
          </p:cNvPr>
          <p:cNvSpPr txBox="1"/>
          <p:nvPr/>
        </p:nvSpPr>
        <p:spPr>
          <a:xfrm>
            <a:off x="6938213" y="5708849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Place Cell / Grid Cell Simulation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41553F-2112-C6E0-A869-CEF415CD7C8A}"/>
              </a:ext>
            </a:extLst>
          </p:cNvPr>
          <p:cNvCxnSpPr>
            <a:cxnSpLocks/>
          </p:cNvCxnSpPr>
          <p:nvPr/>
        </p:nvCxnSpPr>
        <p:spPr>
          <a:xfrm>
            <a:off x="7578900" y="6666832"/>
            <a:ext cx="0" cy="146802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98AF6C1-7ADB-BB22-FA2D-E86BB913C0B3}"/>
              </a:ext>
            </a:extLst>
          </p:cNvPr>
          <p:cNvSpPr/>
          <p:nvPr/>
        </p:nvSpPr>
        <p:spPr>
          <a:xfrm>
            <a:off x="5277759" y="8212402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060CEC-C05E-3D77-D9DE-9C238CF2C321}"/>
              </a:ext>
            </a:extLst>
          </p:cNvPr>
          <p:cNvSpPr/>
          <p:nvPr/>
        </p:nvSpPr>
        <p:spPr>
          <a:xfrm>
            <a:off x="5448721" y="821778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6AC72A-B494-B941-8C21-7D50A18746D8}"/>
              </a:ext>
            </a:extLst>
          </p:cNvPr>
          <p:cNvSpPr/>
          <p:nvPr/>
        </p:nvSpPr>
        <p:spPr>
          <a:xfrm>
            <a:off x="5619683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CD9B55-86EB-33F0-326D-59AE196F1B81}"/>
              </a:ext>
            </a:extLst>
          </p:cNvPr>
          <p:cNvSpPr/>
          <p:nvPr/>
        </p:nvSpPr>
        <p:spPr>
          <a:xfrm>
            <a:off x="5790645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F05486-E5F4-0ACF-BC97-58643FD0A860}"/>
              </a:ext>
            </a:extLst>
          </p:cNvPr>
          <p:cNvSpPr/>
          <p:nvPr/>
        </p:nvSpPr>
        <p:spPr>
          <a:xfrm>
            <a:off x="5961607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34301A-AC59-5FDD-6E7B-B6F227614DFA}"/>
              </a:ext>
            </a:extLst>
          </p:cNvPr>
          <p:cNvSpPr txBox="1"/>
          <p:nvPr/>
        </p:nvSpPr>
        <p:spPr>
          <a:xfrm>
            <a:off x="6073915" y="8404011"/>
            <a:ext cx="6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>
                <a:solidFill>
                  <a:schemeClr val="bg1"/>
                </a:solidFill>
                <a:latin typeface="Helvetica" pitchFamily="2" charset="0"/>
              </a:rPr>
              <a:t>O</a:t>
            </a:r>
            <a:r>
              <a:rPr lang="en-CN" sz="2000" baseline="-25000">
                <a:solidFill>
                  <a:schemeClr val="bg1"/>
                </a:solidFill>
                <a:latin typeface="Helvetica" pitchFamily="2" charset="0"/>
              </a:rPr>
              <a:t>t-1</a:t>
            </a:r>
            <a:endParaRPr lang="en-CN" sz="200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8" name="Plus 27">
            <a:extLst>
              <a:ext uri="{FF2B5EF4-FFF2-40B4-BE49-F238E27FC236}">
                <a16:creationId xmlns:a16="http://schemas.microsoft.com/office/drawing/2014/main" id="{5FAF9D9D-6FCB-7CEC-5D08-E5EA79223A77}"/>
              </a:ext>
            </a:extLst>
          </p:cNvPr>
          <p:cNvSpPr/>
          <p:nvPr/>
        </p:nvSpPr>
        <p:spPr>
          <a:xfrm>
            <a:off x="6921022" y="8496470"/>
            <a:ext cx="278613" cy="2772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6B5C06-8D0D-3750-0DC1-FA3B26BA13DA}"/>
              </a:ext>
            </a:extLst>
          </p:cNvPr>
          <p:cNvSpPr txBox="1"/>
          <p:nvPr/>
        </p:nvSpPr>
        <p:spPr>
          <a:xfrm>
            <a:off x="5100668" y="9012466"/>
            <a:ext cx="186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History of Observations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BAECC94-D18C-8071-ADC9-33F6C53FC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25" y="4463930"/>
            <a:ext cx="676339" cy="6763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CC8A21-C160-4778-B7C5-745E85A28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031" y="5465421"/>
            <a:ext cx="563928" cy="5639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C854BF-7972-BBE4-CD5F-B64D28047785}"/>
              </a:ext>
            </a:extLst>
          </p:cNvPr>
          <p:cNvSpPr txBox="1"/>
          <p:nvPr/>
        </p:nvSpPr>
        <p:spPr>
          <a:xfrm>
            <a:off x="5270687" y="5062214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Taste Perception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2F66D-5DCA-972A-F8F7-EB913C6BD577}"/>
              </a:ext>
            </a:extLst>
          </p:cNvPr>
          <p:cNvSpPr txBox="1"/>
          <p:nvPr/>
        </p:nvSpPr>
        <p:spPr>
          <a:xfrm>
            <a:off x="5288332" y="6002884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Audio Perception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1D03D-5391-00E0-0D6D-23A888E9ACF2}"/>
              </a:ext>
            </a:extLst>
          </p:cNvPr>
          <p:cNvSpPr txBox="1"/>
          <p:nvPr/>
        </p:nvSpPr>
        <p:spPr>
          <a:xfrm>
            <a:off x="5210135" y="6570370"/>
            <a:ext cx="207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Observation Space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6320F5-98FB-0D50-D12C-C2C5E6590DEA}"/>
              </a:ext>
            </a:extLst>
          </p:cNvPr>
          <p:cNvCxnSpPr>
            <a:cxnSpLocks/>
          </p:cNvCxnSpPr>
          <p:nvPr/>
        </p:nvCxnSpPr>
        <p:spPr>
          <a:xfrm>
            <a:off x="14656027" y="6648529"/>
            <a:ext cx="0" cy="27839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1E90DDC-BCAC-AB95-1B0F-8E961D740A02}"/>
              </a:ext>
            </a:extLst>
          </p:cNvPr>
          <p:cNvSpPr/>
          <p:nvPr/>
        </p:nvSpPr>
        <p:spPr>
          <a:xfrm>
            <a:off x="10662629" y="6489603"/>
            <a:ext cx="616585" cy="288674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545D6CB-0515-4701-4712-CF4F70554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0743317" y="6640690"/>
            <a:ext cx="455213" cy="4552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CD92DF2-5B86-5935-46B5-AB969B825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743317" y="7170038"/>
            <a:ext cx="455213" cy="4552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7E86D8B-24A7-9F11-F1C5-C7CA29ADB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3316" y="7699386"/>
            <a:ext cx="455213" cy="45521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FAE0D44-9E92-A197-8713-55C974E5B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743317" y="8228734"/>
            <a:ext cx="455213" cy="45521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DCF8EE-9D8B-0F6F-F49C-98F3AF3A8574}"/>
              </a:ext>
            </a:extLst>
          </p:cNvPr>
          <p:cNvCxnSpPr>
            <a:cxnSpLocks/>
          </p:cNvCxnSpPr>
          <p:nvPr/>
        </p:nvCxnSpPr>
        <p:spPr>
          <a:xfrm>
            <a:off x="11391073" y="8630132"/>
            <a:ext cx="6480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65EC7A-9D47-1B8B-C52E-5BEBAEF00CFB}"/>
              </a:ext>
            </a:extLst>
          </p:cNvPr>
          <p:cNvSpPr txBox="1"/>
          <p:nvPr/>
        </p:nvSpPr>
        <p:spPr>
          <a:xfrm>
            <a:off x="11306083" y="8973926"/>
            <a:ext cx="207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Action</a:t>
            </a:r>
          </a:p>
          <a:p>
            <a:r>
              <a:rPr lang="en-CN" sz="1200" b="1"/>
              <a:t>Space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963DAB-EB99-1581-2699-B393F9BD29FA}"/>
              </a:ext>
            </a:extLst>
          </p:cNvPr>
          <p:cNvSpPr txBox="1"/>
          <p:nvPr/>
        </p:nvSpPr>
        <p:spPr>
          <a:xfrm>
            <a:off x="7407559" y="6072553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Spatial Perception</a:t>
            </a:r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3DDAE8DA-0826-9EF4-6D83-494780C2AD0B}"/>
              </a:ext>
            </a:extLst>
          </p:cNvPr>
          <p:cNvSpPr/>
          <p:nvPr/>
        </p:nvSpPr>
        <p:spPr>
          <a:xfrm>
            <a:off x="14523631" y="4397790"/>
            <a:ext cx="345284" cy="428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A9A9A6-5F19-84E9-06ED-ED0A4485770D}"/>
              </a:ext>
            </a:extLst>
          </p:cNvPr>
          <p:cNvSpPr txBox="1"/>
          <p:nvPr/>
        </p:nvSpPr>
        <p:spPr>
          <a:xfrm>
            <a:off x="4531661" y="3326788"/>
            <a:ext cx="69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600" b="1"/>
              <a:t>T</a:t>
            </a:r>
            <a:r>
              <a:rPr lang="en-US" sz="3600" b="1" dirty="0"/>
              <a:t>Mazing PO-MDP Simulation</a:t>
            </a:r>
            <a:endParaRPr lang="en-CN" sz="3600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74172A-2888-289A-7B4C-F6D722AEA05B}"/>
              </a:ext>
            </a:extLst>
          </p:cNvPr>
          <p:cNvSpPr/>
          <p:nvPr/>
        </p:nvSpPr>
        <p:spPr>
          <a:xfrm>
            <a:off x="13512366" y="9694958"/>
            <a:ext cx="2367815" cy="236545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F7B480-B718-676A-4845-DED79A1B334B}"/>
              </a:ext>
            </a:extLst>
          </p:cNvPr>
          <p:cNvSpPr txBox="1"/>
          <p:nvPr/>
        </p:nvSpPr>
        <p:spPr>
          <a:xfrm>
            <a:off x="14344834" y="9078928"/>
            <a:ext cx="2982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State </a:t>
            </a:r>
            <a:r>
              <a:rPr lang="en-US" sz="1200" b="1" dirty="0"/>
              <a:t>t+1</a:t>
            </a:r>
            <a:endParaRPr lang="en-CN" sz="1200" b="1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EDFA578-F21E-FA12-2209-36FFE16562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591" y="8718871"/>
            <a:ext cx="455213" cy="4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D81D3-BF3A-9C10-DB34-9A12A9420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2044AA-4B49-F980-F18A-9D5318E9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953" y="4165304"/>
            <a:ext cx="1979299" cy="197929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4DFCD03-9D82-0EE8-3BF4-D35BA9CC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97" y="4010028"/>
            <a:ext cx="1979299" cy="197929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5CA353-F8A5-D8C3-6348-A3B06B506A8D}"/>
              </a:ext>
            </a:extLst>
          </p:cNvPr>
          <p:cNvCxnSpPr>
            <a:cxnSpLocks/>
          </p:cNvCxnSpPr>
          <p:nvPr/>
        </p:nvCxnSpPr>
        <p:spPr>
          <a:xfrm flipH="1">
            <a:off x="7580889" y="5489596"/>
            <a:ext cx="4536000" cy="0"/>
          </a:xfrm>
          <a:prstGeom prst="straightConnector1">
            <a:avLst/>
          </a:prstGeom>
          <a:ln w="1016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FFFF1A-DEEA-EAAB-D060-40F370A935EF}"/>
              </a:ext>
            </a:extLst>
          </p:cNvPr>
          <p:cNvCxnSpPr>
            <a:cxnSpLocks/>
          </p:cNvCxnSpPr>
          <p:nvPr/>
        </p:nvCxnSpPr>
        <p:spPr>
          <a:xfrm>
            <a:off x="7702650" y="4999676"/>
            <a:ext cx="4536000" cy="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49125FA-81DF-CDE4-8244-A2E6455C85FC}"/>
              </a:ext>
            </a:extLst>
          </p:cNvPr>
          <p:cNvSpPr txBox="1"/>
          <p:nvPr/>
        </p:nvSpPr>
        <p:spPr>
          <a:xfrm>
            <a:off x="8281012" y="4526713"/>
            <a:ext cx="359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rgbClr val="C00000"/>
                </a:solidFill>
                <a:latin typeface="Helvetica" pitchFamily="2" charset="0"/>
              </a:rPr>
              <a:t>Action a</a:t>
            </a:r>
            <a:r>
              <a:rPr lang="en-CN" sz="2400" b="1" baseline="-25000" dirty="0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CN" sz="2400" b="1" dirty="0">
                <a:solidFill>
                  <a:srgbClr val="C00000"/>
                </a:solidFill>
                <a:latin typeface="Helvetica" pitchFamily="2" charset="0"/>
              </a:rPr>
              <a:t> ~ </a:t>
            </a:r>
            <a:r>
              <a:rPr lang="el-GR" sz="2400" b="1" dirty="0">
                <a:solidFill>
                  <a:srgbClr val="C00000"/>
                </a:solidFill>
                <a:latin typeface="Helvetica" pitchFamily="2" charset="0"/>
              </a:rPr>
              <a:t>π</a:t>
            </a:r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(s</a:t>
            </a:r>
            <a:r>
              <a:rPr lang="en-US" sz="2400" b="1" baseline="-25000" dirty="0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)</a:t>
            </a:r>
            <a:r>
              <a:rPr lang="en-CN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5372-52F2-3D3A-5492-A7AB90170C9C}"/>
              </a:ext>
            </a:extLst>
          </p:cNvPr>
          <p:cNvSpPr txBox="1"/>
          <p:nvPr/>
        </p:nvSpPr>
        <p:spPr>
          <a:xfrm>
            <a:off x="8159251" y="5509872"/>
            <a:ext cx="359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State s</a:t>
            </a:r>
            <a:r>
              <a:rPr lang="en-CN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t+1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~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P(s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, a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)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B443C5-1008-7970-0649-FF69314875AC}"/>
              </a:ext>
            </a:extLst>
          </p:cNvPr>
          <p:cNvSpPr txBox="1"/>
          <p:nvPr/>
        </p:nvSpPr>
        <p:spPr>
          <a:xfrm>
            <a:off x="8159251" y="5892125"/>
            <a:ext cx="470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Observation o</a:t>
            </a:r>
            <a:r>
              <a:rPr lang="en-CN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~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O(s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, a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)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C388F3-E04B-39DB-4219-21FD3BFD4F11}"/>
              </a:ext>
            </a:extLst>
          </p:cNvPr>
          <p:cNvSpPr txBox="1"/>
          <p:nvPr/>
        </p:nvSpPr>
        <p:spPr>
          <a:xfrm>
            <a:off x="4403825" y="3499807"/>
            <a:ext cx="1165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 PO-MDP is defined by the tuple (S, A, T, R, </a:t>
            </a:r>
            <a:r>
              <a:rPr lang="el-GR" sz="3600" b="1" dirty="0">
                <a:latin typeface="Helvetica" pitchFamily="2" charset="0"/>
              </a:rPr>
              <a:t>Ω,</a:t>
            </a:r>
            <a:r>
              <a:rPr lang="en-US" sz="3600" b="1" dirty="0">
                <a:latin typeface="Helvetica" pitchFamily="2" charset="0"/>
              </a:rPr>
              <a:t> O,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</a:t>
            </a:r>
            <a:r>
              <a:rPr lang="el-GR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γ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)</a:t>
            </a:r>
            <a:endParaRPr lang="en-CN" sz="3600" b="1" dirty="0">
              <a:solidFill>
                <a:schemeClr val="tx1">
                  <a:lumMod val="95000"/>
                  <a:lumOff val="5000"/>
                </a:schemeClr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4F05B-9F1B-307B-47A7-BAC548FA49BC}"/>
              </a:ext>
            </a:extLst>
          </p:cNvPr>
          <p:cNvSpPr txBox="1"/>
          <p:nvPr/>
        </p:nvSpPr>
        <p:spPr>
          <a:xfrm>
            <a:off x="8159251" y="6274378"/>
            <a:ext cx="4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Reward r</a:t>
            </a:r>
            <a:r>
              <a:rPr lang="en-CN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~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R(s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, a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)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F20E5-2559-49D5-0B8F-5B4171EF47D9}"/>
              </a:ext>
            </a:extLst>
          </p:cNvPr>
          <p:cNvSpPr txBox="1"/>
          <p:nvPr/>
        </p:nvSpPr>
        <p:spPr>
          <a:xfrm>
            <a:off x="2807948" y="4659054"/>
            <a:ext cx="2348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Agent gets observation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AFE1B-3485-CB52-6FC7-8955BD0B5A66}"/>
              </a:ext>
            </a:extLst>
          </p:cNvPr>
          <p:cNvSpPr txBox="1"/>
          <p:nvPr/>
        </p:nvSpPr>
        <p:spPr>
          <a:xfrm>
            <a:off x="14862650" y="4524587"/>
            <a:ext cx="2351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Dynamics is Markovian on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C826F-6728-EAAC-F659-3E2E3F5D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953" y="8258154"/>
            <a:ext cx="1979299" cy="197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52962-478F-4A70-1C20-C04F4170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97" y="8069060"/>
            <a:ext cx="1979299" cy="19792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E62121-8FBE-50D6-D4D4-252EB306D93B}"/>
              </a:ext>
            </a:extLst>
          </p:cNvPr>
          <p:cNvCxnSpPr>
            <a:cxnSpLocks/>
          </p:cNvCxnSpPr>
          <p:nvPr/>
        </p:nvCxnSpPr>
        <p:spPr>
          <a:xfrm flipH="1">
            <a:off x="7612193" y="9548629"/>
            <a:ext cx="4536000" cy="0"/>
          </a:xfrm>
          <a:prstGeom prst="straightConnector1">
            <a:avLst/>
          </a:prstGeom>
          <a:ln w="1016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4A2112-0F01-6956-DF26-43CD9E75D4FE}"/>
              </a:ext>
            </a:extLst>
          </p:cNvPr>
          <p:cNvCxnSpPr>
            <a:cxnSpLocks/>
          </p:cNvCxnSpPr>
          <p:nvPr/>
        </p:nvCxnSpPr>
        <p:spPr>
          <a:xfrm>
            <a:off x="7733954" y="9058709"/>
            <a:ext cx="4536000" cy="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5EE84-5192-08F0-B8A9-AD1C3686D5CB}"/>
              </a:ext>
            </a:extLst>
          </p:cNvPr>
          <p:cNvSpPr txBox="1"/>
          <p:nvPr/>
        </p:nvSpPr>
        <p:spPr>
          <a:xfrm>
            <a:off x="8312316" y="8585746"/>
            <a:ext cx="359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rgbClr val="C00000"/>
                </a:solidFill>
                <a:latin typeface="Helvetica" pitchFamily="2" charset="0"/>
              </a:rPr>
              <a:t>Action a</a:t>
            </a:r>
            <a:r>
              <a:rPr lang="en-CN" sz="2400" b="1" baseline="-25000" dirty="0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CN" sz="2400" b="1" dirty="0">
                <a:solidFill>
                  <a:srgbClr val="C00000"/>
                </a:solidFill>
                <a:latin typeface="Helvetica" pitchFamily="2" charset="0"/>
              </a:rPr>
              <a:t> ~ </a:t>
            </a:r>
            <a:r>
              <a:rPr lang="el-GR" sz="2400" b="1" dirty="0">
                <a:solidFill>
                  <a:srgbClr val="C00000"/>
                </a:solidFill>
                <a:latin typeface="Helvetica" pitchFamily="2" charset="0"/>
              </a:rPr>
              <a:t>π</a:t>
            </a:r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(s</a:t>
            </a:r>
            <a:r>
              <a:rPr lang="en-US" sz="2400" b="1" baseline="-25000" dirty="0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)</a:t>
            </a:r>
            <a:r>
              <a:rPr lang="en-CN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7D048-0F58-E67E-0FEF-65E0924CC14D}"/>
              </a:ext>
            </a:extLst>
          </p:cNvPr>
          <p:cNvSpPr txBox="1"/>
          <p:nvPr/>
        </p:nvSpPr>
        <p:spPr>
          <a:xfrm>
            <a:off x="8190555" y="9568905"/>
            <a:ext cx="359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State s</a:t>
            </a:r>
            <a:r>
              <a:rPr lang="en-CN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t+1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~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P(s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, a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)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83ADC-0BD9-246F-7765-F8D9E65480E7}"/>
              </a:ext>
            </a:extLst>
          </p:cNvPr>
          <p:cNvSpPr txBox="1"/>
          <p:nvPr/>
        </p:nvSpPr>
        <p:spPr>
          <a:xfrm>
            <a:off x="8190555" y="9951158"/>
            <a:ext cx="4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Reward r</a:t>
            </a:r>
            <a:r>
              <a:rPr lang="en-CN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~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R(s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, a</a:t>
            </a:r>
            <a:r>
              <a:rPr lang="en-US" sz="2400" b="1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t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)</a:t>
            </a:r>
            <a:r>
              <a:rPr lang="en-C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4AAEC-88DA-0247-1C6D-DD7719262655}"/>
              </a:ext>
            </a:extLst>
          </p:cNvPr>
          <p:cNvSpPr txBox="1"/>
          <p:nvPr/>
        </p:nvSpPr>
        <p:spPr>
          <a:xfrm>
            <a:off x="4419859" y="7574616"/>
            <a:ext cx="1034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An MDP is defined by the tuple (S, A, P, R,</a:t>
            </a:r>
            <a:r>
              <a:rPr lang="el-GR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 γ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)</a:t>
            </a:r>
            <a:endParaRPr lang="en-CN" sz="3600" b="1" dirty="0">
              <a:solidFill>
                <a:schemeClr val="tx1">
                  <a:lumMod val="95000"/>
                  <a:lumOff val="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3224D-55D7-7BD2-229F-B07C44751109}"/>
              </a:ext>
            </a:extLst>
          </p:cNvPr>
          <p:cNvSpPr txBox="1"/>
          <p:nvPr/>
        </p:nvSpPr>
        <p:spPr>
          <a:xfrm>
            <a:off x="2807948" y="8603200"/>
            <a:ext cx="2348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Agent gets full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4ACC3-5CC5-063F-0E2A-709526CC43D2}"/>
              </a:ext>
            </a:extLst>
          </p:cNvPr>
          <p:cNvSpPr txBox="1"/>
          <p:nvPr/>
        </p:nvSpPr>
        <p:spPr>
          <a:xfrm>
            <a:off x="14893954" y="8518841"/>
            <a:ext cx="2351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Dynamics is Markovian on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18F27-A6E3-7775-A342-367E2144C3BC}"/>
              </a:ext>
            </a:extLst>
          </p:cNvPr>
          <p:cNvSpPr txBox="1"/>
          <p:nvPr/>
        </p:nvSpPr>
        <p:spPr>
          <a:xfrm>
            <a:off x="5037047" y="9979700"/>
            <a:ext cx="23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rgbClr val="FF0000"/>
                </a:solidFill>
                <a:latin typeface="Helvetica" pitchFamily="2" charset="0"/>
              </a:rPr>
              <a:t>Agent Policy </a:t>
            </a:r>
            <a:r>
              <a:rPr lang="el-GR" sz="2400" b="1" dirty="0">
                <a:solidFill>
                  <a:srgbClr val="FF0000"/>
                </a:solidFill>
                <a:latin typeface="Helvetica" pitchFamily="2" charset="0"/>
              </a:rPr>
              <a:t>π</a:t>
            </a:r>
            <a:endParaRPr lang="en-CN" sz="2400" b="1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4BDF2-9F66-BF37-0BEC-8CD460374871}"/>
              </a:ext>
            </a:extLst>
          </p:cNvPr>
          <p:cNvSpPr txBox="1"/>
          <p:nvPr/>
        </p:nvSpPr>
        <p:spPr>
          <a:xfrm>
            <a:off x="5156696" y="5913770"/>
            <a:ext cx="23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solidFill>
                  <a:srgbClr val="FF0000"/>
                </a:solidFill>
                <a:latin typeface="Helvetica" pitchFamily="2" charset="0"/>
              </a:rPr>
              <a:t>Agent Policy </a:t>
            </a:r>
            <a:r>
              <a:rPr lang="el-GR" sz="2400" b="1" dirty="0">
                <a:solidFill>
                  <a:srgbClr val="FF0000"/>
                </a:solidFill>
                <a:latin typeface="Helvetica" pitchFamily="2" charset="0"/>
              </a:rPr>
              <a:t>π</a:t>
            </a:r>
            <a:endParaRPr lang="en-CN" sz="2400" b="1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18CCD-0C2D-223E-A2CA-FD4C39E6D13E}"/>
              </a:ext>
            </a:extLst>
          </p:cNvPr>
          <p:cNvSpPr txBox="1"/>
          <p:nvPr/>
        </p:nvSpPr>
        <p:spPr>
          <a:xfrm>
            <a:off x="12704463" y="6191479"/>
            <a:ext cx="23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Helvetica" pitchFamily="2" charset="0"/>
              </a:rPr>
              <a:t>Environment</a:t>
            </a:r>
            <a:endParaRPr lang="en-CN" sz="2400" b="1" dirty="0">
              <a:solidFill>
                <a:srgbClr val="0070C0"/>
              </a:solidFill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F1EE8-7A7C-8BEB-6C09-BD13E745548B}"/>
              </a:ext>
            </a:extLst>
          </p:cNvPr>
          <p:cNvSpPr txBox="1"/>
          <p:nvPr/>
        </p:nvSpPr>
        <p:spPr>
          <a:xfrm>
            <a:off x="12704463" y="10285033"/>
            <a:ext cx="23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Helvetica" pitchFamily="2" charset="0"/>
              </a:rPr>
              <a:t>Environment</a:t>
            </a:r>
            <a:endParaRPr lang="en-CN" sz="2400" b="1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0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9C1A-2EB9-C213-BF12-44534D65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>
            <a:extLst>
              <a:ext uri="{FF2B5EF4-FFF2-40B4-BE49-F238E27FC236}">
                <a16:creationId xmlns:a16="http://schemas.microsoft.com/office/drawing/2014/main" id="{3A48F73E-14EB-23C4-F4B8-6EC32C0B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332" y="4201061"/>
            <a:ext cx="2117395" cy="210555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DFB36EA-2D31-BC92-6213-E6BF1F7565C7}"/>
              </a:ext>
            </a:extLst>
          </p:cNvPr>
          <p:cNvSpPr/>
          <p:nvPr/>
        </p:nvSpPr>
        <p:spPr>
          <a:xfrm>
            <a:off x="5093358" y="8116130"/>
            <a:ext cx="1799288" cy="126022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FE842B-8C8B-2CC0-33BD-EC3E2A481545}"/>
              </a:ext>
            </a:extLst>
          </p:cNvPr>
          <p:cNvSpPr/>
          <p:nvPr/>
        </p:nvSpPr>
        <p:spPr>
          <a:xfrm>
            <a:off x="8536529" y="8021290"/>
            <a:ext cx="1420176" cy="13550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17B500-7AA9-2813-77FC-CF664B42E20B}"/>
              </a:ext>
            </a:extLst>
          </p:cNvPr>
          <p:cNvSpPr/>
          <p:nvPr/>
        </p:nvSpPr>
        <p:spPr>
          <a:xfrm>
            <a:off x="5100668" y="4320699"/>
            <a:ext cx="4521479" cy="223869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03CE07-C02C-8A33-BEAA-D2C37E6E99FB}"/>
              </a:ext>
            </a:extLst>
          </p:cNvPr>
          <p:cNvSpPr/>
          <p:nvPr/>
        </p:nvSpPr>
        <p:spPr>
          <a:xfrm>
            <a:off x="13472123" y="4166244"/>
            <a:ext cx="2367815" cy="236545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548AC8-07F2-0E8D-1B24-D629B75458A6}"/>
              </a:ext>
            </a:extLst>
          </p:cNvPr>
          <p:cNvSpPr/>
          <p:nvPr/>
        </p:nvSpPr>
        <p:spPr>
          <a:xfrm>
            <a:off x="7219332" y="8239025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87CEE-020F-B47E-619E-E3D76568AA22}"/>
              </a:ext>
            </a:extLst>
          </p:cNvPr>
          <p:cNvSpPr txBox="1"/>
          <p:nvPr/>
        </p:nvSpPr>
        <p:spPr>
          <a:xfrm>
            <a:off x="7366076" y="8411288"/>
            <a:ext cx="114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>
                <a:solidFill>
                  <a:schemeClr val="bg1"/>
                </a:solidFill>
                <a:latin typeface="Helvetica" pitchFamily="2" charset="0"/>
              </a:rPr>
              <a:t>O</a:t>
            </a:r>
            <a:r>
              <a:rPr lang="en-CN" sz="2000" baseline="-25000">
                <a:solidFill>
                  <a:schemeClr val="bg1"/>
                </a:solidFill>
                <a:latin typeface="Helvetica" pitchFamily="2" charset="0"/>
              </a:rPr>
              <a:t>t</a:t>
            </a:r>
            <a:endParaRPr lang="en-CN" sz="200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C94FC2-1D14-16E9-8FF8-A3135623B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995" y="8058051"/>
            <a:ext cx="987244" cy="98724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629D06-7EBB-61FF-5107-2E687B9EA7BE}"/>
              </a:ext>
            </a:extLst>
          </p:cNvPr>
          <p:cNvCxnSpPr>
            <a:cxnSpLocks/>
          </p:cNvCxnSpPr>
          <p:nvPr/>
        </p:nvCxnSpPr>
        <p:spPr>
          <a:xfrm>
            <a:off x="8001709" y="8612426"/>
            <a:ext cx="47821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2577E6-AB3D-97EF-87DF-13E73A5CD7D0}"/>
              </a:ext>
            </a:extLst>
          </p:cNvPr>
          <p:cNvSpPr txBox="1"/>
          <p:nvPr/>
        </p:nvSpPr>
        <p:spPr>
          <a:xfrm>
            <a:off x="8756081" y="896891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Agent/Policy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4E4AE2-D26A-CCC5-2CFB-7D740DFFCAB9}"/>
              </a:ext>
            </a:extLst>
          </p:cNvPr>
          <p:cNvSpPr/>
          <p:nvPr/>
        </p:nvSpPr>
        <p:spPr>
          <a:xfrm>
            <a:off x="12105495" y="8245105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8253C-B332-581D-C9D9-9E757495B686}"/>
              </a:ext>
            </a:extLst>
          </p:cNvPr>
          <p:cNvSpPr txBox="1"/>
          <p:nvPr/>
        </p:nvSpPr>
        <p:spPr>
          <a:xfrm>
            <a:off x="12266306" y="8403584"/>
            <a:ext cx="114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>
                <a:solidFill>
                  <a:schemeClr val="bg1"/>
                </a:solidFill>
                <a:latin typeface="Helvetica" pitchFamily="2" charset="0"/>
              </a:rPr>
              <a:t>A</a:t>
            </a:r>
            <a:r>
              <a:rPr lang="en-CN" sz="2000" baseline="-25000">
                <a:solidFill>
                  <a:schemeClr val="bg1"/>
                </a:solidFill>
                <a:latin typeface="Helvetica" pitchFamily="2" charset="0"/>
              </a:rPr>
              <a:t>t</a:t>
            </a:r>
            <a:endParaRPr lang="en-CN" sz="200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A430A2-27FF-7E46-13E2-4B02E6F963DC}"/>
              </a:ext>
            </a:extLst>
          </p:cNvPr>
          <p:cNvCxnSpPr>
            <a:cxnSpLocks/>
          </p:cNvCxnSpPr>
          <p:nvPr/>
        </p:nvCxnSpPr>
        <p:spPr>
          <a:xfrm>
            <a:off x="10045884" y="8635070"/>
            <a:ext cx="5400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64C628-8CEB-F77B-102D-DF6B9FFF7BA8}"/>
              </a:ext>
            </a:extLst>
          </p:cNvPr>
          <p:cNvCxnSpPr>
            <a:cxnSpLocks/>
          </p:cNvCxnSpPr>
          <p:nvPr/>
        </p:nvCxnSpPr>
        <p:spPr>
          <a:xfrm flipH="1">
            <a:off x="9694272" y="5399018"/>
            <a:ext cx="3656559" cy="3898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E042A7-B390-961D-336B-26D5A1E33693}"/>
              </a:ext>
            </a:extLst>
          </p:cNvPr>
          <p:cNvCxnSpPr>
            <a:cxnSpLocks/>
          </p:cNvCxnSpPr>
          <p:nvPr/>
        </p:nvCxnSpPr>
        <p:spPr>
          <a:xfrm>
            <a:off x="12889070" y="8632748"/>
            <a:ext cx="5157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52211C-0197-3260-C3E0-B92737781DBB}"/>
              </a:ext>
            </a:extLst>
          </p:cNvPr>
          <p:cNvSpPr txBox="1"/>
          <p:nvPr/>
        </p:nvSpPr>
        <p:spPr>
          <a:xfrm>
            <a:off x="14348562" y="6242103"/>
            <a:ext cx="2982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State 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90055-477F-7E78-E65F-5C5664565C00}"/>
              </a:ext>
            </a:extLst>
          </p:cNvPr>
          <p:cNvSpPr/>
          <p:nvPr/>
        </p:nvSpPr>
        <p:spPr>
          <a:xfrm>
            <a:off x="6894819" y="4655993"/>
            <a:ext cx="2479843" cy="14101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B313A-5BA6-0E6E-A32F-2A68F6082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346" y="4865451"/>
            <a:ext cx="2015970" cy="844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896EA-C28D-76FF-FA72-F855D98324C2}"/>
              </a:ext>
            </a:extLst>
          </p:cNvPr>
          <p:cNvSpPr txBox="1"/>
          <p:nvPr/>
        </p:nvSpPr>
        <p:spPr>
          <a:xfrm>
            <a:off x="6938213" y="5708849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Place Cell / Grid Cell Simulation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1B1FA-1C2D-9D3D-1D8C-B0DD8BECC3C4}"/>
              </a:ext>
            </a:extLst>
          </p:cNvPr>
          <p:cNvCxnSpPr>
            <a:cxnSpLocks/>
          </p:cNvCxnSpPr>
          <p:nvPr/>
        </p:nvCxnSpPr>
        <p:spPr>
          <a:xfrm>
            <a:off x="7578900" y="6666832"/>
            <a:ext cx="0" cy="146802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93B849B-68F3-71AE-8830-1D65BDB1EFB7}"/>
              </a:ext>
            </a:extLst>
          </p:cNvPr>
          <p:cNvSpPr/>
          <p:nvPr/>
        </p:nvSpPr>
        <p:spPr>
          <a:xfrm>
            <a:off x="5277759" y="8212402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6FFCA4D-80FC-5484-4296-05F246763A17}"/>
              </a:ext>
            </a:extLst>
          </p:cNvPr>
          <p:cNvSpPr/>
          <p:nvPr/>
        </p:nvSpPr>
        <p:spPr>
          <a:xfrm>
            <a:off x="5448721" y="821778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17C16F-CE8F-CE22-1D9B-9A48F08FB910}"/>
              </a:ext>
            </a:extLst>
          </p:cNvPr>
          <p:cNvSpPr/>
          <p:nvPr/>
        </p:nvSpPr>
        <p:spPr>
          <a:xfrm>
            <a:off x="5619683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704DA2-8453-E823-F366-A7DDA0C6DABA}"/>
              </a:ext>
            </a:extLst>
          </p:cNvPr>
          <p:cNvSpPr/>
          <p:nvPr/>
        </p:nvSpPr>
        <p:spPr>
          <a:xfrm>
            <a:off x="5790645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E58111-4F7D-596E-A1F3-93835C083F6D}"/>
              </a:ext>
            </a:extLst>
          </p:cNvPr>
          <p:cNvSpPr/>
          <p:nvPr/>
        </p:nvSpPr>
        <p:spPr>
          <a:xfrm>
            <a:off x="5961607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44068A-3547-E943-FED7-177F88AA407C}"/>
              </a:ext>
            </a:extLst>
          </p:cNvPr>
          <p:cNvSpPr txBox="1"/>
          <p:nvPr/>
        </p:nvSpPr>
        <p:spPr>
          <a:xfrm>
            <a:off x="6073915" y="8404011"/>
            <a:ext cx="6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>
                <a:solidFill>
                  <a:schemeClr val="bg1"/>
                </a:solidFill>
                <a:latin typeface="Helvetica" pitchFamily="2" charset="0"/>
              </a:rPr>
              <a:t>O</a:t>
            </a:r>
            <a:r>
              <a:rPr lang="en-CN" sz="2000" baseline="-25000">
                <a:solidFill>
                  <a:schemeClr val="bg1"/>
                </a:solidFill>
                <a:latin typeface="Helvetica" pitchFamily="2" charset="0"/>
              </a:rPr>
              <a:t>t-1</a:t>
            </a:r>
            <a:endParaRPr lang="en-CN" sz="200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7" name="Plus 66">
            <a:extLst>
              <a:ext uri="{FF2B5EF4-FFF2-40B4-BE49-F238E27FC236}">
                <a16:creationId xmlns:a16="http://schemas.microsoft.com/office/drawing/2014/main" id="{CF5B5798-1958-6C58-3525-2C449B2A456F}"/>
              </a:ext>
            </a:extLst>
          </p:cNvPr>
          <p:cNvSpPr/>
          <p:nvPr/>
        </p:nvSpPr>
        <p:spPr>
          <a:xfrm>
            <a:off x="6921022" y="8496470"/>
            <a:ext cx="278613" cy="2772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40C6C1-A2AB-0168-E4B6-046E99364109}"/>
              </a:ext>
            </a:extLst>
          </p:cNvPr>
          <p:cNvSpPr txBox="1"/>
          <p:nvPr/>
        </p:nvSpPr>
        <p:spPr>
          <a:xfrm>
            <a:off x="5100668" y="9012466"/>
            <a:ext cx="186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History of Observations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4036015-74EB-6A28-E249-014B60507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525" y="4463930"/>
            <a:ext cx="676339" cy="67633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53D9-5890-261A-9C95-7A4C74A49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6031" y="5465421"/>
            <a:ext cx="563928" cy="56392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48B9C9E-AD97-3ED8-A9BA-D17D03D950FA}"/>
              </a:ext>
            </a:extLst>
          </p:cNvPr>
          <p:cNvSpPr txBox="1"/>
          <p:nvPr/>
        </p:nvSpPr>
        <p:spPr>
          <a:xfrm>
            <a:off x="5270687" y="5062214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Taste Perception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035277-C115-A88E-DF2C-6B71A038827A}"/>
              </a:ext>
            </a:extLst>
          </p:cNvPr>
          <p:cNvSpPr txBox="1"/>
          <p:nvPr/>
        </p:nvSpPr>
        <p:spPr>
          <a:xfrm>
            <a:off x="5288332" y="6002884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Audio Perception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A85C6E-1E61-3713-51B2-ED64575F1E4D}"/>
              </a:ext>
            </a:extLst>
          </p:cNvPr>
          <p:cNvSpPr txBox="1"/>
          <p:nvPr/>
        </p:nvSpPr>
        <p:spPr>
          <a:xfrm>
            <a:off x="5210135" y="6570370"/>
            <a:ext cx="207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Observation Space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E229DB-4C68-DEA2-D33C-AA1C6390AEC5}"/>
              </a:ext>
            </a:extLst>
          </p:cNvPr>
          <p:cNvCxnSpPr>
            <a:cxnSpLocks/>
          </p:cNvCxnSpPr>
          <p:nvPr/>
        </p:nvCxnSpPr>
        <p:spPr>
          <a:xfrm>
            <a:off x="14656027" y="6648529"/>
            <a:ext cx="0" cy="27839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B1BA46-7E95-D82B-D247-85D7A4204CA6}"/>
              </a:ext>
            </a:extLst>
          </p:cNvPr>
          <p:cNvSpPr/>
          <p:nvPr/>
        </p:nvSpPr>
        <p:spPr>
          <a:xfrm>
            <a:off x="10662629" y="6489603"/>
            <a:ext cx="616585" cy="288674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BC204C5-965B-C37D-4BF6-40ECE87E9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743317" y="6640690"/>
            <a:ext cx="455213" cy="45521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4E7D971-89AC-0609-AE40-A66D25355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743317" y="7170038"/>
            <a:ext cx="455213" cy="45521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90949D1-39C8-BFEC-ABCA-B6E26BBE0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3316" y="7699386"/>
            <a:ext cx="455213" cy="45521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032EC1-85E3-22E1-CA60-0658E5BBE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0743317" y="8228734"/>
            <a:ext cx="455213" cy="455213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D946C21-F5C6-BA43-4059-D9EDC9EF167A}"/>
              </a:ext>
            </a:extLst>
          </p:cNvPr>
          <p:cNvCxnSpPr>
            <a:cxnSpLocks/>
          </p:cNvCxnSpPr>
          <p:nvPr/>
        </p:nvCxnSpPr>
        <p:spPr>
          <a:xfrm>
            <a:off x="11391073" y="8630132"/>
            <a:ext cx="6480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2D56F28-AAD4-3A9C-326E-A77646BE6553}"/>
              </a:ext>
            </a:extLst>
          </p:cNvPr>
          <p:cNvSpPr txBox="1"/>
          <p:nvPr/>
        </p:nvSpPr>
        <p:spPr>
          <a:xfrm>
            <a:off x="11306083" y="8973926"/>
            <a:ext cx="207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Action</a:t>
            </a:r>
          </a:p>
          <a:p>
            <a:r>
              <a:rPr lang="en-CN" sz="1200" b="1"/>
              <a:t>Space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3EFCBD-653E-0478-61AC-FD48FC6B94F7}"/>
              </a:ext>
            </a:extLst>
          </p:cNvPr>
          <p:cNvSpPr txBox="1"/>
          <p:nvPr/>
        </p:nvSpPr>
        <p:spPr>
          <a:xfrm>
            <a:off x="7407559" y="6072553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Spatial Perception</a:t>
            </a:r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CA362AF7-D661-71B3-6848-6E727CCDBD6A}"/>
              </a:ext>
            </a:extLst>
          </p:cNvPr>
          <p:cNvSpPr/>
          <p:nvPr/>
        </p:nvSpPr>
        <p:spPr>
          <a:xfrm>
            <a:off x="14523631" y="4397790"/>
            <a:ext cx="345284" cy="428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6E9104C-FCBC-6CAE-1E82-9CE1D566C188}"/>
              </a:ext>
            </a:extLst>
          </p:cNvPr>
          <p:cNvSpPr txBox="1"/>
          <p:nvPr/>
        </p:nvSpPr>
        <p:spPr>
          <a:xfrm>
            <a:off x="4531661" y="3326788"/>
            <a:ext cx="69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600" b="1"/>
              <a:t>T</a:t>
            </a:r>
            <a:r>
              <a:rPr lang="en-US" sz="3600" b="1" dirty="0"/>
              <a:t>Mazing PO-MDP Simulation</a:t>
            </a:r>
            <a:endParaRPr lang="en-CN" sz="3600" b="1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B1A80A3-2FBF-B32B-8677-AFEFE023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3604" y="7037886"/>
            <a:ext cx="2117395" cy="210555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8934834-4675-CB16-9E8A-4C2E6135BE36}"/>
              </a:ext>
            </a:extLst>
          </p:cNvPr>
          <p:cNvSpPr/>
          <p:nvPr/>
        </p:nvSpPr>
        <p:spPr>
          <a:xfrm>
            <a:off x="13468395" y="7003069"/>
            <a:ext cx="2367815" cy="236545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49E1F0-9C8B-B581-CF78-32E9169B5D82}"/>
              </a:ext>
            </a:extLst>
          </p:cNvPr>
          <p:cNvSpPr txBox="1"/>
          <p:nvPr/>
        </p:nvSpPr>
        <p:spPr>
          <a:xfrm>
            <a:off x="14344834" y="9078928"/>
            <a:ext cx="2982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/>
              <a:t>State </a:t>
            </a:r>
            <a:r>
              <a:rPr lang="en-US" sz="1200" b="1" dirty="0"/>
              <a:t>t+1</a:t>
            </a:r>
            <a:endParaRPr lang="en-CN" sz="1200" b="1"/>
          </a:p>
        </p:txBody>
      </p:sp>
      <p:sp>
        <p:nvSpPr>
          <p:cNvPr id="141" name="Multiply 140">
            <a:extLst>
              <a:ext uri="{FF2B5EF4-FFF2-40B4-BE49-F238E27FC236}">
                <a16:creationId xmlns:a16="http://schemas.microsoft.com/office/drawing/2014/main" id="{CAD28DE8-620D-54A5-B42D-ACC17183D217}"/>
              </a:ext>
            </a:extLst>
          </p:cNvPr>
          <p:cNvSpPr/>
          <p:nvPr/>
        </p:nvSpPr>
        <p:spPr>
          <a:xfrm>
            <a:off x="15268581" y="7225720"/>
            <a:ext cx="345284" cy="428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B1E687-45FA-7C4E-F476-461EAB526CBB}"/>
              </a:ext>
            </a:extLst>
          </p:cNvPr>
          <p:cNvCxnSpPr>
            <a:cxnSpLocks/>
          </p:cNvCxnSpPr>
          <p:nvPr/>
        </p:nvCxnSpPr>
        <p:spPr>
          <a:xfrm>
            <a:off x="14648377" y="7435682"/>
            <a:ext cx="648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7EF3AED-0F30-C600-651E-4710981B8F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591" y="8718871"/>
            <a:ext cx="455213" cy="4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4D27-6C08-E504-23FD-E2BA03C9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066CD228-25E9-A983-5EF5-73166BFF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33" y="3916145"/>
            <a:ext cx="6491082" cy="6454768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B8995475-0636-2411-893F-0B009C935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831" y="6118225"/>
            <a:ext cx="2231834" cy="22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D03B27-D1D1-922F-F0C7-8A686F07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71" y="4091820"/>
            <a:ext cx="3543394" cy="2129558"/>
          </a:xfrm>
          <a:prstGeom prst="rect">
            <a:avLst/>
          </a:prstGeom>
          <a:ln w="44450">
            <a:solidFill>
              <a:srgbClr val="00B05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AC2F3B-2E33-1C1F-AC4D-14A4C0D953C0}"/>
              </a:ext>
            </a:extLst>
          </p:cNvPr>
          <p:cNvSpPr/>
          <p:nvPr/>
        </p:nvSpPr>
        <p:spPr>
          <a:xfrm>
            <a:off x="6190420" y="4091820"/>
            <a:ext cx="1011676" cy="212955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02290-0857-22F9-132B-BA3FD95B7F25}"/>
              </a:ext>
            </a:extLst>
          </p:cNvPr>
          <p:cNvSpPr/>
          <p:nvPr/>
        </p:nvSpPr>
        <p:spPr>
          <a:xfrm>
            <a:off x="6214574" y="4089033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C1896-B718-515A-9D92-C4EA848391AC}"/>
              </a:ext>
            </a:extLst>
          </p:cNvPr>
          <p:cNvSpPr/>
          <p:nvPr/>
        </p:nvSpPr>
        <p:spPr>
          <a:xfrm>
            <a:off x="6382728" y="408694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747C8-206B-6AA1-BD86-3E3A207D881D}"/>
              </a:ext>
            </a:extLst>
          </p:cNvPr>
          <p:cNvSpPr/>
          <p:nvPr/>
        </p:nvSpPr>
        <p:spPr>
          <a:xfrm>
            <a:off x="6549093" y="409460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D2ED8-DB87-D99E-5A98-48FD50D76140}"/>
              </a:ext>
            </a:extLst>
          </p:cNvPr>
          <p:cNvSpPr/>
          <p:nvPr/>
        </p:nvSpPr>
        <p:spPr>
          <a:xfrm>
            <a:off x="6717247" y="409460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2BCE2-EBC9-0133-0AA8-ABF0315D10F2}"/>
              </a:ext>
            </a:extLst>
          </p:cNvPr>
          <p:cNvSpPr/>
          <p:nvPr/>
        </p:nvSpPr>
        <p:spPr>
          <a:xfrm>
            <a:off x="6885997" y="408694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58382-111E-AC4F-14DB-0A93308EC7A4}"/>
              </a:ext>
            </a:extLst>
          </p:cNvPr>
          <p:cNvSpPr/>
          <p:nvPr/>
        </p:nvSpPr>
        <p:spPr>
          <a:xfrm>
            <a:off x="7058096" y="409460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C0C55-E95F-B353-CE38-DFC8998E1D3C}"/>
              </a:ext>
            </a:extLst>
          </p:cNvPr>
          <p:cNvSpPr/>
          <p:nvPr/>
        </p:nvSpPr>
        <p:spPr>
          <a:xfrm>
            <a:off x="5535853" y="4790516"/>
            <a:ext cx="23089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PV</a:t>
            </a:r>
          </a:p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Trajectory</a:t>
            </a:r>
          </a:p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Matrix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41D903-5A9B-6BE9-F2D3-05469C8CFAD2}"/>
              </a:ext>
            </a:extLst>
          </p:cNvPr>
          <p:cNvCxnSpPr/>
          <p:nvPr/>
        </p:nvCxnSpPr>
        <p:spPr>
          <a:xfrm flipV="1">
            <a:off x="5662712" y="4408254"/>
            <a:ext cx="0" cy="129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C577F5-068E-DA17-BB6F-D3CAFFCB5AE5}"/>
              </a:ext>
            </a:extLst>
          </p:cNvPr>
          <p:cNvCxnSpPr>
            <a:cxnSpLocks/>
          </p:cNvCxnSpPr>
          <p:nvPr/>
        </p:nvCxnSpPr>
        <p:spPr>
          <a:xfrm>
            <a:off x="6307157" y="6382683"/>
            <a:ext cx="1424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6F7AB7-6563-C89F-44E1-919160510897}"/>
              </a:ext>
            </a:extLst>
          </p:cNvPr>
          <p:cNvSpPr/>
          <p:nvPr/>
        </p:nvSpPr>
        <p:spPr>
          <a:xfrm>
            <a:off x="5668785" y="6228799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8CD58F-B228-A34F-B42D-78AAFCC54836}"/>
              </a:ext>
            </a:extLst>
          </p:cNvPr>
          <p:cNvSpPr/>
          <p:nvPr/>
        </p:nvSpPr>
        <p:spPr>
          <a:xfrm rot="16200000">
            <a:off x="5253603" y="5750112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3248B0-0A1F-AC4D-AB46-51F2E00CDCA4}"/>
              </a:ext>
            </a:extLst>
          </p:cNvPr>
          <p:cNvCxnSpPr>
            <a:cxnSpLocks/>
          </p:cNvCxnSpPr>
          <p:nvPr/>
        </p:nvCxnSpPr>
        <p:spPr>
          <a:xfrm>
            <a:off x="6181351" y="3970942"/>
            <a:ext cx="106661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CCBAD3-22FB-0110-8C77-401743137860}"/>
              </a:ext>
            </a:extLst>
          </p:cNvPr>
          <p:cNvSpPr/>
          <p:nvPr/>
        </p:nvSpPr>
        <p:spPr>
          <a:xfrm>
            <a:off x="6004783" y="3690238"/>
            <a:ext cx="13711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CN" sz="1400">
                <a:solidFill>
                  <a:srgbClr val="FF0000"/>
                </a:solidFill>
              </a:rPr>
              <a:t>× </a:t>
            </a: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50ms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E533C-1C25-73D1-4577-630024C5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70" y="7844934"/>
            <a:ext cx="3543394" cy="2129558"/>
          </a:xfrm>
          <a:prstGeom prst="rect">
            <a:avLst/>
          </a:prstGeom>
          <a:ln w="44450">
            <a:solidFill>
              <a:srgbClr val="00B050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181246-24A6-812E-87F9-10147C201CC8}"/>
              </a:ext>
            </a:extLst>
          </p:cNvPr>
          <p:cNvSpPr/>
          <p:nvPr/>
        </p:nvSpPr>
        <p:spPr>
          <a:xfrm>
            <a:off x="6514475" y="7842147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579A72-A714-597D-2905-E692334C0126}"/>
              </a:ext>
            </a:extLst>
          </p:cNvPr>
          <p:cNvSpPr/>
          <p:nvPr/>
        </p:nvSpPr>
        <p:spPr>
          <a:xfrm>
            <a:off x="6682629" y="784006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CA10F9-78C4-F74C-1C22-813E6915B84C}"/>
              </a:ext>
            </a:extLst>
          </p:cNvPr>
          <p:cNvSpPr/>
          <p:nvPr/>
        </p:nvSpPr>
        <p:spPr>
          <a:xfrm>
            <a:off x="6848994" y="784772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D28CF6-2AE0-682D-91B0-7AA0976D3974}"/>
              </a:ext>
            </a:extLst>
          </p:cNvPr>
          <p:cNvSpPr/>
          <p:nvPr/>
        </p:nvSpPr>
        <p:spPr>
          <a:xfrm>
            <a:off x="7017148" y="784772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2D47D4-8107-F43F-D53C-A82F96B2A5F0}"/>
              </a:ext>
            </a:extLst>
          </p:cNvPr>
          <p:cNvSpPr/>
          <p:nvPr/>
        </p:nvSpPr>
        <p:spPr>
          <a:xfrm>
            <a:off x="7185898" y="784006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34A487-2180-461C-6312-646CA099EA29}"/>
              </a:ext>
            </a:extLst>
          </p:cNvPr>
          <p:cNvSpPr/>
          <p:nvPr/>
        </p:nvSpPr>
        <p:spPr>
          <a:xfrm>
            <a:off x="7357997" y="784772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CB99DC-23CC-074A-CEDD-4F69EEB8D827}"/>
              </a:ext>
            </a:extLst>
          </p:cNvPr>
          <p:cNvSpPr/>
          <p:nvPr/>
        </p:nvSpPr>
        <p:spPr>
          <a:xfrm>
            <a:off x="6386417" y="8469801"/>
            <a:ext cx="12246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PV</a:t>
            </a:r>
          </a:p>
          <a:p>
            <a:pPr algn="ctr"/>
            <a:r>
              <a:rPr lang="en-US" sz="1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Trajectory</a:t>
            </a:r>
          </a:p>
          <a:p>
            <a:pPr algn="ctr"/>
            <a:r>
              <a:rPr lang="en-US" sz="1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Matrix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A4F713-E813-9111-1390-3E95CF939B15}"/>
              </a:ext>
            </a:extLst>
          </p:cNvPr>
          <p:cNvCxnSpPr/>
          <p:nvPr/>
        </p:nvCxnSpPr>
        <p:spPr>
          <a:xfrm flipV="1">
            <a:off x="5683511" y="8161368"/>
            <a:ext cx="0" cy="129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4481C-E270-1ADB-B378-0B872D858C69}"/>
              </a:ext>
            </a:extLst>
          </p:cNvPr>
          <p:cNvCxnSpPr>
            <a:cxnSpLocks/>
          </p:cNvCxnSpPr>
          <p:nvPr/>
        </p:nvCxnSpPr>
        <p:spPr>
          <a:xfrm>
            <a:off x="6327956" y="10135797"/>
            <a:ext cx="1424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5B28002-DFEF-E03A-BA9F-2B918701C4E5}"/>
              </a:ext>
            </a:extLst>
          </p:cNvPr>
          <p:cNvSpPr/>
          <p:nvPr/>
        </p:nvSpPr>
        <p:spPr>
          <a:xfrm>
            <a:off x="5689584" y="9981913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8E02C3-D529-ED8F-ABFF-6FC304A800EB}"/>
              </a:ext>
            </a:extLst>
          </p:cNvPr>
          <p:cNvSpPr/>
          <p:nvPr/>
        </p:nvSpPr>
        <p:spPr>
          <a:xfrm rot="16200000">
            <a:off x="5274402" y="9503226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790B41-855C-FFC9-9F58-82949B72E012}"/>
              </a:ext>
            </a:extLst>
          </p:cNvPr>
          <p:cNvCxnSpPr>
            <a:cxnSpLocks/>
          </p:cNvCxnSpPr>
          <p:nvPr/>
        </p:nvCxnSpPr>
        <p:spPr>
          <a:xfrm>
            <a:off x="6481252" y="7724056"/>
            <a:ext cx="1066614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EF9BC4-0F1B-161C-7173-BE4112996067}"/>
              </a:ext>
            </a:extLst>
          </p:cNvPr>
          <p:cNvSpPr/>
          <p:nvPr/>
        </p:nvSpPr>
        <p:spPr>
          <a:xfrm>
            <a:off x="6304684" y="7443352"/>
            <a:ext cx="13711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CN" sz="1400">
                <a:solidFill>
                  <a:schemeClr val="accent1"/>
                </a:solidFill>
              </a:rPr>
              <a:t>×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50ms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28FDA3-C710-7877-7F44-1A697FD7E836}"/>
              </a:ext>
            </a:extLst>
          </p:cNvPr>
          <p:cNvCxnSpPr>
            <a:cxnSpLocks/>
          </p:cNvCxnSpPr>
          <p:nvPr/>
        </p:nvCxnSpPr>
        <p:spPr>
          <a:xfrm>
            <a:off x="6180260" y="4031541"/>
            <a:ext cx="0" cy="5945738"/>
          </a:xfrm>
          <a:prstGeom prst="line">
            <a:avLst/>
          </a:prstGeom>
          <a:ln w="34925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CFA86-4560-181E-D247-366AABEFD4F9}"/>
              </a:ext>
            </a:extLst>
          </p:cNvPr>
          <p:cNvSpPr/>
          <p:nvPr/>
        </p:nvSpPr>
        <p:spPr>
          <a:xfrm>
            <a:off x="11608832" y="4952356"/>
            <a:ext cx="190500" cy="190852"/>
          </a:xfrm>
          <a:prstGeom prst="rect">
            <a:avLst/>
          </a:prstGeom>
          <a:solidFill>
            <a:srgbClr val="C00000">
              <a:alpha val="6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BDC0C6-9883-1338-1951-4827DA9D7E32}"/>
              </a:ext>
            </a:extLst>
          </p:cNvPr>
          <p:cNvSpPr/>
          <p:nvPr/>
        </p:nvSpPr>
        <p:spPr>
          <a:xfrm>
            <a:off x="6490321" y="7844934"/>
            <a:ext cx="1011676" cy="212955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749792-8A39-802F-E031-E9431E1E6848}"/>
              </a:ext>
            </a:extLst>
          </p:cNvPr>
          <p:cNvSpPr/>
          <p:nvPr/>
        </p:nvSpPr>
        <p:spPr>
          <a:xfrm>
            <a:off x="11785451" y="5146776"/>
            <a:ext cx="190500" cy="190852"/>
          </a:xfrm>
          <a:prstGeom prst="rect">
            <a:avLst/>
          </a:prstGeom>
          <a:solidFill>
            <a:schemeClr val="accent1">
              <a:alpha val="6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08DF39-1460-6EB4-7380-EAE7352E781C}"/>
              </a:ext>
            </a:extLst>
          </p:cNvPr>
          <p:cNvCxnSpPr>
            <a:cxnSpLocks/>
          </p:cNvCxnSpPr>
          <p:nvPr/>
        </p:nvCxnSpPr>
        <p:spPr>
          <a:xfrm>
            <a:off x="7525147" y="4031541"/>
            <a:ext cx="0" cy="5945738"/>
          </a:xfrm>
          <a:prstGeom prst="line">
            <a:avLst/>
          </a:prstGeom>
          <a:ln w="34925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1080DD-83BB-F3E9-B5DD-3758AE4B6C0C}"/>
              </a:ext>
            </a:extLst>
          </p:cNvPr>
          <p:cNvCxnSpPr>
            <a:cxnSpLocks/>
          </p:cNvCxnSpPr>
          <p:nvPr/>
        </p:nvCxnSpPr>
        <p:spPr>
          <a:xfrm flipV="1">
            <a:off x="7287635" y="5058682"/>
            <a:ext cx="4237191" cy="13792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76DC7D-7874-3EF9-E491-EAF600172B2F}"/>
              </a:ext>
            </a:extLst>
          </p:cNvPr>
          <p:cNvCxnSpPr>
            <a:cxnSpLocks/>
          </p:cNvCxnSpPr>
          <p:nvPr/>
        </p:nvCxnSpPr>
        <p:spPr>
          <a:xfrm flipV="1">
            <a:off x="7620089" y="5357909"/>
            <a:ext cx="4110260" cy="355832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7598-9518-170B-5B8D-AFB27693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0F73D-2AEC-8EC1-6ED6-B5F40BF3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47" y="6002725"/>
            <a:ext cx="8308173" cy="2696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C9D9B-C8B2-1A97-8009-35F9ECE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47" y="3809960"/>
            <a:ext cx="2695535" cy="16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4C7881-BAEB-EE98-1EE0-EC31F1521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659" y="3809960"/>
            <a:ext cx="2664258" cy="16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F2B861-B693-F00C-D917-8A77F117EFB4}"/>
              </a:ext>
            </a:extLst>
          </p:cNvPr>
          <p:cNvSpPr txBox="1"/>
          <p:nvPr/>
        </p:nvSpPr>
        <p:spPr>
          <a:xfrm>
            <a:off x="6634885" y="5468872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>
                <a:latin typeface="Helvetica" pitchFamily="2" charset="0"/>
              </a:rPr>
              <a:t>HPC PV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86D10-0E7F-1B58-B459-477116AFBBF3}"/>
              </a:ext>
            </a:extLst>
          </p:cNvPr>
          <p:cNvSpPr txBox="1"/>
          <p:nvPr/>
        </p:nvSpPr>
        <p:spPr>
          <a:xfrm>
            <a:off x="12263162" y="5448449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>
                <a:latin typeface="Helvetica" pitchFamily="2" charset="0"/>
              </a:rPr>
              <a:t>mPFC PV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0D9A00-8439-A75D-E6FC-9229993D65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091"/>
          <a:stretch>
            <a:fillRect/>
          </a:stretch>
        </p:blipFill>
        <p:spPr>
          <a:xfrm>
            <a:off x="9345579" y="3747525"/>
            <a:ext cx="1533895" cy="174487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9FCD6-464E-0064-E767-C1ECFB084384}"/>
              </a:ext>
            </a:extLst>
          </p:cNvPr>
          <p:cNvCxnSpPr>
            <a:cxnSpLocks/>
          </p:cNvCxnSpPr>
          <p:nvPr/>
        </p:nvCxnSpPr>
        <p:spPr>
          <a:xfrm>
            <a:off x="8691757" y="4607519"/>
            <a:ext cx="6033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DF630-869C-583D-3FBA-CDCE543E6361}"/>
              </a:ext>
            </a:extLst>
          </p:cNvPr>
          <p:cNvCxnSpPr>
            <a:cxnSpLocks/>
          </p:cNvCxnSpPr>
          <p:nvPr/>
        </p:nvCxnSpPr>
        <p:spPr>
          <a:xfrm>
            <a:off x="10940157" y="4607519"/>
            <a:ext cx="6033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C834C7-EDD5-57D5-8C5B-9A1DD0750907}"/>
              </a:ext>
            </a:extLst>
          </p:cNvPr>
          <p:cNvSpPr txBox="1"/>
          <p:nvPr/>
        </p:nvSpPr>
        <p:spPr>
          <a:xfrm>
            <a:off x="9473897" y="5512081"/>
            <a:ext cx="20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>
                <a:latin typeface="Helvetica" pitchFamily="2" charset="0"/>
              </a:rPr>
              <a:t>MLP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2FD0F-A6C3-000D-92CE-B72DAE1BDDDD}"/>
              </a:ext>
            </a:extLst>
          </p:cNvPr>
          <p:cNvSpPr txBox="1"/>
          <p:nvPr/>
        </p:nvSpPr>
        <p:spPr>
          <a:xfrm>
            <a:off x="5925747" y="8751006"/>
            <a:ext cx="830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>
                <a:latin typeface="Helvetica" pitchFamily="2" charset="0"/>
              </a:rPr>
              <a:t>Comparing mapping loss against shuffle reveals correlation in the activity patterns of the two regions during delay phase.</a:t>
            </a:r>
          </a:p>
        </p:txBody>
      </p:sp>
    </p:spTree>
    <p:extLst>
      <p:ext uri="{BB962C8B-B14F-4D97-AF65-F5344CB8AC3E}">
        <p14:creationId xmlns:p14="http://schemas.microsoft.com/office/powerpoint/2010/main" val="303539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9988</TotalTime>
  <Words>287</Words>
  <Application>Microsoft Macintosh PowerPoint</Application>
  <PresentationFormat>Custom</PresentationFormat>
  <Paragraphs>93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Ke (BIDMC - Albert Lee - Neurology)</dc:creator>
  <cp:lastModifiedBy>Wang, Ke (BIDMC - Albert Lee - Neurology)</cp:lastModifiedBy>
  <cp:revision>7</cp:revision>
  <dcterms:created xsi:type="dcterms:W3CDTF">2025-08-27T19:06:50Z</dcterms:created>
  <dcterms:modified xsi:type="dcterms:W3CDTF">2025-09-11T16:11:13Z</dcterms:modified>
</cp:coreProperties>
</file>