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aleway"/>
      <p:regular r:id="rId17"/>
      <p:bold r:id="rId18"/>
      <p:italic r:id="rId19"/>
      <p:boldItalic r:id="rId20"/>
    </p:embeddedFont>
    <p:embeddedFont>
      <p:font typeface="Lato"/>
      <p:regular r:id="rId21"/>
      <p:bold r:id="rId22"/>
      <p:italic r:id="rId23"/>
      <p:boldItalic r:id="rId24"/>
    </p:embeddedFont>
    <p:embeddedFont>
      <p:font typeface="Roboto Mon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boldItalic.fntdata"/><Relationship Id="rId22" Type="http://schemas.openxmlformats.org/officeDocument/2006/relationships/font" Target="fonts/Lato-bold.fntdata"/><Relationship Id="rId21" Type="http://schemas.openxmlformats.org/officeDocument/2006/relationships/font" Target="fonts/Lato-regular.fntdata"/><Relationship Id="rId24" Type="http://schemas.openxmlformats.org/officeDocument/2006/relationships/font" Target="fonts/Lato-boldItalic.fntdata"/><Relationship Id="rId23" Type="http://schemas.openxmlformats.org/officeDocument/2006/relationships/font" Target="fonts/La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Mono-bold.fntdata"/><Relationship Id="rId25" Type="http://schemas.openxmlformats.org/officeDocument/2006/relationships/font" Target="fonts/RobotoMono-regular.fntdata"/><Relationship Id="rId28" Type="http://schemas.openxmlformats.org/officeDocument/2006/relationships/font" Target="fonts/RobotoMono-boldItalic.fntdata"/><Relationship Id="rId27" Type="http://schemas.openxmlformats.org/officeDocument/2006/relationships/font" Target="fonts/RobotoMon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aleway-regular.fntdata"/><Relationship Id="rId16" Type="http://schemas.openxmlformats.org/officeDocument/2006/relationships/slide" Target="slides/slide11.xml"/><Relationship Id="rId19" Type="http://schemas.openxmlformats.org/officeDocument/2006/relationships/font" Target="fonts/Raleway-italic.fntdata"/><Relationship Id="rId18" Type="http://schemas.openxmlformats.org/officeDocument/2006/relationships/font" Target="fonts/Raleway-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21061d8047_1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21061d8047_1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21061d8047_1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21061d8047_1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21061d8047_1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21061d8047_1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21061d8047_1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21061d8047_1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21061d8047_1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21061d8047_1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21061d8047_1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21061d8047_1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21061d8047_1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21061d8047_1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Tarea para la semana: hacer un programa que utilice alguna de las muestras de datos propuestas en people.sc.fsu.edu y luego explicar (o documentar) que se hizo. La idea es demostrar que entienden bien como leer la data, intepretarla y manipularla con edd</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21061d8047_1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21061d8047_1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21061d8047_1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21061d8047_1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21061d8047_1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21061d8047_1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solidFill>
                  <a:schemeClr val="dk1"/>
                </a:solidFill>
              </a:rPr>
              <a:t>Tarea para la semana: hacer un programa que utilice alguna de las muestras de datos propuestas y luego explicar (o documentar) que se hizo. La idea es demostrar que entienden bien como leer la data, intepretarla y manipularla con edd</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
        <p:nvSpPr>
          <p:cNvPr id="15" name="Google Shape;15;p2"/>
          <p:cNvSpPr txBox="1"/>
          <p:nvPr/>
        </p:nvSpPr>
        <p:spPr>
          <a:xfrm>
            <a:off x="729625" y="1408325"/>
            <a:ext cx="58323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4200">
                <a:solidFill>
                  <a:schemeClr val="dk2"/>
                </a:solidFill>
                <a:latin typeface="Raleway"/>
                <a:ea typeface="Raleway"/>
                <a:cs typeface="Raleway"/>
                <a:sym typeface="Raleway"/>
              </a:rPr>
              <a:t>Python Avanzado</a:t>
            </a:r>
            <a:endParaRPr b="1" sz="4200">
              <a:solidFill>
                <a:schemeClr val="dk2"/>
              </a:solidFill>
              <a:latin typeface="Raleway"/>
              <a:ea typeface="Raleway"/>
              <a:cs typeface="Raleway"/>
              <a:sym typeface="Raleway"/>
            </a:endParaRPr>
          </a:p>
          <a:p>
            <a:pPr indent="0" lvl="0" marL="0" rtl="0" algn="l">
              <a:spcBef>
                <a:spcPts val="0"/>
              </a:spcBef>
              <a:spcAft>
                <a:spcPts val="0"/>
              </a:spcAft>
              <a:buNone/>
            </a:pPr>
            <a:r>
              <a:rPr b="1" lang="es" sz="4200">
                <a:solidFill>
                  <a:schemeClr val="dk2"/>
                </a:solidFill>
                <a:latin typeface="Raleway"/>
                <a:ea typeface="Raleway"/>
                <a:cs typeface="Raleway"/>
                <a:sym typeface="Raleway"/>
              </a:rPr>
              <a:t>IITA - 2023</a:t>
            </a:r>
            <a:endParaRPr/>
          </a:p>
        </p:txBody>
      </p:sp>
      <p:sp>
        <p:nvSpPr>
          <p:cNvPr id="16" name="Google Shape;16;p2"/>
          <p:cNvSpPr txBox="1"/>
          <p:nvPr/>
        </p:nvSpPr>
        <p:spPr>
          <a:xfrm>
            <a:off x="729627" y="3172900"/>
            <a:ext cx="7688100" cy="541200"/>
          </a:xfrm>
          <a:prstGeom prst="rect">
            <a:avLst/>
          </a:prstGeom>
          <a:noFill/>
          <a:ln>
            <a:noFill/>
          </a:ln>
        </p:spPr>
        <p:txBody>
          <a:bodyPr anchorCtr="0" anchor="t" bIns="91425" lIns="91425" spcFirstLastPara="1" rIns="91425" wrap="square" tIns="91425">
            <a:normAutofit/>
          </a:bodyPr>
          <a:lstStyle/>
          <a:p>
            <a:pPr indent="-330200" lvl="0" marL="457200" rtl="0" algn="l">
              <a:spcBef>
                <a:spcPts val="0"/>
              </a:spcBef>
              <a:spcAft>
                <a:spcPts val="0"/>
              </a:spcAft>
              <a:buClr>
                <a:srgbClr val="595959"/>
              </a:buClr>
              <a:buSzPts val="1600"/>
              <a:buFont typeface="Lato"/>
              <a:buChar char="●"/>
            </a:pPr>
            <a:r>
              <a:rPr lang="es" sz="1600">
                <a:solidFill>
                  <a:srgbClr val="595959"/>
                </a:solidFill>
                <a:latin typeface="Lato"/>
                <a:ea typeface="Lato"/>
                <a:cs typeface="Lato"/>
                <a:sym typeface="Lato"/>
              </a:rPr>
              <a:t>Nicolás Hussein</a:t>
            </a:r>
            <a:endParaRPr sz="1600">
              <a:solidFill>
                <a:srgbClr val="595959"/>
              </a:solidFill>
              <a:latin typeface="Lato"/>
              <a:ea typeface="Lato"/>
              <a:cs typeface="Lato"/>
              <a:sym typeface="Lato"/>
            </a:endParaRPr>
          </a:p>
        </p:txBody>
      </p:sp>
      <p:pic>
        <p:nvPicPr>
          <p:cNvPr id="17" name="Google Shape;17;p2"/>
          <p:cNvPicPr preferRelativeResize="0"/>
          <p:nvPr/>
        </p:nvPicPr>
        <p:blipFill>
          <a:blip r:embed="rId2">
            <a:alphaModFix/>
          </a:blip>
          <a:stretch>
            <a:fillRect/>
          </a:stretch>
        </p:blipFill>
        <p:spPr>
          <a:xfrm>
            <a:off x="6470950" y="4080025"/>
            <a:ext cx="2515800" cy="88055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5" name="Shape 75"/>
        <p:cNvGrpSpPr/>
        <p:nvPr/>
      </p:nvGrpSpPr>
      <p:grpSpPr>
        <a:xfrm>
          <a:off x="0" y="0"/>
          <a:ext cx="0" cy="0"/>
          <a:chOff x="0" y="0"/>
          <a:chExt cx="0" cy="0"/>
        </a:xfrm>
      </p:grpSpPr>
      <p:grpSp>
        <p:nvGrpSpPr>
          <p:cNvPr id="76" name="Google Shape;76;p11"/>
          <p:cNvGrpSpPr/>
          <p:nvPr/>
        </p:nvGrpSpPr>
        <p:grpSpPr>
          <a:xfrm>
            <a:off x="830392" y="4169130"/>
            <a:ext cx="745763" cy="45826"/>
            <a:chOff x="4580561" y="2589004"/>
            <a:chExt cx="1064464" cy="25200"/>
          </a:xfrm>
        </p:grpSpPr>
        <p:sp>
          <p:nvSpPr>
            <p:cNvPr id="77" name="Google Shape;77;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9" name="Google Shape;79;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80" name="Google Shape;80;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81" name="Google Shape;81;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2" name="Shape 82"/>
        <p:cNvGrpSpPr/>
        <p:nvPr/>
      </p:nvGrpSpPr>
      <p:grpSpPr>
        <a:xfrm>
          <a:off x="0" y="0"/>
          <a:ext cx="0" cy="0"/>
          <a:chOff x="0" y="0"/>
          <a:chExt cx="0" cy="0"/>
        </a:xfrm>
      </p:grpSpPr>
      <p:sp>
        <p:nvSpPr>
          <p:cNvPr id="83" name="Google Shape;83;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con título 1">
  <p:cSld name="TITLE_1">
    <p:bg>
      <p:bgPr>
        <a:solidFill>
          <a:schemeClr val="lt2"/>
        </a:solidFill>
      </p:bgPr>
    </p:bg>
    <p:spTree>
      <p:nvGrpSpPr>
        <p:cNvPr id="84" name="Shape 84"/>
        <p:cNvGrpSpPr/>
        <p:nvPr/>
      </p:nvGrpSpPr>
      <p:grpSpPr>
        <a:xfrm>
          <a:off x="0" y="0"/>
          <a:ext cx="0" cy="0"/>
          <a:chOff x="0" y="0"/>
          <a:chExt cx="0" cy="0"/>
        </a:xfrm>
      </p:grpSpPr>
      <p:sp>
        <p:nvSpPr>
          <p:cNvPr id="85" name="Google Shape;85;p13"/>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6" name="Google Shape;86;p13"/>
          <p:cNvGrpSpPr/>
          <p:nvPr/>
        </p:nvGrpSpPr>
        <p:grpSpPr>
          <a:xfrm>
            <a:off x="830392" y="1191256"/>
            <a:ext cx="745763" cy="45826"/>
            <a:chOff x="4580561" y="2589004"/>
            <a:chExt cx="1064464" cy="25200"/>
          </a:xfrm>
        </p:grpSpPr>
        <p:sp>
          <p:nvSpPr>
            <p:cNvPr id="87" name="Google Shape;87;p13"/>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3"/>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rtl="0">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p:txBody>
      </p:sp>
      <p:sp>
        <p:nvSpPr>
          <p:cNvPr id="90" name="Google Shape;90;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91" name="Google Shape;91;p1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8" name="Shape 18"/>
        <p:cNvGrpSpPr/>
        <p:nvPr/>
      </p:nvGrpSpPr>
      <p:grpSpPr>
        <a:xfrm>
          <a:off x="0" y="0"/>
          <a:ext cx="0" cy="0"/>
          <a:chOff x="0" y="0"/>
          <a:chExt cx="0" cy="0"/>
        </a:xfrm>
      </p:grpSpPr>
      <p:grpSp>
        <p:nvGrpSpPr>
          <p:cNvPr id="19" name="Google Shape;19;p3"/>
          <p:cNvGrpSpPr/>
          <p:nvPr/>
        </p:nvGrpSpPr>
        <p:grpSpPr>
          <a:xfrm>
            <a:off x="830392" y="1191256"/>
            <a:ext cx="745763" cy="45826"/>
            <a:chOff x="4580561" y="2589004"/>
            <a:chExt cx="1064464" cy="25200"/>
          </a:xfrm>
        </p:grpSpPr>
        <p:sp>
          <p:nvSpPr>
            <p:cNvPr id="20" name="Google Shape;20;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 name="Google Shape;22;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3" name="Google Shape;23;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4" name="Shape 24"/>
        <p:cNvGrpSpPr/>
        <p:nvPr/>
      </p:nvGrpSpPr>
      <p:grpSpPr>
        <a:xfrm>
          <a:off x="0" y="0"/>
          <a:ext cx="0" cy="0"/>
          <a:chOff x="0" y="0"/>
          <a:chExt cx="0" cy="0"/>
        </a:xfrm>
      </p:grpSpPr>
      <p:sp>
        <p:nvSpPr>
          <p:cNvPr id="25" name="Google Shape;25;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 name="Google Shape;26;p4"/>
          <p:cNvGrpSpPr/>
          <p:nvPr/>
        </p:nvGrpSpPr>
        <p:grpSpPr>
          <a:xfrm>
            <a:off x="830392" y="1191256"/>
            <a:ext cx="745763" cy="45826"/>
            <a:chOff x="4580561" y="2589004"/>
            <a:chExt cx="1064464" cy="25200"/>
          </a:xfrm>
        </p:grpSpPr>
        <p:sp>
          <p:nvSpPr>
            <p:cNvPr id="27" name="Google Shape;27;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 name="Google Shape;29;p4"/>
          <p:cNvSpPr txBox="1"/>
          <p:nvPr>
            <p:ph type="title"/>
          </p:nvPr>
        </p:nvSpPr>
        <p:spPr>
          <a:xfrm>
            <a:off x="727650" y="571925"/>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0" name="Google Shape;30;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pic>
        <p:nvPicPr>
          <p:cNvPr id="32" name="Google Shape;32;p4"/>
          <p:cNvPicPr preferRelativeResize="0"/>
          <p:nvPr/>
        </p:nvPicPr>
        <p:blipFill>
          <a:blip r:embed="rId2">
            <a:alphaModFix/>
          </a:blip>
          <a:stretch>
            <a:fillRect/>
          </a:stretch>
        </p:blipFill>
        <p:spPr>
          <a:xfrm>
            <a:off x="134813" y="4339975"/>
            <a:ext cx="1917281" cy="67105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3" name="Shape 33"/>
        <p:cNvGrpSpPr/>
        <p:nvPr/>
      </p:nvGrpSpPr>
      <p:grpSpPr>
        <a:xfrm>
          <a:off x="0" y="0"/>
          <a:ext cx="0" cy="0"/>
          <a:chOff x="0" y="0"/>
          <a:chExt cx="0" cy="0"/>
        </a:xfrm>
      </p:grpSpPr>
      <p:sp>
        <p:nvSpPr>
          <p:cNvPr id="34" name="Google Shape;34;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 name="Google Shape;35;p5"/>
          <p:cNvGrpSpPr/>
          <p:nvPr/>
        </p:nvGrpSpPr>
        <p:grpSpPr>
          <a:xfrm>
            <a:off x="830392" y="1191256"/>
            <a:ext cx="745763" cy="45826"/>
            <a:chOff x="4580561" y="2589004"/>
            <a:chExt cx="1064464" cy="25200"/>
          </a:xfrm>
        </p:grpSpPr>
        <p:sp>
          <p:nvSpPr>
            <p:cNvPr id="36" name="Google Shape;36;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 name="Google Shape;38;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9" name="Google Shape;39;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0" name="Google Shape;40;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1" name="Google Shape;41;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2" name="Shape 42"/>
        <p:cNvGrpSpPr/>
        <p:nvPr/>
      </p:nvGrpSpPr>
      <p:grpSpPr>
        <a:xfrm>
          <a:off x="0" y="0"/>
          <a:ext cx="0" cy="0"/>
          <a:chOff x="0" y="0"/>
          <a:chExt cx="0" cy="0"/>
        </a:xfrm>
      </p:grpSpPr>
      <p:sp>
        <p:nvSpPr>
          <p:cNvPr id="43" name="Google Shape;43;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 name="Google Shape;44;p6"/>
          <p:cNvGrpSpPr/>
          <p:nvPr/>
        </p:nvGrpSpPr>
        <p:grpSpPr>
          <a:xfrm>
            <a:off x="830392" y="1191256"/>
            <a:ext cx="745763" cy="45826"/>
            <a:chOff x="4580561" y="2589004"/>
            <a:chExt cx="1064464" cy="25200"/>
          </a:xfrm>
        </p:grpSpPr>
        <p:sp>
          <p:nvSpPr>
            <p:cNvPr id="45" name="Google Shape;45;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8" name="Google Shape;48;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9" name="Shape 49"/>
        <p:cNvGrpSpPr/>
        <p:nvPr/>
      </p:nvGrpSpPr>
      <p:grpSpPr>
        <a:xfrm>
          <a:off x="0" y="0"/>
          <a:ext cx="0" cy="0"/>
          <a:chOff x="0" y="0"/>
          <a:chExt cx="0" cy="0"/>
        </a:xfrm>
      </p:grpSpPr>
      <p:sp>
        <p:nvSpPr>
          <p:cNvPr id="50" name="Google Shape;50;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1" name="Google Shape;51;p7"/>
          <p:cNvGrpSpPr/>
          <p:nvPr/>
        </p:nvGrpSpPr>
        <p:grpSpPr>
          <a:xfrm>
            <a:off x="830392" y="1191256"/>
            <a:ext cx="745763" cy="45826"/>
            <a:chOff x="4580561" y="2589004"/>
            <a:chExt cx="1064464" cy="25200"/>
          </a:xfrm>
        </p:grpSpPr>
        <p:sp>
          <p:nvSpPr>
            <p:cNvPr id="52" name="Google Shape;52;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 name="Google Shape;54;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5" name="Google Shape;55;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6" name="Google Shape;56;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7" name="Shape 57"/>
        <p:cNvGrpSpPr/>
        <p:nvPr/>
      </p:nvGrpSpPr>
      <p:grpSpPr>
        <a:xfrm>
          <a:off x="0" y="0"/>
          <a:ext cx="0" cy="0"/>
          <a:chOff x="0" y="0"/>
          <a:chExt cx="0" cy="0"/>
        </a:xfrm>
      </p:grpSpPr>
      <p:grpSp>
        <p:nvGrpSpPr>
          <p:cNvPr id="58" name="Google Shape;58;p8"/>
          <p:cNvGrpSpPr/>
          <p:nvPr/>
        </p:nvGrpSpPr>
        <p:grpSpPr>
          <a:xfrm>
            <a:off x="830392" y="4169130"/>
            <a:ext cx="745763" cy="45826"/>
            <a:chOff x="4580561" y="2589004"/>
            <a:chExt cx="1064464" cy="25200"/>
          </a:xfrm>
        </p:grpSpPr>
        <p:sp>
          <p:nvSpPr>
            <p:cNvPr id="59" name="Google Shape;59;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1" name="Google Shape;61;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2" name="Google Shape;62;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3" name="Shape 63"/>
        <p:cNvGrpSpPr/>
        <p:nvPr/>
      </p:nvGrpSpPr>
      <p:grpSpPr>
        <a:xfrm>
          <a:off x="0" y="0"/>
          <a:ext cx="0" cy="0"/>
          <a:chOff x="0" y="0"/>
          <a:chExt cx="0" cy="0"/>
        </a:xfrm>
      </p:grpSpPr>
      <p:sp>
        <p:nvSpPr>
          <p:cNvPr id="64" name="Google Shape;64;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5" name="Google Shape;65;p9"/>
          <p:cNvGrpSpPr/>
          <p:nvPr/>
        </p:nvGrpSpPr>
        <p:grpSpPr>
          <a:xfrm>
            <a:off x="830392" y="1191256"/>
            <a:ext cx="745763" cy="45826"/>
            <a:chOff x="4580561" y="2589004"/>
            <a:chExt cx="1064464" cy="25200"/>
          </a:xfrm>
        </p:grpSpPr>
        <p:sp>
          <p:nvSpPr>
            <p:cNvPr id="66" name="Google Shape;66;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8" name="Google Shape;68;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9" name="Google Shape;69;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70" name="Google Shape;70;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1" name="Google Shape;71;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2" name="Shape 72"/>
        <p:cNvGrpSpPr/>
        <p:nvPr/>
      </p:nvGrpSpPr>
      <p:grpSpPr>
        <a:xfrm>
          <a:off x="0" y="0"/>
          <a:ext cx="0" cy="0"/>
          <a:chOff x="0" y="0"/>
          <a:chExt cx="0" cy="0"/>
        </a:xfrm>
      </p:grpSpPr>
      <p:sp>
        <p:nvSpPr>
          <p:cNvPr id="73" name="Google Shape;73;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4" name="Google Shape;74;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www.freecodecamp.org/espanol/news/python-abre-archivo-como-leer-un-archivo-de-texto-linea-por-linea/"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docs.python.org/3/library/csv.html" TargetMode="External"/><Relationship Id="rId4" Type="http://schemas.openxmlformats.org/officeDocument/2006/relationships/hyperlink" Target="https://people.sc.fsu.edu/~jburkardt/data/csv/csv.html"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docs.python.org/es/3/library/json.html" TargetMode="External"/><Relationship Id="rId4" Type="http://schemas.openxmlformats.org/officeDocument/2006/relationships/hyperlink" Target="https://project-awesome.org/jdorfman/awesome-json-datasets" TargetMode="External"/><Relationship Id="rId5"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4"/>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Python Avanzado</a:t>
            </a:r>
            <a:endParaRPr/>
          </a:p>
          <a:p>
            <a:pPr indent="0" lvl="0" marL="0" rtl="0" algn="l">
              <a:spcBef>
                <a:spcPts val="0"/>
              </a:spcBef>
              <a:spcAft>
                <a:spcPts val="0"/>
              </a:spcAft>
              <a:buNone/>
            </a:pPr>
            <a:r>
              <a:rPr lang="es"/>
              <a:t>IITA - 2023</a:t>
            </a:r>
            <a:endParaRPr/>
          </a:p>
        </p:txBody>
      </p:sp>
      <p:sp>
        <p:nvSpPr>
          <p:cNvPr id="97" name="Google Shape;97;p14"/>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rgbClr val="595959"/>
              </a:buClr>
              <a:buSzPts val="1600"/>
              <a:buChar char="●"/>
            </a:pPr>
            <a:r>
              <a:rPr lang="es">
                <a:solidFill>
                  <a:srgbClr val="595959"/>
                </a:solidFill>
              </a:rPr>
              <a:t>Nicolás Hussein</a:t>
            </a:r>
            <a:endParaRPr/>
          </a:p>
        </p:txBody>
      </p:sp>
      <p:pic>
        <p:nvPicPr>
          <p:cNvPr id="98" name="Google Shape;98;p14"/>
          <p:cNvPicPr preferRelativeResize="0"/>
          <p:nvPr/>
        </p:nvPicPr>
        <p:blipFill>
          <a:blip r:embed="rId3">
            <a:alphaModFix/>
          </a:blip>
          <a:stretch>
            <a:fillRect/>
          </a:stretch>
        </p:blipFill>
        <p:spPr>
          <a:xfrm>
            <a:off x="6470950" y="4080025"/>
            <a:ext cx="2515800" cy="8805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3"/>
          <p:cNvSpPr txBox="1"/>
          <p:nvPr>
            <p:ph type="title"/>
          </p:nvPr>
        </p:nvSpPr>
        <p:spPr>
          <a:xfrm>
            <a:off x="727650" y="5719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Casos de uso</a:t>
            </a:r>
            <a:endParaRPr/>
          </a:p>
        </p:txBody>
      </p:sp>
      <p:sp>
        <p:nvSpPr>
          <p:cNvPr id="157" name="Google Shape;157;p23"/>
          <p:cNvSpPr txBox="1"/>
          <p:nvPr>
            <p:ph idx="1" type="body"/>
          </p:nvPr>
        </p:nvSpPr>
        <p:spPr>
          <a:xfrm>
            <a:off x="666450" y="2025450"/>
            <a:ext cx="7811100" cy="1092600"/>
          </a:xfrm>
          <a:prstGeom prst="rect">
            <a:avLst/>
          </a:prstGeom>
        </p:spPr>
        <p:txBody>
          <a:bodyPr anchorCtr="0" anchor="t" bIns="91425" lIns="91425" spcFirstLastPara="1" rIns="91425" wrap="square" tIns="91425">
            <a:normAutofit/>
          </a:bodyPr>
          <a:lstStyle/>
          <a:p>
            <a:pPr indent="-342900" lvl="0" marL="457200" rtl="0" algn="ctr">
              <a:spcBef>
                <a:spcPts val="0"/>
              </a:spcBef>
              <a:spcAft>
                <a:spcPts val="0"/>
              </a:spcAft>
              <a:buSzPts val="1800"/>
              <a:buChar char="●"/>
            </a:pPr>
            <a:r>
              <a:rPr lang="es" sz="1800"/>
              <a:t>¿Qué</a:t>
            </a:r>
            <a:r>
              <a:rPr lang="es" sz="1800"/>
              <a:t> se les ocurre? </a:t>
            </a:r>
            <a:r>
              <a:rPr lang="es" sz="1800"/>
              <a:t>¿Dónde</a:t>
            </a:r>
            <a:r>
              <a:rPr lang="es" sz="1800"/>
              <a:t> pueden llegar a ser </a:t>
            </a:r>
            <a:r>
              <a:rPr lang="es" sz="1800"/>
              <a:t>útiles</a:t>
            </a:r>
            <a:r>
              <a:rPr lang="es" sz="1800"/>
              <a:t> o de </a:t>
            </a:r>
            <a:r>
              <a:rPr lang="es" sz="1800"/>
              <a:t>qué</a:t>
            </a:r>
            <a:r>
              <a:rPr lang="es" sz="1800"/>
              <a:t> manera?</a:t>
            </a:r>
            <a:endParaRPr sz="1800"/>
          </a:p>
          <a:p>
            <a:pPr indent="-342900" lvl="0" marL="457200" rtl="0" algn="ctr">
              <a:spcBef>
                <a:spcPts val="0"/>
              </a:spcBef>
              <a:spcAft>
                <a:spcPts val="0"/>
              </a:spcAft>
              <a:buSzPts val="1800"/>
              <a:buChar char="●"/>
            </a:pPr>
            <a:r>
              <a:rPr lang="es" sz="1800"/>
              <a:t>Ustedes, para que los utilizarían?</a:t>
            </a: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4"/>
          <p:cNvSpPr txBox="1"/>
          <p:nvPr>
            <p:ph type="title"/>
          </p:nvPr>
        </p:nvSpPr>
        <p:spPr>
          <a:xfrm>
            <a:off x="727650" y="5719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Actividades…</a:t>
            </a:r>
            <a:endParaRPr/>
          </a:p>
        </p:txBody>
      </p:sp>
      <p:sp>
        <p:nvSpPr>
          <p:cNvPr id="163" name="Google Shape;163;p24"/>
          <p:cNvSpPr txBox="1"/>
          <p:nvPr>
            <p:ph idx="1" type="body"/>
          </p:nvPr>
        </p:nvSpPr>
        <p:spPr>
          <a:xfrm>
            <a:off x="507725" y="1501100"/>
            <a:ext cx="7910400" cy="283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s" sz="1800"/>
              <a:t>Crear un parser (json to csv ó csv to json)</a:t>
            </a:r>
            <a:endParaRPr sz="1800"/>
          </a:p>
          <a:p>
            <a:pPr indent="-342900" lvl="0" marL="457200" rtl="0" algn="l">
              <a:spcBef>
                <a:spcPts val="0"/>
              </a:spcBef>
              <a:spcAft>
                <a:spcPts val="0"/>
              </a:spcAft>
              <a:buSzPts val="1800"/>
              <a:buAutoNum type="arabicPeriod"/>
            </a:pPr>
            <a:r>
              <a:rPr lang="es" sz="1800"/>
              <a:t>Simular una bdd (de usuarios por ejemplo). En donde se involucren ambos formatos de archivos (aunque podría ser enteramente un solo formato). </a:t>
            </a:r>
            <a:endParaRPr sz="1800"/>
          </a:p>
          <a:p>
            <a:pPr indent="-330200" lvl="1" marL="914400" rtl="0" algn="l">
              <a:spcBef>
                <a:spcPts val="0"/>
              </a:spcBef>
              <a:spcAft>
                <a:spcPts val="0"/>
              </a:spcAft>
              <a:buSzPts val="1600"/>
              <a:buAutoNum type="alphaLcPeriod"/>
            </a:pPr>
            <a:r>
              <a:rPr lang="es" sz="1600"/>
              <a:t>Crear archivos test o de prueba con al menos 10 registros por archivo (con la información y campos correspondientes en cada uno)</a:t>
            </a:r>
            <a:endParaRPr sz="1600"/>
          </a:p>
          <a:p>
            <a:pPr indent="-330200" lvl="1" marL="914400" rtl="0" algn="l">
              <a:spcBef>
                <a:spcPts val="0"/>
              </a:spcBef>
              <a:spcAft>
                <a:spcPts val="0"/>
              </a:spcAft>
              <a:buSzPts val="1600"/>
              <a:buAutoNum type="alphaLcPeriod"/>
            </a:pPr>
            <a:r>
              <a:rPr lang="es" sz="1600"/>
              <a:t>Explicar el contexto y documentar correctamente el contexto de la simulación (donde se </a:t>
            </a:r>
            <a:r>
              <a:rPr lang="es" sz="1600"/>
              <a:t>utilizará</a:t>
            </a:r>
            <a:r>
              <a:rPr lang="es" sz="1600"/>
              <a:t> la bdd que </a:t>
            </a:r>
            <a:r>
              <a:rPr lang="es" sz="1600"/>
              <a:t>están</a:t>
            </a:r>
            <a:r>
              <a:rPr lang="es" sz="1600"/>
              <a:t> inventando)</a:t>
            </a:r>
            <a:endParaRPr sz="1600"/>
          </a:p>
          <a:p>
            <a:pPr indent="-330200" lvl="1" marL="914400" rtl="0" algn="l">
              <a:spcBef>
                <a:spcPts val="0"/>
              </a:spcBef>
              <a:spcAft>
                <a:spcPts val="0"/>
              </a:spcAft>
              <a:buSzPts val="1600"/>
              <a:buAutoNum type="alphaLcPeriod"/>
            </a:pPr>
            <a:r>
              <a:rPr lang="es" sz="1600"/>
              <a:t>Se requiere ver una correcta aplicación de operacion tipo CRUD</a:t>
            </a:r>
            <a:endParaRPr sz="1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5"/>
          <p:cNvSpPr txBox="1"/>
          <p:nvPr>
            <p:ph type="title"/>
          </p:nvPr>
        </p:nvSpPr>
        <p:spPr>
          <a:xfrm>
            <a:off x="727650" y="5719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Lectura y Escritura de archivos txt</a:t>
            </a:r>
            <a:endParaRPr/>
          </a:p>
        </p:txBody>
      </p:sp>
      <p:sp>
        <p:nvSpPr>
          <p:cNvPr id="104" name="Google Shape;104;p15"/>
          <p:cNvSpPr txBox="1"/>
          <p:nvPr>
            <p:ph idx="1" type="body"/>
          </p:nvPr>
        </p:nvSpPr>
        <p:spPr>
          <a:xfrm>
            <a:off x="574650" y="1596600"/>
            <a:ext cx="7994700" cy="3057900"/>
          </a:xfrm>
          <a:prstGeom prst="rect">
            <a:avLst/>
          </a:prstGeom>
        </p:spPr>
        <p:txBody>
          <a:bodyPr anchorCtr="0" anchor="t" bIns="91425" lIns="91425" spcFirstLastPara="1" rIns="91425" wrap="square" tIns="91425">
            <a:normAutofit/>
          </a:bodyPr>
          <a:lstStyle/>
          <a:p>
            <a:pPr indent="-406400" lvl="0" marL="457200" rtl="0" algn="l">
              <a:spcBef>
                <a:spcPts val="0"/>
              </a:spcBef>
              <a:spcAft>
                <a:spcPts val="0"/>
              </a:spcAft>
              <a:buSzPts val="2800"/>
              <a:buChar char="-"/>
            </a:pPr>
            <a:r>
              <a:rPr lang="es" sz="2800"/>
              <a:t>¿Qué</a:t>
            </a:r>
            <a:r>
              <a:rPr lang="es" sz="2800"/>
              <a:t> es un archivo?</a:t>
            </a:r>
            <a:endParaRPr sz="2800"/>
          </a:p>
          <a:p>
            <a:pPr indent="-406400" lvl="0" marL="457200" rtl="0" algn="l">
              <a:spcBef>
                <a:spcPts val="0"/>
              </a:spcBef>
              <a:spcAft>
                <a:spcPts val="0"/>
              </a:spcAft>
              <a:buSzPts val="2800"/>
              <a:buChar char="-"/>
            </a:pPr>
            <a:r>
              <a:rPr lang="es" sz="2800"/>
              <a:t>¿Para</a:t>
            </a:r>
            <a:r>
              <a:rPr lang="es" sz="2800"/>
              <a:t> </a:t>
            </a:r>
            <a:r>
              <a:rPr lang="es" sz="2800"/>
              <a:t>qué</a:t>
            </a:r>
            <a:r>
              <a:rPr lang="es" sz="2800"/>
              <a:t> sirve?</a:t>
            </a:r>
            <a:endParaRPr sz="2800"/>
          </a:p>
          <a:p>
            <a:pPr indent="-406400" lvl="0" marL="457200" rtl="0" algn="l">
              <a:spcBef>
                <a:spcPts val="0"/>
              </a:spcBef>
              <a:spcAft>
                <a:spcPts val="0"/>
              </a:spcAft>
              <a:buSzPts val="2800"/>
              <a:buChar char="-"/>
            </a:pPr>
            <a:r>
              <a:rPr lang="es" sz="2800"/>
              <a:t>¿Ya los</a:t>
            </a:r>
            <a:r>
              <a:rPr lang="es" sz="2800"/>
              <a:t> utilizaron a través de python?</a:t>
            </a:r>
            <a:endParaRPr sz="2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6"/>
          <p:cNvSpPr txBox="1"/>
          <p:nvPr>
            <p:ph type="title"/>
          </p:nvPr>
        </p:nvSpPr>
        <p:spPr>
          <a:xfrm>
            <a:off x="727650" y="5719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Lectura y Escritura de archivos txt</a:t>
            </a:r>
            <a:endParaRPr/>
          </a:p>
        </p:txBody>
      </p:sp>
      <p:sp>
        <p:nvSpPr>
          <p:cNvPr id="110" name="Google Shape;110;p16"/>
          <p:cNvSpPr txBox="1"/>
          <p:nvPr>
            <p:ph idx="1" type="body"/>
          </p:nvPr>
        </p:nvSpPr>
        <p:spPr>
          <a:xfrm>
            <a:off x="84675" y="1270000"/>
            <a:ext cx="8484600" cy="3384600"/>
          </a:xfrm>
          <a:prstGeom prst="rect">
            <a:avLst/>
          </a:prstGeom>
        </p:spPr>
        <p:txBody>
          <a:bodyPr anchorCtr="0" anchor="t" bIns="91425" lIns="91425" spcFirstLastPara="1" rIns="91425" wrap="square" tIns="91425">
            <a:normAutofit/>
          </a:bodyPr>
          <a:lstStyle/>
          <a:p>
            <a:pPr indent="-438150" lvl="0" marL="457200" rtl="0" algn="l">
              <a:spcBef>
                <a:spcPts val="0"/>
              </a:spcBef>
              <a:spcAft>
                <a:spcPts val="0"/>
              </a:spcAft>
              <a:buSzPts val="3300"/>
              <a:buChar char="-"/>
            </a:pPr>
            <a:r>
              <a:rPr lang="es" sz="1600">
                <a:solidFill>
                  <a:srgbClr val="000000"/>
                </a:solidFill>
                <a:latin typeface="Arial"/>
                <a:ea typeface="Arial"/>
                <a:cs typeface="Arial"/>
                <a:sym typeface="Arial"/>
              </a:rPr>
              <a:t>En Python, se pueden leer y escribir archivos de texto plano (con extensión .txt) usando la función incorporada </a:t>
            </a:r>
            <a:r>
              <a:rPr lang="es" sz="1600">
                <a:solidFill>
                  <a:srgbClr val="188038"/>
                </a:solidFill>
                <a:latin typeface="Roboto Mono"/>
                <a:ea typeface="Roboto Mono"/>
                <a:cs typeface="Roboto Mono"/>
                <a:sym typeface="Roboto Mono"/>
              </a:rPr>
              <a:t>open()</a:t>
            </a:r>
            <a:r>
              <a:rPr lang="es" sz="1600">
                <a:solidFill>
                  <a:srgbClr val="000000"/>
                </a:solidFill>
                <a:latin typeface="Arial"/>
                <a:ea typeface="Arial"/>
                <a:cs typeface="Arial"/>
                <a:sym typeface="Arial"/>
              </a:rPr>
              <a:t>.</a:t>
            </a:r>
            <a:endParaRPr sz="1600">
              <a:solidFill>
                <a:srgbClr val="000000"/>
              </a:solidFill>
              <a:latin typeface="Arial"/>
              <a:ea typeface="Arial"/>
              <a:cs typeface="Arial"/>
              <a:sym typeface="Arial"/>
            </a:endParaRPr>
          </a:p>
          <a:p>
            <a:pPr indent="-330200" lvl="0" marL="457200" rtl="0" algn="l">
              <a:spcBef>
                <a:spcPts val="0"/>
              </a:spcBef>
              <a:spcAft>
                <a:spcPts val="0"/>
              </a:spcAft>
              <a:buClr>
                <a:srgbClr val="000000"/>
              </a:buClr>
              <a:buSzPts val="1600"/>
              <a:buFont typeface="Arial"/>
              <a:buChar char="-"/>
            </a:pPr>
            <a:r>
              <a:rPr lang="es" sz="1600">
                <a:solidFill>
                  <a:srgbClr val="000000"/>
                </a:solidFill>
                <a:latin typeface="Arial"/>
                <a:ea typeface="Arial"/>
                <a:cs typeface="Arial"/>
                <a:sym typeface="Arial"/>
              </a:rPr>
              <a:t>Ejemplos:</a:t>
            </a:r>
            <a:endParaRPr sz="1800">
              <a:solidFill>
                <a:srgbClr val="000000"/>
              </a:solidFill>
              <a:latin typeface="Arial"/>
              <a:ea typeface="Arial"/>
              <a:cs typeface="Arial"/>
              <a:sym typeface="Arial"/>
            </a:endParaRPr>
          </a:p>
          <a:p>
            <a:pPr indent="457200" lvl="0" marL="914400" rtl="0" algn="l">
              <a:spcBef>
                <a:spcPts val="1200"/>
              </a:spcBef>
              <a:spcAft>
                <a:spcPts val="0"/>
              </a:spcAft>
              <a:buNone/>
            </a:pPr>
            <a:r>
              <a:t/>
            </a:r>
            <a:endParaRPr sz="1800">
              <a:solidFill>
                <a:srgbClr val="000000"/>
              </a:solidFill>
              <a:latin typeface="Arial"/>
              <a:ea typeface="Arial"/>
              <a:cs typeface="Arial"/>
              <a:sym typeface="Arial"/>
            </a:endParaRPr>
          </a:p>
          <a:p>
            <a:pPr indent="0" lvl="0" marL="914400" rtl="0" algn="l">
              <a:spcBef>
                <a:spcPts val="1200"/>
              </a:spcBef>
              <a:spcAft>
                <a:spcPts val="0"/>
              </a:spcAft>
              <a:buNone/>
            </a:pPr>
            <a:r>
              <a:t/>
            </a:r>
            <a:endParaRPr sz="1800">
              <a:solidFill>
                <a:srgbClr val="000000"/>
              </a:solidFill>
              <a:latin typeface="Arial"/>
              <a:ea typeface="Arial"/>
              <a:cs typeface="Arial"/>
              <a:sym typeface="Arial"/>
            </a:endParaRPr>
          </a:p>
          <a:p>
            <a:pPr indent="0" lvl="0" marL="457200" rtl="0" algn="l">
              <a:spcBef>
                <a:spcPts val="1200"/>
              </a:spcBef>
              <a:spcAft>
                <a:spcPts val="1200"/>
              </a:spcAft>
              <a:buNone/>
            </a:pPr>
            <a:r>
              <a:t/>
            </a:r>
            <a:endParaRPr sz="1600">
              <a:solidFill>
                <a:srgbClr val="000000"/>
              </a:solidFill>
              <a:latin typeface="Arial"/>
              <a:ea typeface="Arial"/>
              <a:cs typeface="Arial"/>
              <a:sym typeface="Arial"/>
            </a:endParaRPr>
          </a:p>
        </p:txBody>
      </p:sp>
      <p:pic>
        <p:nvPicPr>
          <p:cNvPr id="111" name="Google Shape;111;p16"/>
          <p:cNvPicPr preferRelativeResize="0"/>
          <p:nvPr/>
        </p:nvPicPr>
        <p:blipFill>
          <a:blip r:embed="rId3">
            <a:alphaModFix/>
          </a:blip>
          <a:stretch>
            <a:fillRect/>
          </a:stretch>
        </p:blipFill>
        <p:spPr>
          <a:xfrm>
            <a:off x="1023275" y="2554225"/>
            <a:ext cx="7903025" cy="8161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7"/>
          <p:cNvSpPr txBox="1"/>
          <p:nvPr>
            <p:ph type="title"/>
          </p:nvPr>
        </p:nvSpPr>
        <p:spPr>
          <a:xfrm>
            <a:off x="727650" y="5719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Lectura y Escritura de archivos txt</a:t>
            </a:r>
            <a:endParaRPr/>
          </a:p>
        </p:txBody>
      </p:sp>
      <p:sp>
        <p:nvSpPr>
          <p:cNvPr id="117" name="Google Shape;117;p17"/>
          <p:cNvSpPr txBox="1"/>
          <p:nvPr>
            <p:ph idx="1" type="body"/>
          </p:nvPr>
        </p:nvSpPr>
        <p:spPr>
          <a:xfrm>
            <a:off x="447525" y="1257900"/>
            <a:ext cx="8484600" cy="3384600"/>
          </a:xfrm>
          <a:prstGeom prst="rect">
            <a:avLst/>
          </a:prstGeom>
        </p:spPr>
        <p:txBody>
          <a:bodyPr anchorCtr="0" anchor="t" bIns="91425" lIns="91425" spcFirstLastPara="1" rIns="91425" wrap="square" tIns="91425">
            <a:normAutofit lnSpcReduction="10000"/>
          </a:bodyPr>
          <a:lstStyle/>
          <a:p>
            <a:pPr indent="-336550" lvl="0" marL="457200" rtl="0" algn="l">
              <a:spcBef>
                <a:spcPts val="0"/>
              </a:spcBef>
              <a:spcAft>
                <a:spcPts val="0"/>
              </a:spcAft>
              <a:buClr>
                <a:srgbClr val="000000"/>
              </a:buClr>
              <a:buSzPts val="1700"/>
              <a:buFont typeface="Arial"/>
              <a:buChar char="-"/>
            </a:pPr>
            <a:r>
              <a:rPr lang="es" sz="1700">
                <a:solidFill>
                  <a:srgbClr val="000000"/>
                </a:solidFill>
                <a:latin typeface="Arial"/>
                <a:ea typeface="Arial"/>
                <a:cs typeface="Arial"/>
                <a:sym typeface="Arial"/>
              </a:rPr>
              <a:t>Modos de apertura de archivos:</a:t>
            </a:r>
            <a:endParaRPr sz="19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es" sz="1800">
                <a:solidFill>
                  <a:srgbClr val="000000"/>
                </a:solidFill>
                <a:latin typeface="Arial"/>
                <a:ea typeface="Arial"/>
                <a:cs typeface="Arial"/>
                <a:sym typeface="Arial"/>
              </a:rPr>
              <a:t>'r': modo lectura (por defecto)</a:t>
            </a:r>
            <a:endParaRPr sz="18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es" sz="1800">
                <a:solidFill>
                  <a:srgbClr val="000000"/>
                </a:solidFill>
                <a:latin typeface="Arial"/>
                <a:ea typeface="Arial"/>
                <a:cs typeface="Arial"/>
                <a:sym typeface="Arial"/>
              </a:rPr>
              <a:t>'w': modo escritura</a:t>
            </a:r>
            <a:endParaRPr sz="18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es" sz="1800">
                <a:solidFill>
                  <a:srgbClr val="000000"/>
                </a:solidFill>
                <a:latin typeface="Arial"/>
                <a:ea typeface="Arial"/>
                <a:cs typeface="Arial"/>
                <a:sym typeface="Arial"/>
              </a:rPr>
              <a:t>'a’: modo de “append” → añadir o anexar al final</a:t>
            </a:r>
            <a:endParaRPr sz="1800">
              <a:solidFill>
                <a:srgbClr val="000000"/>
              </a:solidFill>
              <a:latin typeface="Arial"/>
              <a:ea typeface="Arial"/>
              <a:cs typeface="Arial"/>
              <a:sym typeface="Arial"/>
            </a:endParaRPr>
          </a:p>
          <a:p>
            <a:pPr indent="-342900" lvl="0" marL="457200" rtl="0" algn="l">
              <a:spcBef>
                <a:spcPts val="0"/>
              </a:spcBef>
              <a:spcAft>
                <a:spcPts val="0"/>
              </a:spcAft>
              <a:buClr>
                <a:srgbClr val="000000"/>
              </a:buClr>
              <a:buSzPts val="1800"/>
              <a:buFont typeface="Arial"/>
              <a:buChar char="-"/>
            </a:pPr>
            <a:r>
              <a:rPr lang="es" sz="1800">
                <a:solidFill>
                  <a:srgbClr val="000000"/>
                </a:solidFill>
                <a:latin typeface="Arial"/>
                <a:ea typeface="Arial"/>
                <a:cs typeface="Arial"/>
                <a:sym typeface="Arial"/>
              </a:rPr>
              <a:t>Recurso interesante: </a:t>
            </a:r>
            <a:r>
              <a:rPr lang="es" sz="1800" u="sng">
                <a:solidFill>
                  <a:schemeClr val="hlink"/>
                </a:solidFill>
                <a:latin typeface="Arial"/>
                <a:ea typeface="Arial"/>
                <a:cs typeface="Arial"/>
                <a:sym typeface="Arial"/>
                <a:hlinkClick r:id="rId3"/>
              </a:rPr>
              <a:t>https://www.freecodecamp.org/espanol/news/python-abre-archivo-como-leer-un-archivo-de-texto-linea-por-linea/</a:t>
            </a:r>
            <a:r>
              <a:rPr lang="es" sz="1800">
                <a:solidFill>
                  <a:srgbClr val="000000"/>
                </a:solidFill>
                <a:latin typeface="Arial"/>
                <a:ea typeface="Arial"/>
                <a:cs typeface="Arial"/>
                <a:sym typeface="Arial"/>
              </a:rPr>
              <a:t> </a:t>
            </a:r>
            <a:endParaRPr sz="1800">
              <a:solidFill>
                <a:srgbClr val="000000"/>
              </a:solidFill>
              <a:latin typeface="Arial"/>
              <a:ea typeface="Arial"/>
              <a:cs typeface="Arial"/>
              <a:sym typeface="Arial"/>
            </a:endParaRPr>
          </a:p>
          <a:p>
            <a:pPr indent="-342900" lvl="0" marL="457200" rtl="0" algn="l">
              <a:spcBef>
                <a:spcPts val="0"/>
              </a:spcBef>
              <a:spcAft>
                <a:spcPts val="0"/>
              </a:spcAft>
              <a:buClr>
                <a:srgbClr val="000000"/>
              </a:buClr>
              <a:buSzPts val="1800"/>
              <a:buFont typeface="Arial"/>
              <a:buChar char="-"/>
            </a:pPr>
            <a:r>
              <a:rPr lang="es" sz="1800">
                <a:solidFill>
                  <a:srgbClr val="000000"/>
                </a:solidFill>
                <a:latin typeface="Arial"/>
                <a:ea typeface="Arial"/>
                <a:cs typeface="Arial"/>
                <a:sym typeface="Arial"/>
              </a:rPr>
              <a:t>Hagamos un </a:t>
            </a:r>
            <a:r>
              <a:rPr lang="es" sz="1800">
                <a:solidFill>
                  <a:srgbClr val="000000"/>
                </a:solidFill>
                <a:highlight>
                  <a:srgbClr val="FFFF00"/>
                </a:highlight>
                <a:latin typeface="Arial"/>
                <a:ea typeface="Arial"/>
                <a:cs typeface="Arial"/>
                <a:sym typeface="Arial"/>
              </a:rPr>
              <a:t>ejemplo</a:t>
            </a:r>
            <a:r>
              <a:rPr lang="es" sz="1800">
                <a:solidFill>
                  <a:srgbClr val="000000"/>
                </a:solidFill>
                <a:latin typeface="Arial"/>
                <a:ea typeface="Arial"/>
                <a:cs typeface="Arial"/>
                <a:sym typeface="Arial"/>
              </a:rPr>
              <a:t> entre todos…</a:t>
            </a:r>
            <a:endParaRPr sz="1800">
              <a:solidFill>
                <a:srgbClr val="000000"/>
              </a:solidFill>
              <a:latin typeface="Arial"/>
              <a:ea typeface="Arial"/>
              <a:cs typeface="Arial"/>
              <a:sym typeface="Arial"/>
            </a:endParaRPr>
          </a:p>
          <a:p>
            <a:pPr indent="0" lvl="0" marL="914400" rtl="0" algn="l">
              <a:spcBef>
                <a:spcPts val="1200"/>
              </a:spcBef>
              <a:spcAft>
                <a:spcPts val="0"/>
              </a:spcAft>
              <a:buNone/>
            </a:pPr>
            <a:r>
              <a:t/>
            </a:r>
            <a:endParaRPr sz="1800">
              <a:solidFill>
                <a:srgbClr val="000000"/>
              </a:solidFill>
              <a:latin typeface="Arial"/>
              <a:ea typeface="Arial"/>
              <a:cs typeface="Arial"/>
              <a:sym typeface="Arial"/>
            </a:endParaRPr>
          </a:p>
          <a:p>
            <a:pPr indent="0" lvl="0" marL="457200" rtl="0" algn="l">
              <a:spcBef>
                <a:spcPts val="1200"/>
              </a:spcBef>
              <a:spcAft>
                <a:spcPts val="1200"/>
              </a:spcAft>
              <a:buNone/>
            </a:pPr>
            <a:r>
              <a:t/>
            </a:r>
            <a:endParaRPr sz="1600">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8"/>
          <p:cNvSpPr txBox="1"/>
          <p:nvPr>
            <p:ph type="title"/>
          </p:nvPr>
        </p:nvSpPr>
        <p:spPr>
          <a:xfrm>
            <a:off x="727650" y="5719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Archivos CSV</a:t>
            </a:r>
            <a:endParaRPr/>
          </a:p>
        </p:txBody>
      </p:sp>
      <p:sp>
        <p:nvSpPr>
          <p:cNvPr id="123" name="Google Shape;123;p18"/>
          <p:cNvSpPr txBox="1"/>
          <p:nvPr>
            <p:ph idx="1" type="body"/>
          </p:nvPr>
        </p:nvSpPr>
        <p:spPr>
          <a:xfrm>
            <a:off x="84675" y="1366750"/>
            <a:ext cx="3205200" cy="29733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chemeClr val="dk2"/>
              </a:buClr>
              <a:buSzPts val="1300"/>
              <a:buChar char="-"/>
            </a:pPr>
            <a:r>
              <a:rPr lang="es">
                <a:solidFill>
                  <a:schemeClr val="dk2"/>
                </a:solidFill>
              </a:rPr>
              <a:t>Los archivos CSV (</a:t>
            </a:r>
            <a:r>
              <a:rPr b="1" lang="es">
                <a:solidFill>
                  <a:schemeClr val="dk2"/>
                </a:solidFill>
              </a:rPr>
              <a:t>Comma-Separated Values</a:t>
            </a:r>
            <a:r>
              <a:rPr lang="es">
                <a:solidFill>
                  <a:schemeClr val="dk2"/>
                </a:solidFill>
              </a:rPr>
              <a:t>) son un formato de archivo muy común para almacenar datos en forma de tabla. En un archivo CSV, cada línea representa una fila de la tabla, y los valores de cada columna están separados por comas (o cualquier otro delimitador que se especifique).</a:t>
            </a:r>
            <a:endParaRPr>
              <a:solidFill>
                <a:schemeClr val="dk2"/>
              </a:solidFill>
            </a:endParaRPr>
          </a:p>
        </p:txBody>
      </p:sp>
      <p:pic>
        <p:nvPicPr>
          <p:cNvPr id="124" name="Google Shape;124;p18"/>
          <p:cNvPicPr preferRelativeResize="0"/>
          <p:nvPr/>
        </p:nvPicPr>
        <p:blipFill>
          <a:blip r:embed="rId3">
            <a:alphaModFix/>
          </a:blip>
          <a:stretch>
            <a:fillRect/>
          </a:stretch>
        </p:blipFill>
        <p:spPr>
          <a:xfrm>
            <a:off x="3455088" y="881050"/>
            <a:ext cx="5572125" cy="33813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9"/>
          <p:cNvSpPr txBox="1"/>
          <p:nvPr>
            <p:ph type="title"/>
          </p:nvPr>
        </p:nvSpPr>
        <p:spPr>
          <a:xfrm>
            <a:off x="727650" y="5719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Archivos CSV en python</a:t>
            </a:r>
            <a:endParaRPr/>
          </a:p>
        </p:txBody>
      </p:sp>
      <p:sp>
        <p:nvSpPr>
          <p:cNvPr id="130" name="Google Shape;130;p19"/>
          <p:cNvSpPr txBox="1"/>
          <p:nvPr>
            <p:ph idx="1" type="body"/>
          </p:nvPr>
        </p:nvSpPr>
        <p:spPr>
          <a:xfrm>
            <a:off x="338675" y="1342575"/>
            <a:ext cx="8079600" cy="29973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s" sz="1600">
                <a:solidFill>
                  <a:srgbClr val="000000"/>
                </a:solidFill>
                <a:latin typeface="Arial"/>
                <a:ea typeface="Arial"/>
                <a:cs typeface="Arial"/>
                <a:sym typeface="Arial"/>
              </a:rPr>
              <a:t>En Python, podemos trabajar con archivos CSV utilizando el módulo </a:t>
            </a:r>
            <a:r>
              <a:rPr lang="es" sz="1600">
                <a:solidFill>
                  <a:srgbClr val="188038"/>
                </a:solidFill>
                <a:latin typeface="Roboto Mono"/>
                <a:ea typeface="Roboto Mono"/>
                <a:cs typeface="Roboto Mono"/>
                <a:sym typeface="Roboto Mono"/>
              </a:rPr>
              <a:t>csv</a:t>
            </a:r>
            <a:r>
              <a:rPr lang="es" sz="1600">
                <a:solidFill>
                  <a:srgbClr val="000000"/>
                </a:solidFill>
                <a:latin typeface="Arial"/>
                <a:ea typeface="Arial"/>
                <a:cs typeface="Arial"/>
                <a:sym typeface="Arial"/>
              </a:rPr>
              <a:t>, que nos proporciona varias funciones para leer y escribir archivos CSV de manera eficiente.</a:t>
            </a:r>
            <a:endParaRPr sz="1600">
              <a:solidFill>
                <a:srgbClr val="000000"/>
              </a:solidFill>
              <a:latin typeface="Arial"/>
              <a:ea typeface="Arial"/>
              <a:cs typeface="Arial"/>
              <a:sym typeface="Arial"/>
            </a:endParaRPr>
          </a:p>
          <a:p>
            <a:pPr indent="457200" lvl="0" marL="457200" rtl="0" algn="ctr">
              <a:spcBef>
                <a:spcPts val="1200"/>
              </a:spcBef>
              <a:spcAft>
                <a:spcPts val="0"/>
              </a:spcAft>
              <a:buNone/>
            </a:pPr>
            <a:r>
              <a:rPr lang="es" sz="1900">
                <a:solidFill>
                  <a:srgbClr val="EBDBB2"/>
                </a:solidFill>
                <a:highlight>
                  <a:srgbClr val="282828"/>
                </a:highlight>
                <a:latin typeface="Consolas"/>
                <a:ea typeface="Consolas"/>
                <a:cs typeface="Consolas"/>
                <a:sym typeface="Consolas"/>
              </a:rPr>
              <a:t>pip install csv</a:t>
            </a:r>
            <a:endParaRPr sz="1400">
              <a:solidFill>
                <a:schemeClr val="dk2"/>
              </a:solidFill>
            </a:endParaRPr>
          </a:p>
          <a:p>
            <a:pPr indent="0" lvl="0" marL="914400" rtl="0" algn="l">
              <a:spcBef>
                <a:spcPts val="0"/>
              </a:spcBef>
              <a:spcAft>
                <a:spcPts val="0"/>
              </a:spcAft>
              <a:buNone/>
            </a:pPr>
            <a:r>
              <a:t/>
            </a:r>
            <a:endParaRPr sz="1600">
              <a:solidFill>
                <a:srgbClr val="000000"/>
              </a:solidFill>
              <a:latin typeface="Arial"/>
              <a:ea typeface="Arial"/>
              <a:cs typeface="Arial"/>
              <a:sym typeface="Arial"/>
            </a:endParaRPr>
          </a:p>
          <a:p>
            <a:pPr indent="-330200" lvl="0" marL="457200" rtl="0" algn="l">
              <a:spcBef>
                <a:spcPts val="1200"/>
              </a:spcBef>
              <a:spcAft>
                <a:spcPts val="0"/>
              </a:spcAft>
              <a:buClr>
                <a:srgbClr val="000000"/>
              </a:buClr>
              <a:buSzPts val="1600"/>
              <a:buFont typeface="Arial"/>
              <a:buChar char="-"/>
            </a:pPr>
            <a:r>
              <a:rPr lang="es" sz="1600">
                <a:solidFill>
                  <a:srgbClr val="000000"/>
                </a:solidFill>
                <a:latin typeface="Arial"/>
                <a:ea typeface="Arial"/>
                <a:cs typeface="Arial"/>
                <a:sym typeface="Arial"/>
              </a:rPr>
              <a:t>Docs: </a:t>
            </a:r>
            <a:r>
              <a:rPr lang="es" sz="1600" u="sng">
                <a:solidFill>
                  <a:schemeClr val="hlink"/>
                </a:solidFill>
                <a:latin typeface="Arial"/>
                <a:ea typeface="Arial"/>
                <a:cs typeface="Arial"/>
                <a:sym typeface="Arial"/>
                <a:hlinkClick r:id="rId3"/>
              </a:rPr>
              <a:t>https://docs.python.org/3/library/csv.html</a:t>
            </a:r>
            <a:r>
              <a:rPr lang="es" sz="1600">
                <a:solidFill>
                  <a:srgbClr val="000000"/>
                </a:solidFill>
                <a:latin typeface="Arial"/>
                <a:ea typeface="Arial"/>
                <a:cs typeface="Arial"/>
                <a:sym typeface="Arial"/>
              </a:rPr>
              <a:t> </a:t>
            </a:r>
            <a:endParaRPr sz="1600">
              <a:solidFill>
                <a:srgbClr val="000000"/>
              </a:solidFill>
              <a:latin typeface="Arial"/>
              <a:ea typeface="Arial"/>
              <a:cs typeface="Arial"/>
              <a:sym typeface="Arial"/>
            </a:endParaRPr>
          </a:p>
          <a:p>
            <a:pPr indent="-330200" lvl="0" marL="457200" rtl="0" algn="l">
              <a:spcBef>
                <a:spcPts val="0"/>
              </a:spcBef>
              <a:spcAft>
                <a:spcPts val="0"/>
              </a:spcAft>
              <a:buClr>
                <a:srgbClr val="000000"/>
              </a:buClr>
              <a:buSzPts val="1600"/>
              <a:buFont typeface="Arial"/>
              <a:buChar char="-"/>
            </a:pPr>
            <a:r>
              <a:rPr lang="es" sz="1600">
                <a:solidFill>
                  <a:srgbClr val="000000"/>
                </a:solidFill>
                <a:latin typeface="Arial"/>
                <a:ea typeface="Arial"/>
                <a:cs typeface="Arial"/>
                <a:sym typeface="Arial"/>
              </a:rPr>
              <a:t>Datos de prueba: </a:t>
            </a:r>
            <a:r>
              <a:rPr lang="es" sz="1600" u="sng">
                <a:solidFill>
                  <a:schemeClr val="hlink"/>
                </a:solidFill>
                <a:latin typeface="Arial"/>
                <a:ea typeface="Arial"/>
                <a:cs typeface="Arial"/>
                <a:sym typeface="Arial"/>
                <a:hlinkClick r:id="rId4"/>
              </a:rPr>
              <a:t>https://people.sc.fsu.edu/~jburkardt/data/csv/csv.html</a:t>
            </a:r>
            <a:r>
              <a:rPr lang="es" sz="1600">
                <a:solidFill>
                  <a:srgbClr val="000000"/>
                </a:solidFill>
                <a:latin typeface="Arial"/>
                <a:ea typeface="Arial"/>
                <a:cs typeface="Arial"/>
                <a:sym typeface="Arial"/>
              </a:rPr>
              <a:t> </a:t>
            </a:r>
            <a:endParaRPr sz="1600">
              <a:solidFill>
                <a:srgbClr val="000000"/>
              </a:solidFill>
              <a:latin typeface="Arial"/>
              <a:ea typeface="Arial"/>
              <a:cs typeface="Arial"/>
              <a:sym typeface="Arial"/>
            </a:endParaRPr>
          </a:p>
          <a:p>
            <a:pPr indent="-330200" lvl="0" marL="457200" rtl="0" algn="l">
              <a:spcBef>
                <a:spcPts val="0"/>
              </a:spcBef>
              <a:spcAft>
                <a:spcPts val="0"/>
              </a:spcAft>
              <a:buClr>
                <a:srgbClr val="000000"/>
              </a:buClr>
              <a:buSzPts val="1600"/>
              <a:buFont typeface="Arial"/>
              <a:buChar char="-"/>
            </a:pPr>
            <a:r>
              <a:rPr lang="es" sz="1600">
                <a:solidFill>
                  <a:srgbClr val="000000"/>
                </a:solidFill>
                <a:latin typeface="Arial"/>
                <a:ea typeface="Arial"/>
                <a:cs typeface="Arial"/>
                <a:sym typeface="Arial"/>
              </a:rPr>
              <a:t>Veamos un ejemplo…</a:t>
            </a:r>
            <a:endParaRPr sz="1600">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0"/>
          <p:cNvSpPr txBox="1"/>
          <p:nvPr>
            <p:ph type="title"/>
          </p:nvPr>
        </p:nvSpPr>
        <p:spPr>
          <a:xfrm>
            <a:off x="727650" y="5719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Archivos JSON</a:t>
            </a:r>
            <a:endParaRPr/>
          </a:p>
        </p:txBody>
      </p:sp>
      <p:sp>
        <p:nvSpPr>
          <p:cNvPr id="136" name="Google Shape;136;p20"/>
          <p:cNvSpPr txBox="1"/>
          <p:nvPr>
            <p:ph idx="1" type="body"/>
          </p:nvPr>
        </p:nvSpPr>
        <p:spPr>
          <a:xfrm>
            <a:off x="386325" y="1368650"/>
            <a:ext cx="5022300" cy="29712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s" sz="1500"/>
              <a:t>JSON (JavaScript Object Notation) es un formato de intercambio de datos muy utilizado en la web. Python tiene una biblioteca incorporada llamada "json" que se utiliza para trabajar con archivos JSON.</a:t>
            </a:r>
            <a:endParaRPr sz="1500"/>
          </a:p>
          <a:p>
            <a:pPr indent="0" lvl="0" marL="0" rtl="0" algn="l">
              <a:spcBef>
                <a:spcPts val="1200"/>
              </a:spcBef>
              <a:spcAft>
                <a:spcPts val="0"/>
              </a:spcAft>
              <a:buNone/>
            </a:pPr>
            <a:r>
              <a:rPr lang="es" sz="1500"/>
              <a:t>Un archivo JSON es esencialmente un conjunto de datos estructurados en formato de objeto o matriz. El archivo consta de pares clave-valor y se utiliza para almacenar y transmitir datos de manera eficiente.</a:t>
            </a:r>
            <a:endParaRPr sz="1500"/>
          </a:p>
          <a:p>
            <a:pPr indent="0" lvl="0" marL="0" rtl="0" algn="l">
              <a:spcBef>
                <a:spcPts val="1200"/>
              </a:spcBef>
              <a:spcAft>
                <a:spcPts val="1200"/>
              </a:spcAft>
              <a:buNone/>
            </a:pPr>
            <a:r>
              <a:t/>
            </a:r>
            <a:endParaRPr/>
          </a:p>
        </p:txBody>
      </p:sp>
      <p:pic>
        <p:nvPicPr>
          <p:cNvPr id="137" name="Google Shape;137;p20"/>
          <p:cNvPicPr preferRelativeResize="0"/>
          <p:nvPr/>
        </p:nvPicPr>
        <p:blipFill>
          <a:blip r:embed="rId3">
            <a:alphaModFix/>
          </a:blip>
          <a:stretch>
            <a:fillRect/>
          </a:stretch>
        </p:blipFill>
        <p:spPr>
          <a:xfrm>
            <a:off x="5462098" y="571926"/>
            <a:ext cx="2954252" cy="38864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1"/>
          <p:cNvSpPr txBox="1"/>
          <p:nvPr>
            <p:ph type="title"/>
          </p:nvPr>
        </p:nvSpPr>
        <p:spPr>
          <a:xfrm>
            <a:off x="727650" y="5719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Archivos JSON en Python</a:t>
            </a:r>
            <a:endParaRPr/>
          </a:p>
        </p:txBody>
      </p:sp>
      <p:sp>
        <p:nvSpPr>
          <p:cNvPr id="143" name="Google Shape;143;p21"/>
          <p:cNvSpPr txBox="1"/>
          <p:nvPr>
            <p:ph idx="1" type="body"/>
          </p:nvPr>
        </p:nvSpPr>
        <p:spPr>
          <a:xfrm>
            <a:off x="518775" y="1390725"/>
            <a:ext cx="7899300" cy="2949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sz="1400">
                <a:solidFill>
                  <a:srgbClr val="000000"/>
                </a:solidFill>
                <a:latin typeface="Arial"/>
                <a:ea typeface="Arial"/>
                <a:cs typeface="Arial"/>
                <a:sym typeface="Arial"/>
              </a:rPr>
              <a:t>Para utilizar un archivo JSON en Python, primero debemos importar la biblioteca json. A continuación, podemos leer el archivo JSON y convertirlo en un objeto de Python utilizando la función </a:t>
            </a:r>
            <a:r>
              <a:rPr lang="es" sz="1400">
                <a:solidFill>
                  <a:srgbClr val="188038"/>
                </a:solidFill>
                <a:latin typeface="Roboto Mono"/>
                <a:ea typeface="Roboto Mono"/>
                <a:cs typeface="Roboto Mono"/>
                <a:sym typeface="Roboto Mono"/>
              </a:rPr>
              <a:t>json.load()</a:t>
            </a:r>
            <a:r>
              <a:rPr lang="es" sz="1400">
                <a:solidFill>
                  <a:srgbClr val="000000"/>
                </a:solidFill>
                <a:latin typeface="Arial"/>
                <a:ea typeface="Arial"/>
                <a:cs typeface="Arial"/>
                <a:sym typeface="Arial"/>
              </a:rPr>
              <a:t>:</a:t>
            </a:r>
            <a:endParaRPr sz="1600"/>
          </a:p>
        </p:txBody>
      </p:sp>
      <p:pic>
        <p:nvPicPr>
          <p:cNvPr id="144" name="Google Shape;144;p21"/>
          <p:cNvPicPr preferRelativeResize="0"/>
          <p:nvPr/>
        </p:nvPicPr>
        <p:blipFill>
          <a:blip r:embed="rId3">
            <a:alphaModFix/>
          </a:blip>
          <a:stretch>
            <a:fillRect/>
          </a:stretch>
        </p:blipFill>
        <p:spPr>
          <a:xfrm>
            <a:off x="1328725" y="2285698"/>
            <a:ext cx="6129075" cy="22007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2"/>
          <p:cNvSpPr txBox="1"/>
          <p:nvPr>
            <p:ph type="title"/>
          </p:nvPr>
        </p:nvSpPr>
        <p:spPr>
          <a:xfrm>
            <a:off x="727650" y="5719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Archivos JSON en Python</a:t>
            </a:r>
            <a:endParaRPr/>
          </a:p>
        </p:txBody>
      </p:sp>
      <p:sp>
        <p:nvSpPr>
          <p:cNvPr id="150" name="Google Shape;150;p22"/>
          <p:cNvSpPr txBox="1"/>
          <p:nvPr>
            <p:ph idx="1" type="body"/>
          </p:nvPr>
        </p:nvSpPr>
        <p:spPr>
          <a:xfrm>
            <a:off x="518775" y="1390725"/>
            <a:ext cx="7899300" cy="2949300"/>
          </a:xfrm>
          <a:prstGeom prst="rect">
            <a:avLst/>
          </a:prstGeom>
        </p:spPr>
        <p:txBody>
          <a:bodyPr anchorCtr="0" anchor="t" bIns="91425" lIns="91425" spcFirstLastPara="1" rIns="91425" wrap="square" tIns="91425">
            <a:normAutofit lnSpcReduction="20000"/>
          </a:bodyPr>
          <a:lstStyle/>
          <a:p>
            <a:pPr indent="0" lvl="0" marL="0" rtl="0" algn="l">
              <a:spcBef>
                <a:spcPts val="1200"/>
              </a:spcBef>
              <a:spcAft>
                <a:spcPts val="0"/>
              </a:spcAft>
              <a:buNone/>
            </a:pPr>
            <a:r>
              <a:rPr lang="es" sz="1600">
                <a:solidFill>
                  <a:srgbClr val="000000"/>
                </a:solidFill>
                <a:latin typeface="Arial"/>
                <a:ea typeface="Arial"/>
                <a:cs typeface="Arial"/>
                <a:sym typeface="Arial"/>
              </a:rPr>
              <a:t>También podemos escribir datos en un archivo JSON utilizando la función </a:t>
            </a:r>
            <a:r>
              <a:rPr lang="es" sz="1600">
                <a:solidFill>
                  <a:srgbClr val="188038"/>
                </a:solidFill>
                <a:latin typeface="Roboto Mono"/>
                <a:ea typeface="Roboto Mono"/>
                <a:cs typeface="Roboto Mono"/>
                <a:sym typeface="Roboto Mono"/>
              </a:rPr>
              <a:t>json.d</a:t>
            </a:r>
            <a:r>
              <a:rPr lang="es" sz="1600">
                <a:solidFill>
                  <a:srgbClr val="188038"/>
                </a:solidFill>
                <a:latin typeface="Roboto Mono"/>
                <a:ea typeface="Roboto Mono"/>
                <a:cs typeface="Roboto Mono"/>
                <a:sym typeface="Roboto Mono"/>
              </a:rPr>
              <a:t>ump(</a:t>
            </a:r>
            <a:r>
              <a:rPr lang="es" sz="1600">
                <a:solidFill>
                  <a:srgbClr val="188038"/>
                </a:solidFill>
                <a:latin typeface="Roboto Mono"/>
                <a:ea typeface="Roboto Mono"/>
                <a:cs typeface="Roboto Mono"/>
                <a:sym typeface="Roboto Mono"/>
              </a:rPr>
              <a:t>)</a:t>
            </a:r>
            <a:r>
              <a:rPr lang="es" sz="1600">
                <a:solidFill>
                  <a:srgbClr val="000000"/>
                </a:solidFill>
                <a:latin typeface="Arial"/>
                <a:ea typeface="Arial"/>
                <a:cs typeface="Arial"/>
                <a:sym typeface="Arial"/>
              </a:rPr>
              <a:t>. Por ejemplo, para escribir un diccionario en un archivo JSON:</a:t>
            </a:r>
            <a:endParaRPr sz="16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sz="1400">
              <a:solidFill>
                <a:srgbClr val="000000"/>
              </a:solidFill>
              <a:latin typeface="Arial"/>
              <a:ea typeface="Arial"/>
              <a:cs typeface="Arial"/>
              <a:sym typeface="Arial"/>
            </a:endParaRPr>
          </a:p>
          <a:p>
            <a:pPr indent="0" lvl="0" marL="0" rtl="0" algn="l">
              <a:spcBef>
                <a:spcPts val="1200"/>
              </a:spcBef>
              <a:spcAft>
                <a:spcPts val="0"/>
              </a:spcAft>
              <a:buNone/>
            </a:pPr>
            <a:r>
              <a:t/>
            </a:r>
            <a:endParaRPr sz="1400">
              <a:solidFill>
                <a:srgbClr val="000000"/>
              </a:solidFill>
              <a:latin typeface="Arial"/>
              <a:ea typeface="Arial"/>
              <a:cs typeface="Arial"/>
              <a:sym typeface="Arial"/>
            </a:endParaRPr>
          </a:p>
          <a:p>
            <a:pPr indent="0" lvl="0" marL="0" rtl="0" algn="l">
              <a:spcBef>
                <a:spcPts val="1200"/>
              </a:spcBef>
              <a:spcAft>
                <a:spcPts val="0"/>
              </a:spcAft>
              <a:buNone/>
            </a:pPr>
            <a:r>
              <a:t/>
            </a:r>
            <a:endParaRPr sz="1400">
              <a:solidFill>
                <a:srgbClr val="000000"/>
              </a:solidFill>
              <a:latin typeface="Arial"/>
              <a:ea typeface="Arial"/>
              <a:cs typeface="Arial"/>
              <a:sym typeface="Arial"/>
            </a:endParaRPr>
          </a:p>
          <a:p>
            <a:pPr indent="0" lvl="0" marL="0" rtl="0" algn="l">
              <a:spcBef>
                <a:spcPts val="1200"/>
              </a:spcBef>
              <a:spcAft>
                <a:spcPts val="0"/>
              </a:spcAft>
              <a:buNone/>
            </a:pPr>
            <a:r>
              <a:t/>
            </a:r>
            <a:endParaRPr sz="1400">
              <a:solidFill>
                <a:srgbClr val="000000"/>
              </a:solidFill>
              <a:latin typeface="Arial"/>
              <a:ea typeface="Arial"/>
              <a:cs typeface="Arial"/>
              <a:sym typeface="Arial"/>
            </a:endParaRPr>
          </a:p>
          <a:p>
            <a:pPr indent="-317500" lvl="0" marL="457200" rtl="0" algn="l">
              <a:spcBef>
                <a:spcPts val="1200"/>
              </a:spcBef>
              <a:spcAft>
                <a:spcPts val="0"/>
              </a:spcAft>
              <a:buSzPts val="1400"/>
              <a:buFont typeface="Arial"/>
              <a:buChar char="-"/>
            </a:pPr>
            <a:r>
              <a:rPr lang="es" sz="1400">
                <a:solidFill>
                  <a:srgbClr val="000000"/>
                </a:solidFill>
                <a:latin typeface="Arial"/>
                <a:ea typeface="Arial"/>
                <a:cs typeface="Arial"/>
                <a:sym typeface="Arial"/>
              </a:rPr>
              <a:t>Docs: </a:t>
            </a:r>
            <a:r>
              <a:rPr lang="es" sz="1400" u="sng">
                <a:solidFill>
                  <a:schemeClr val="hlink"/>
                </a:solidFill>
                <a:latin typeface="Arial"/>
                <a:ea typeface="Arial"/>
                <a:cs typeface="Arial"/>
                <a:sym typeface="Arial"/>
                <a:hlinkClick r:id="rId3"/>
              </a:rPr>
              <a:t>https://docs.python.org/es/3/library/json.html</a:t>
            </a:r>
            <a:r>
              <a:rPr lang="es" sz="1400">
                <a:solidFill>
                  <a:srgbClr val="000000"/>
                </a:solidFill>
                <a:latin typeface="Arial"/>
                <a:ea typeface="Arial"/>
                <a:cs typeface="Arial"/>
                <a:sym typeface="Arial"/>
              </a:rPr>
              <a:t> </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es" sz="1400">
                <a:solidFill>
                  <a:srgbClr val="000000"/>
                </a:solidFill>
                <a:latin typeface="Arial"/>
                <a:ea typeface="Arial"/>
                <a:cs typeface="Arial"/>
                <a:sym typeface="Arial"/>
              </a:rPr>
              <a:t>Datasets: </a:t>
            </a:r>
            <a:r>
              <a:rPr lang="es" sz="1400" u="sng">
                <a:solidFill>
                  <a:schemeClr val="hlink"/>
                </a:solidFill>
                <a:latin typeface="Arial"/>
                <a:ea typeface="Arial"/>
                <a:cs typeface="Arial"/>
                <a:sym typeface="Arial"/>
                <a:hlinkClick r:id="rId4"/>
              </a:rPr>
              <a:t>https://project-awesome.org/jdorfman/awesome-json-datasets</a:t>
            </a:r>
            <a:r>
              <a:rPr lang="es" sz="1400">
                <a:solidFill>
                  <a:srgbClr val="000000"/>
                </a:solidFill>
                <a:latin typeface="Arial"/>
                <a:ea typeface="Arial"/>
                <a:cs typeface="Arial"/>
                <a:sym typeface="Arial"/>
              </a:rPr>
              <a:t> </a:t>
            </a:r>
            <a:endParaRPr sz="1400">
              <a:solidFill>
                <a:srgbClr val="000000"/>
              </a:solidFill>
              <a:latin typeface="Arial"/>
              <a:ea typeface="Arial"/>
              <a:cs typeface="Arial"/>
              <a:sym typeface="Arial"/>
            </a:endParaRPr>
          </a:p>
        </p:txBody>
      </p:sp>
      <p:pic>
        <p:nvPicPr>
          <p:cNvPr id="151" name="Google Shape;151;p22"/>
          <p:cNvPicPr preferRelativeResize="0"/>
          <p:nvPr/>
        </p:nvPicPr>
        <p:blipFill>
          <a:blip r:embed="rId5">
            <a:alphaModFix/>
          </a:blip>
          <a:stretch>
            <a:fillRect/>
          </a:stretch>
        </p:blipFill>
        <p:spPr>
          <a:xfrm>
            <a:off x="1305150" y="2247257"/>
            <a:ext cx="6838800" cy="13289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