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8" r:id="rId4"/>
    <p:sldId id="270" r:id="rId5"/>
    <p:sldId id="271" r:id="rId6"/>
    <p:sldId id="272" r:id="rId7"/>
    <p:sldId id="260" r:id="rId8"/>
    <p:sldId id="273" r:id="rId9"/>
    <p:sldId id="274" r:id="rId10"/>
    <p:sldId id="27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1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2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52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9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16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6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61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2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9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3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86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E2647E-B74E-4C59-8068-697EF5419B3B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B4AAB3-EB31-4BF5-833B-CE1B589CA6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40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BBC83A-16C9-CF5F-2E5C-34C0EA208BA2}"/>
              </a:ext>
            </a:extLst>
          </p:cNvPr>
          <p:cNvSpPr/>
          <p:nvPr/>
        </p:nvSpPr>
        <p:spPr>
          <a:xfrm>
            <a:off x="0" y="982639"/>
            <a:ext cx="12192000" cy="5005769"/>
          </a:xfrm>
          <a:prstGeom prst="rect">
            <a:avLst/>
          </a:prstGeom>
          <a:blipFill dpi="0" rotWithShape="1">
            <a:blip r:embed="rId2">
              <a:alphaModFix amt="5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B0E4F-01F4-5419-77AC-975CAECA5C9B}"/>
              </a:ext>
            </a:extLst>
          </p:cNvPr>
          <p:cNvSpPr/>
          <p:nvPr/>
        </p:nvSpPr>
        <p:spPr>
          <a:xfrm>
            <a:off x="1873770" y="2593298"/>
            <a:ext cx="8544394" cy="202367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E2C7DA-1EE3-3F3A-5CCB-5B4F15C5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Statistique à l’international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BACC6-0D64-ED61-DE2C-254C4AEE6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Préanalyse exploratoire des données de la banque mondiale</a:t>
            </a:r>
          </a:p>
          <a:p>
            <a:r>
              <a:rPr lang="fr-FR" dirty="0"/>
              <a:t>(https://datacatalog.worldbank.org/dataset/education-statistics)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F99790-3E74-E684-953C-F6E08C2A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6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D9996-6045-1116-513B-F03D80FA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82F39-8886-C7C9-EC3D-A1FF29E4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valeur divisé par la moyenne de sa catégorie 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91589A4-0914-E2B4-46A7-DE609F1B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25369"/>
              </p:ext>
            </p:extLst>
          </p:nvPr>
        </p:nvGraphicFramePr>
        <p:xfrm>
          <a:off x="1254076" y="2411988"/>
          <a:ext cx="10523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742">
                  <a:extLst>
                    <a:ext uri="{9D8B030D-6E8A-4147-A177-3AD203B41FA5}">
                      <a16:colId xmlns:a16="http://schemas.microsoft.com/office/drawing/2014/main" val="3839945249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val="594638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Noms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SCORE_ETUDIANT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TAUX_ETUDIANT</a:t>
                      </a:r>
                      <a:r>
                        <a:rPr lang="fr-FR" dirty="0"/>
                        <a:t>/moyenne(</a:t>
                      </a:r>
                      <a:r>
                        <a:rPr lang="fr-FR" b="1" dirty="0"/>
                        <a:t>TAUX_ETUDIANT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1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SCORE_POUVOIR_ACHAT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PIB_PPA_HABITANT</a:t>
                      </a:r>
                      <a:r>
                        <a:rPr lang="fr-FR" dirty="0"/>
                        <a:t>/moyenne(</a:t>
                      </a:r>
                      <a:r>
                        <a:rPr lang="fr-FR" b="1" dirty="0"/>
                        <a:t>PIB_PPA_HABITANT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SCORE_DEPENSE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TAUX_DEPENSE</a:t>
                      </a:r>
                      <a:r>
                        <a:rPr lang="fr-FR" dirty="0"/>
                        <a:t>/moyenne(</a:t>
                      </a:r>
                      <a:r>
                        <a:rPr lang="fr-FR" b="1" dirty="0"/>
                        <a:t>TAUX_DEPENSE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0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SCORE_INTERNET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TAUX_INTERNET_USERS</a:t>
                      </a:r>
                      <a:r>
                        <a:rPr lang="fr-FR" dirty="0"/>
                        <a:t>/moyenne(</a:t>
                      </a:r>
                      <a:r>
                        <a:rPr lang="fr-FR" b="1" dirty="0"/>
                        <a:t>TAUX_INTERNET_USERS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SCORE_PC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TAUX_PC</a:t>
                      </a:r>
                      <a:r>
                        <a:rPr lang="fr-FR" dirty="0"/>
                        <a:t>/moyenne(</a:t>
                      </a:r>
                      <a:r>
                        <a:rPr lang="fr-FR" b="1" dirty="0"/>
                        <a:t>TAUX_PC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4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SCORE_ANNEE_LYCEE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NB_ANNEE_LYCEE</a:t>
                      </a:r>
                      <a:r>
                        <a:rPr lang="fr-FR" dirty="0"/>
                        <a:t>/moyenne(</a:t>
                      </a:r>
                      <a:r>
                        <a:rPr lang="fr-FR" b="1" dirty="0"/>
                        <a:t>NB_ANNEE_LYCEE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SCORE_SYNT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Moyenne(somme(</a:t>
                      </a:r>
                      <a:r>
                        <a:rPr lang="fr-F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SCORES</a:t>
                      </a:r>
                      <a:r>
                        <a:rPr lang="fr-FR" b="1" dirty="0"/>
                        <a:t>))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6749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B95E757-166B-48C1-703F-20D352528147}"/>
              </a:ext>
            </a:extLst>
          </p:cNvPr>
          <p:cNvSpPr txBox="1"/>
          <p:nvPr/>
        </p:nvSpPr>
        <p:spPr>
          <a:xfrm>
            <a:off x="913795" y="5887480"/>
            <a:ext cx="759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POPULATION retiré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avant des pays au dessus de la moyenne</a:t>
            </a:r>
          </a:p>
        </p:txBody>
      </p:sp>
    </p:spTree>
    <p:extLst>
      <p:ext uri="{BB962C8B-B14F-4D97-AF65-F5344CB8AC3E}">
        <p14:creationId xmlns:p14="http://schemas.microsoft.com/office/powerpoint/2010/main" val="197784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DA929-311F-3787-65F8-9C42AB26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Classement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AE6B219-29EB-1654-9ADF-B70B9620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787" y="1580050"/>
            <a:ext cx="7137778" cy="51632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7F9E953-C212-3331-12A6-3E90097D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DA929-311F-3787-65F8-9C42AB26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8A9A8-30BF-8769-5440-198F44E6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Indicateur reflétant :</a:t>
            </a:r>
          </a:p>
          <a:p>
            <a:pPr lvl="1"/>
            <a:r>
              <a:rPr lang="fr-FR" dirty="0"/>
              <a:t>les moyens : </a:t>
            </a:r>
          </a:p>
          <a:p>
            <a:pPr lvl="2"/>
            <a:r>
              <a:rPr lang="fr-FR" dirty="0"/>
              <a:t>Supports PC et internet</a:t>
            </a:r>
          </a:p>
          <a:p>
            <a:pPr lvl="2"/>
            <a:r>
              <a:rPr lang="fr-FR" dirty="0"/>
              <a:t>Pouvoir d’achat</a:t>
            </a:r>
          </a:p>
          <a:p>
            <a:pPr lvl="1"/>
            <a:r>
              <a:rPr lang="fr-FR" dirty="0"/>
              <a:t>Le nombre d’étudiant (lycée et université)</a:t>
            </a:r>
          </a:p>
          <a:p>
            <a:pPr lvl="1"/>
            <a:r>
              <a:rPr lang="fr-FR" dirty="0"/>
              <a:t>La durée du lycée en années</a:t>
            </a:r>
          </a:p>
          <a:p>
            <a:r>
              <a:rPr lang="fr-FR" dirty="0"/>
              <a:t>Potentiel intéressant :</a:t>
            </a:r>
          </a:p>
          <a:p>
            <a:pPr lvl="1"/>
            <a:r>
              <a:rPr lang="fr-FR" dirty="0"/>
              <a:t>Essentiellement en Europe, Asie centrale et Amérique du nord</a:t>
            </a:r>
          </a:p>
          <a:p>
            <a:pPr lvl="1"/>
            <a:r>
              <a:rPr lang="fr-FR" dirty="0"/>
              <a:t>Dans quelques zones en Asie : Macao, Hong Kong et Nouvelle Zélande.</a:t>
            </a:r>
          </a:p>
          <a:p>
            <a:endParaRPr lang="fr-FR" dirty="0"/>
          </a:p>
          <a:p>
            <a:r>
              <a:rPr lang="fr-FR" dirty="0"/>
              <a:t>Points d’amélioration : </a:t>
            </a:r>
          </a:p>
          <a:p>
            <a:pPr lvl="1"/>
            <a:r>
              <a:rPr lang="fr-FR" dirty="0"/>
              <a:t>Réussite scolaire, statistiques professeurs</a:t>
            </a:r>
          </a:p>
          <a:p>
            <a:pPr lvl="1"/>
            <a:r>
              <a:rPr lang="fr-FR" dirty="0"/>
              <a:t>Analyse plus </a:t>
            </a:r>
            <a:r>
              <a:rPr lang="fr-FR" dirty="0" err="1"/>
              <a:t>étaillée</a:t>
            </a:r>
            <a:r>
              <a:rPr lang="fr-FR" dirty="0"/>
              <a:t> des corrélations entre variables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9E953-C212-3331-12A6-3E90097D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921341-467C-BAD6-4DEC-F454FEF8553C}"/>
              </a:ext>
            </a:extLst>
          </p:cNvPr>
          <p:cNvSpPr/>
          <p:nvPr/>
        </p:nvSpPr>
        <p:spPr>
          <a:xfrm>
            <a:off x="2521786" y="1580050"/>
            <a:ext cx="7137777" cy="5163215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9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81627-7338-C4F9-0F39-2089C81B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2E997-22CF-A27B-F65A-85D63841B4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Expansion à l’international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7F4672-2C33-F0FA-1F4A-39F6D57758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Environ 4 000 indicateurs</a:t>
            </a:r>
          </a:p>
          <a:p>
            <a:r>
              <a:rPr lang="fr-FR" dirty="0"/>
              <a:t>241 pays</a:t>
            </a:r>
          </a:p>
          <a:p>
            <a:endParaRPr lang="fr-FR" dirty="0"/>
          </a:p>
        </p:txBody>
      </p:sp>
      <p:pic>
        <p:nvPicPr>
          <p:cNvPr id="5" name="Picture 2" descr="Domestique Mural Estampe - Carte Vintage Affiche - Drapeau Monde 1965 - A4 A3 A2 - Photo 1/1">
            <a:extLst>
              <a:ext uri="{FF2B5EF4-FFF2-40B4-BE49-F238E27FC236}">
                <a16:creationId xmlns:a16="http://schemas.microsoft.com/office/drawing/2014/main" id="{1A9F7271-2667-CA74-FE89-4270EF39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85" y="2134875"/>
            <a:ext cx="3228371" cy="18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1407E0-9430-5DEB-1107-1F4010DB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965" y="2336881"/>
            <a:ext cx="1356385" cy="14231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21CBEF-6709-757B-B82C-2C140CA46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780" y="3760042"/>
            <a:ext cx="1358570" cy="2047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968355-A006-43B0-7467-EA7E603E7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780" y="5807917"/>
            <a:ext cx="1358570" cy="8227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748523-977B-49CE-1547-00AAE6771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70899B-2876-43D4-929A-16803259F135}"/>
              </a:ext>
            </a:extLst>
          </p:cNvPr>
          <p:cNvSpPr/>
          <p:nvPr/>
        </p:nvSpPr>
        <p:spPr>
          <a:xfrm>
            <a:off x="1665027" y="4578952"/>
            <a:ext cx="3937892" cy="16694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99FF31-0661-922F-8C0F-685D008EB504}"/>
              </a:ext>
            </a:extLst>
          </p:cNvPr>
          <p:cNvSpPr/>
          <p:nvPr/>
        </p:nvSpPr>
        <p:spPr>
          <a:xfrm>
            <a:off x="1762666" y="4741090"/>
            <a:ext cx="1009024" cy="1424110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D1F978-17F0-61DF-E756-683EA2BB902B}"/>
              </a:ext>
            </a:extLst>
          </p:cNvPr>
          <p:cNvSpPr/>
          <p:nvPr/>
        </p:nvSpPr>
        <p:spPr>
          <a:xfrm>
            <a:off x="2764698" y="4741090"/>
            <a:ext cx="1371505" cy="1424110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5363EE-ED3A-21A5-0A12-583C596C17CE}"/>
              </a:ext>
            </a:extLst>
          </p:cNvPr>
          <p:cNvSpPr/>
          <p:nvPr/>
        </p:nvSpPr>
        <p:spPr>
          <a:xfrm>
            <a:off x="4133682" y="4741090"/>
            <a:ext cx="1371505" cy="1424110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8E994-97EC-F4CF-F6A6-27B78365FD5C}"/>
              </a:ext>
            </a:extLst>
          </p:cNvPr>
          <p:cNvSpPr/>
          <p:nvPr/>
        </p:nvSpPr>
        <p:spPr>
          <a:xfrm>
            <a:off x="1623200" y="2274503"/>
            <a:ext cx="3977690" cy="1759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7DDFA7-A8B8-4F6D-0A16-B2EE91F42E98}"/>
              </a:ext>
            </a:extLst>
          </p:cNvPr>
          <p:cNvSpPr/>
          <p:nvPr/>
        </p:nvSpPr>
        <p:spPr>
          <a:xfrm>
            <a:off x="1797958" y="2425714"/>
            <a:ext cx="1695902" cy="1427238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9DA929-311F-3787-65F8-9C42AB26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9E953-C212-3331-12A6-3E90097D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C22A9-DA88-AC67-153D-1E8C0E4BF5EC}"/>
              </a:ext>
            </a:extLst>
          </p:cNvPr>
          <p:cNvSpPr/>
          <p:nvPr/>
        </p:nvSpPr>
        <p:spPr>
          <a:xfrm>
            <a:off x="6531330" y="3556298"/>
            <a:ext cx="4652299" cy="12235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Accolade fermante 37">
            <a:extLst>
              <a:ext uri="{FF2B5EF4-FFF2-40B4-BE49-F238E27FC236}">
                <a16:creationId xmlns:a16="http://schemas.microsoft.com/office/drawing/2014/main" id="{07CD2EB5-2E29-DF9F-0E7A-A93B58B61F24}"/>
              </a:ext>
            </a:extLst>
          </p:cNvPr>
          <p:cNvSpPr/>
          <p:nvPr/>
        </p:nvSpPr>
        <p:spPr>
          <a:xfrm>
            <a:off x="5647609" y="3119736"/>
            <a:ext cx="760711" cy="2328564"/>
          </a:xfrm>
          <a:prstGeom prst="rightBrace">
            <a:avLst>
              <a:gd name="adj1" fmla="val 8333"/>
              <a:gd name="adj2" fmla="val 46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67D562-FB55-B4A3-C34F-FF6805BB4A77}"/>
              </a:ext>
            </a:extLst>
          </p:cNvPr>
          <p:cNvSpPr txBox="1"/>
          <p:nvPr/>
        </p:nvSpPr>
        <p:spPr>
          <a:xfrm>
            <a:off x="3033400" y="2068948"/>
            <a:ext cx="1282890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INDICATEURS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5AF18-884C-A81F-E69F-5F690DCFD4C7}"/>
              </a:ext>
            </a:extLst>
          </p:cNvPr>
          <p:cNvSpPr/>
          <p:nvPr/>
        </p:nvSpPr>
        <p:spPr>
          <a:xfrm>
            <a:off x="3493859" y="2422949"/>
            <a:ext cx="1015359" cy="1427238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54F82DA-4048-CCFE-BB4B-93337F8295D1}"/>
              </a:ext>
            </a:extLst>
          </p:cNvPr>
          <p:cNvSpPr txBox="1"/>
          <p:nvPr/>
        </p:nvSpPr>
        <p:spPr>
          <a:xfrm>
            <a:off x="2274136" y="2424170"/>
            <a:ext cx="1008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Thèmes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4D5316-9AE9-718E-53B2-8A148BDAAC05}"/>
              </a:ext>
            </a:extLst>
          </p:cNvPr>
          <p:cNvSpPr txBox="1"/>
          <p:nvPr/>
        </p:nvSpPr>
        <p:spPr>
          <a:xfrm>
            <a:off x="3566291" y="2396510"/>
            <a:ext cx="135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Indicateurs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CC5D10B-5379-5B7A-E2A1-2669E5E3FEB3}"/>
              </a:ext>
            </a:extLst>
          </p:cNvPr>
          <p:cNvSpPr txBox="1"/>
          <p:nvPr/>
        </p:nvSpPr>
        <p:spPr>
          <a:xfrm>
            <a:off x="4581649" y="2422812"/>
            <a:ext cx="140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Description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B9858CF-E628-81AB-1838-260B56E79045}"/>
              </a:ext>
            </a:extLst>
          </p:cNvPr>
          <p:cNvSpPr txBox="1"/>
          <p:nvPr/>
        </p:nvSpPr>
        <p:spPr>
          <a:xfrm>
            <a:off x="3180268" y="4322149"/>
            <a:ext cx="1282890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PAYS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65A2AB8-4A68-BF30-BA43-E5C09526D473}"/>
              </a:ext>
            </a:extLst>
          </p:cNvPr>
          <p:cNvSpPr txBox="1"/>
          <p:nvPr/>
        </p:nvSpPr>
        <p:spPr>
          <a:xfrm>
            <a:off x="1973439" y="4711571"/>
            <a:ext cx="641445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Region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7751327-6A58-CDD4-90ED-B05DBE4BD26C}"/>
              </a:ext>
            </a:extLst>
          </p:cNvPr>
          <p:cNvSpPr txBox="1"/>
          <p:nvPr/>
        </p:nvSpPr>
        <p:spPr>
          <a:xfrm>
            <a:off x="3180779" y="4711571"/>
            <a:ext cx="641445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Pays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68A60DD-C185-D219-5D2A-5D7BF88F9982}"/>
              </a:ext>
            </a:extLst>
          </p:cNvPr>
          <p:cNvSpPr txBox="1"/>
          <p:nvPr/>
        </p:nvSpPr>
        <p:spPr>
          <a:xfrm>
            <a:off x="4149622" y="4718561"/>
            <a:ext cx="896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Description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73D8134-0B46-ED53-895D-968DE00CA855}"/>
              </a:ext>
            </a:extLst>
          </p:cNvPr>
          <p:cNvSpPr txBox="1"/>
          <p:nvPr/>
        </p:nvSpPr>
        <p:spPr>
          <a:xfrm>
            <a:off x="4130074" y="5137989"/>
            <a:ext cx="111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bg1"/>
                </a:solidFill>
              </a:rPr>
              <a:t>Income</a:t>
            </a:r>
            <a:r>
              <a:rPr lang="fr-FR" sz="1000" dirty="0">
                <a:solidFill>
                  <a:schemeClr val="bg1"/>
                </a:solidFill>
              </a:rPr>
              <a:t> Group </a:t>
            </a:r>
          </a:p>
          <a:p>
            <a:r>
              <a:rPr lang="fr-FR" sz="1000" dirty="0" err="1">
                <a:solidFill>
                  <a:schemeClr val="bg1"/>
                </a:solidFill>
              </a:rPr>
              <a:t>Latest</a:t>
            </a:r>
            <a:r>
              <a:rPr lang="fr-FR" sz="1000" dirty="0">
                <a:solidFill>
                  <a:schemeClr val="bg1"/>
                </a:solidFill>
              </a:rPr>
              <a:t> </a:t>
            </a:r>
            <a:r>
              <a:rPr lang="fr-FR" sz="1000" dirty="0" err="1">
                <a:solidFill>
                  <a:schemeClr val="bg1"/>
                </a:solidFill>
              </a:rPr>
              <a:t>census</a:t>
            </a:r>
            <a:endParaRPr lang="fr-FR" sz="10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2AC176D-D4C6-3789-7027-71837CD56AF7}"/>
              </a:ext>
            </a:extLst>
          </p:cNvPr>
          <p:cNvSpPr txBox="1"/>
          <p:nvPr/>
        </p:nvSpPr>
        <p:spPr>
          <a:xfrm>
            <a:off x="8413920" y="3314025"/>
            <a:ext cx="1282890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1DC96F-E1D2-41B0-4517-DB5A725A8F0C}"/>
              </a:ext>
            </a:extLst>
          </p:cNvPr>
          <p:cNvSpPr/>
          <p:nvPr/>
        </p:nvSpPr>
        <p:spPr>
          <a:xfrm>
            <a:off x="6583803" y="3654453"/>
            <a:ext cx="734737" cy="1086637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76B697-175E-1624-1D20-57B4FE8EAA20}"/>
              </a:ext>
            </a:extLst>
          </p:cNvPr>
          <p:cNvSpPr/>
          <p:nvPr/>
        </p:nvSpPr>
        <p:spPr>
          <a:xfrm>
            <a:off x="7318540" y="3654453"/>
            <a:ext cx="734737" cy="1086637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242D55E-276D-3F14-4859-52196D01BCC0}"/>
              </a:ext>
            </a:extLst>
          </p:cNvPr>
          <p:cNvSpPr txBox="1"/>
          <p:nvPr/>
        </p:nvSpPr>
        <p:spPr>
          <a:xfrm>
            <a:off x="6600486" y="3699132"/>
            <a:ext cx="641445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Region</a:t>
            </a:r>
            <a:endParaRPr lang="fr-FR" sz="11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884842-2021-F841-9F75-7B43D4A72DE5}"/>
              </a:ext>
            </a:extLst>
          </p:cNvPr>
          <p:cNvSpPr txBox="1"/>
          <p:nvPr/>
        </p:nvSpPr>
        <p:spPr>
          <a:xfrm>
            <a:off x="7392566" y="3706305"/>
            <a:ext cx="641445" cy="2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3FC7A2-DFE0-8155-D251-35DDE937675C}"/>
              </a:ext>
            </a:extLst>
          </p:cNvPr>
          <p:cNvSpPr/>
          <p:nvPr/>
        </p:nvSpPr>
        <p:spPr>
          <a:xfrm>
            <a:off x="8053932" y="3658614"/>
            <a:ext cx="1002495" cy="1086637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A745FA5-84F4-8678-FF8A-41D50986CC72}"/>
              </a:ext>
            </a:extLst>
          </p:cNvPr>
          <p:cNvSpPr txBox="1"/>
          <p:nvPr/>
        </p:nvSpPr>
        <p:spPr>
          <a:xfrm>
            <a:off x="8108908" y="3692620"/>
            <a:ext cx="838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Indicateur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D39EBC-0AA8-6F75-026D-387455A83E9E}"/>
              </a:ext>
            </a:extLst>
          </p:cNvPr>
          <p:cNvSpPr/>
          <p:nvPr/>
        </p:nvSpPr>
        <p:spPr>
          <a:xfrm>
            <a:off x="9055365" y="3658614"/>
            <a:ext cx="1975864" cy="1086637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E60B2A4-F66F-3682-A8AD-72F613269EB1}"/>
              </a:ext>
            </a:extLst>
          </p:cNvPr>
          <p:cNvSpPr txBox="1"/>
          <p:nvPr/>
        </p:nvSpPr>
        <p:spPr>
          <a:xfrm>
            <a:off x="9743205" y="3685314"/>
            <a:ext cx="788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Années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82762BC-A964-8B2B-84F5-BB698003DA22}"/>
              </a:ext>
            </a:extLst>
          </p:cNvPr>
          <p:cNvSpPr txBox="1"/>
          <p:nvPr/>
        </p:nvSpPr>
        <p:spPr>
          <a:xfrm>
            <a:off x="9097378" y="3962626"/>
            <a:ext cx="192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Numériques entre 1970 - 2100</a:t>
            </a:r>
            <a:endParaRPr lang="fr-FR" sz="1000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D359BC5-6C0C-3F16-7F2B-432880F56B64}"/>
              </a:ext>
            </a:extLst>
          </p:cNvPr>
          <p:cNvSpPr txBox="1"/>
          <p:nvPr/>
        </p:nvSpPr>
        <p:spPr>
          <a:xfrm>
            <a:off x="7449776" y="4298819"/>
            <a:ext cx="2293429" cy="307777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dirty="0"/>
              <a:t>3665 x 241 =&gt;  886930 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7108E782-3B79-9C3F-3533-7E099A2AED6F}"/>
              </a:ext>
            </a:extLst>
          </p:cNvPr>
          <p:cNvSpPr txBox="1"/>
          <p:nvPr/>
        </p:nvSpPr>
        <p:spPr>
          <a:xfrm>
            <a:off x="3448534" y="3696299"/>
            <a:ext cx="685148" cy="307777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dirty="0"/>
              <a:t>x 3665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BAC4060-798C-20FF-74A9-2971A9C1875D}"/>
              </a:ext>
            </a:extLst>
          </p:cNvPr>
          <p:cNvSpPr txBox="1"/>
          <p:nvPr/>
        </p:nvSpPr>
        <p:spPr>
          <a:xfrm>
            <a:off x="3298153" y="5944092"/>
            <a:ext cx="685148" cy="307777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dirty="0"/>
              <a:t>x 241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C8E5C8-BE53-7A6E-B61B-7BD813BD58C5}"/>
              </a:ext>
            </a:extLst>
          </p:cNvPr>
          <p:cNvSpPr/>
          <p:nvPr/>
        </p:nvSpPr>
        <p:spPr>
          <a:xfrm>
            <a:off x="4496731" y="2422949"/>
            <a:ext cx="985580" cy="1426164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B22650C-84A3-143A-DF2C-6B0781762BD4}"/>
              </a:ext>
            </a:extLst>
          </p:cNvPr>
          <p:cNvSpPr txBox="1"/>
          <p:nvPr/>
        </p:nvSpPr>
        <p:spPr>
          <a:xfrm>
            <a:off x="1806782" y="2745996"/>
            <a:ext cx="188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1) </a:t>
            </a:r>
            <a:r>
              <a:rPr lang="fr-FR" sz="1000" dirty="0" err="1">
                <a:solidFill>
                  <a:schemeClr val="bg1"/>
                </a:solidFill>
              </a:rPr>
              <a:t>Childhood</a:t>
            </a:r>
            <a:r>
              <a:rPr lang="fr-FR" sz="1000" dirty="0">
                <a:solidFill>
                  <a:schemeClr val="bg1"/>
                </a:solidFill>
              </a:rPr>
              <a:t> Education</a:t>
            </a:r>
          </a:p>
          <a:p>
            <a:r>
              <a:rPr lang="fr-FR" sz="1000" dirty="0">
                <a:solidFill>
                  <a:schemeClr val="bg1"/>
                </a:solidFill>
              </a:rPr>
              <a:t>2) </a:t>
            </a:r>
            <a:r>
              <a:rPr lang="fr-FR" sz="1000" dirty="0" err="1">
                <a:solidFill>
                  <a:schemeClr val="bg1"/>
                </a:solidFill>
              </a:rPr>
              <a:t>Primary</a:t>
            </a:r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dirty="0">
                <a:solidFill>
                  <a:schemeClr val="bg1"/>
                </a:solidFill>
              </a:rPr>
              <a:t>3) </a:t>
            </a:r>
            <a:r>
              <a:rPr lang="fr-FR" sz="1000" dirty="0" err="1">
                <a:solidFill>
                  <a:schemeClr val="bg1"/>
                </a:solidFill>
              </a:rPr>
              <a:t>Sencondary</a:t>
            </a:r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dirty="0">
                <a:solidFill>
                  <a:schemeClr val="bg1"/>
                </a:solidFill>
              </a:rPr>
              <a:t>     …</a:t>
            </a:r>
          </a:p>
          <a:p>
            <a:r>
              <a:rPr lang="fr-FR" sz="1000" dirty="0">
                <a:solidFill>
                  <a:schemeClr val="bg1"/>
                </a:solidFill>
              </a:rPr>
              <a:t>19)  Education </a:t>
            </a:r>
            <a:r>
              <a:rPr lang="fr-FR" sz="1000" dirty="0" err="1">
                <a:solidFill>
                  <a:schemeClr val="bg1"/>
                </a:solidFill>
              </a:rPr>
              <a:t>Equality</a:t>
            </a:r>
            <a:endParaRPr lang="fr-FR" sz="1000" dirty="0">
              <a:solidFill>
                <a:schemeClr val="bg1"/>
              </a:solidFill>
            </a:endParaRP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21217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0FEA1-01F6-0511-41A3-BB23F85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57772-A6BF-5544-9B5E-A886CFE8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56C4A3A-FFA0-BD62-1F70-C2D2ECC73774}"/>
              </a:ext>
            </a:extLst>
          </p:cNvPr>
          <p:cNvSpPr txBox="1">
            <a:spLocks/>
          </p:cNvSpPr>
          <p:nvPr/>
        </p:nvSpPr>
        <p:spPr>
          <a:xfrm>
            <a:off x="5898709" y="1732449"/>
            <a:ext cx="1300601" cy="544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dirty="0"/>
              <a:t>Pays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50B45743-353C-555A-20B8-3935C588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3" y="3257306"/>
            <a:ext cx="5801204" cy="2510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577FB7-1252-23D9-76E9-4A7B2CD7BE2F}"/>
              </a:ext>
            </a:extLst>
          </p:cNvPr>
          <p:cNvSpPr/>
          <p:nvPr/>
        </p:nvSpPr>
        <p:spPr>
          <a:xfrm>
            <a:off x="2854322" y="4248484"/>
            <a:ext cx="825768" cy="128296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0D7930-C495-8D65-1060-2CE5FC03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93" y="2753379"/>
            <a:ext cx="4798400" cy="30146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877D6E-C618-8C58-897F-9D791C20D36A}"/>
              </a:ext>
            </a:extLst>
          </p:cNvPr>
          <p:cNvSpPr/>
          <p:nvPr/>
        </p:nvSpPr>
        <p:spPr>
          <a:xfrm>
            <a:off x="10012846" y="2920209"/>
            <a:ext cx="1492856" cy="267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48C4FDC-6858-558D-B6CF-6315797A168F}"/>
              </a:ext>
            </a:extLst>
          </p:cNvPr>
          <p:cNvCxnSpPr>
            <a:cxnSpLocks/>
          </p:cNvCxnSpPr>
          <p:nvPr/>
        </p:nvCxnSpPr>
        <p:spPr>
          <a:xfrm>
            <a:off x="6330645" y="2129315"/>
            <a:ext cx="0" cy="472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D624A82-206F-FECF-0C6E-CC68EA8D7395}"/>
              </a:ext>
            </a:extLst>
          </p:cNvPr>
          <p:cNvCxnSpPr>
            <a:cxnSpLocks/>
          </p:cNvCxnSpPr>
          <p:nvPr/>
        </p:nvCxnSpPr>
        <p:spPr>
          <a:xfrm flipV="1">
            <a:off x="0" y="2129315"/>
            <a:ext cx="12192000" cy="17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0FEA1-01F6-0511-41A3-BB23F85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57772-A6BF-5544-9B5E-A886CFE8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56C4A3A-FFA0-BD62-1F70-C2D2ECC73774}"/>
              </a:ext>
            </a:extLst>
          </p:cNvPr>
          <p:cNvSpPr txBox="1">
            <a:spLocks/>
          </p:cNvSpPr>
          <p:nvPr/>
        </p:nvSpPr>
        <p:spPr>
          <a:xfrm>
            <a:off x="5304915" y="1732449"/>
            <a:ext cx="1300601" cy="544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dirty="0"/>
              <a:t>Indicateurs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E4039A-E110-B7BC-EA66-AE10FD638A27}"/>
              </a:ext>
            </a:extLst>
          </p:cNvPr>
          <p:cNvSpPr txBox="1"/>
          <p:nvPr/>
        </p:nvSpPr>
        <p:spPr>
          <a:xfrm>
            <a:off x="368300" y="2690336"/>
            <a:ext cx="2374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/>
              <a:t>Filtrage</a:t>
            </a:r>
            <a:r>
              <a:rPr lang="en-US" u="sng" dirty="0"/>
              <a:t> des themes</a:t>
            </a:r>
          </a:p>
          <a:p>
            <a:endParaRPr lang="en-US" u="sng" dirty="0"/>
          </a:p>
          <a:p>
            <a:r>
              <a:rPr lang="en-US" b="1" dirty="0"/>
              <a:t>Early Child </a:t>
            </a:r>
          </a:p>
          <a:p>
            <a:r>
              <a:rPr lang="en-US" b="1" dirty="0"/>
              <a:t>Private Sector</a:t>
            </a:r>
          </a:p>
          <a:p>
            <a:r>
              <a:rPr lang="en-US" b="1" dirty="0"/>
              <a:t>Health</a:t>
            </a:r>
          </a:p>
          <a:p>
            <a:r>
              <a:rPr lang="en-US" b="1" dirty="0"/>
              <a:t>Primary</a:t>
            </a:r>
          </a:p>
          <a:p>
            <a:r>
              <a:rPr lang="en-US" b="1" dirty="0"/>
              <a:t>Labor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0340B51-E1C6-697C-2655-234A4B0D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63" y="2429732"/>
            <a:ext cx="4029075" cy="4057650"/>
          </a:xfrm>
          <a:prstGeom prst="rect">
            <a:avLst/>
          </a:prstGeom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5AFEF858-CC6E-1057-98BD-37CEEF6B3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68808"/>
              </p:ext>
            </p:extLst>
          </p:nvPr>
        </p:nvGraphicFramePr>
        <p:xfrm>
          <a:off x="8387769" y="2277333"/>
          <a:ext cx="3504924" cy="446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62">
                  <a:extLst>
                    <a:ext uri="{9D8B030D-6E8A-4147-A177-3AD203B41FA5}">
                      <a16:colId xmlns:a16="http://schemas.microsoft.com/office/drawing/2014/main" val="753644631"/>
                    </a:ext>
                  </a:extLst>
                </a:gridCol>
                <a:gridCol w="1752462">
                  <a:extLst>
                    <a:ext uri="{9D8B030D-6E8A-4147-A177-3AD203B41FA5}">
                      <a16:colId xmlns:a16="http://schemas.microsoft.com/office/drawing/2014/main" val="4260843801"/>
                    </a:ext>
                  </a:extLst>
                </a:gridCol>
              </a:tblGrid>
              <a:tr h="36897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Indicateur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Opération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09510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Inscriptions université (par 100.000 habitants)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suppression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35493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Inscriptions université (nombre)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  <a:p>
                      <a:pPr algn="ctr"/>
                      <a:r>
                        <a:rPr lang="fr-FR" sz="1100" dirty="0"/>
                        <a:t>Somme / Population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50175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Inscriptions lycée (nombre)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75393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PIB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suppression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89856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PIB PPA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/ Population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082799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Dépenses éducation (% PIB)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89187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Utilisateurs internet (pour 100 habitants)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73023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r>
                        <a:rPr lang="fr-FR" sz="1100" dirty="0"/>
                        <a:t>Nombre de PC (pour 100 personnes)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84264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Population,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31201"/>
                  </a:ext>
                </a:extLst>
              </a:tr>
              <a:tr h="36897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 années théoriques lycée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36618"/>
                  </a:ext>
                </a:extLst>
              </a:tr>
            </a:tbl>
          </a:graphicData>
        </a:graphic>
      </p:graphicFrame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B214B-A772-9395-4128-09032E67E6A5}"/>
              </a:ext>
            </a:extLst>
          </p:cNvPr>
          <p:cNvCxnSpPr>
            <a:cxnSpLocks/>
          </p:cNvCxnSpPr>
          <p:nvPr/>
        </p:nvCxnSpPr>
        <p:spPr>
          <a:xfrm>
            <a:off x="3073400" y="2137934"/>
            <a:ext cx="0" cy="472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ACE7055-59ED-C413-996D-F7AFD5E0E9DD}"/>
              </a:ext>
            </a:extLst>
          </p:cNvPr>
          <p:cNvCxnSpPr>
            <a:cxnSpLocks/>
          </p:cNvCxnSpPr>
          <p:nvPr/>
        </p:nvCxnSpPr>
        <p:spPr>
          <a:xfrm>
            <a:off x="8001000" y="2137934"/>
            <a:ext cx="0" cy="472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B3F4C8D-A1B5-700D-80DD-E51A2610A808}"/>
              </a:ext>
            </a:extLst>
          </p:cNvPr>
          <p:cNvCxnSpPr>
            <a:cxnSpLocks/>
          </p:cNvCxnSpPr>
          <p:nvPr/>
        </p:nvCxnSpPr>
        <p:spPr>
          <a:xfrm flipV="1">
            <a:off x="0" y="2129315"/>
            <a:ext cx="12192000" cy="17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1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0FEA1-01F6-0511-41A3-BB23F85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56C4A3A-FFA0-BD62-1F70-C2D2ECC73774}"/>
              </a:ext>
            </a:extLst>
          </p:cNvPr>
          <p:cNvSpPr txBox="1">
            <a:spLocks/>
          </p:cNvSpPr>
          <p:nvPr/>
        </p:nvSpPr>
        <p:spPr>
          <a:xfrm>
            <a:off x="5622415" y="1736484"/>
            <a:ext cx="1300601" cy="544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EAC9C-D113-3850-E8C6-765E941A3DD9}"/>
              </a:ext>
            </a:extLst>
          </p:cNvPr>
          <p:cNvSpPr/>
          <p:nvPr/>
        </p:nvSpPr>
        <p:spPr>
          <a:xfrm>
            <a:off x="537728" y="2721833"/>
            <a:ext cx="877637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C17BD-2796-7077-F78F-4937090307B0}"/>
              </a:ext>
            </a:extLst>
          </p:cNvPr>
          <p:cNvSpPr/>
          <p:nvPr/>
        </p:nvSpPr>
        <p:spPr>
          <a:xfrm>
            <a:off x="1411684" y="2733221"/>
            <a:ext cx="877637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297E0-CC19-1DC3-E5C2-FAB6A2008F2F}"/>
              </a:ext>
            </a:extLst>
          </p:cNvPr>
          <p:cNvSpPr/>
          <p:nvPr/>
        </p:nvSpPr>
        <p:spPr>
          <a:xfrm>
            <a:off x="2281705" y="2710444"/>
            <a:ext cx="1508189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16E11-8F3B-BD0A-F29A-B16BF0888298}"/>
              </a:ext>
            </a:extLst>
          </p:cNvPr>
          <p:cNvSpPr/>
          <p:nvPr/>
        </p:nvSpPr>
        <p:spPr>
          <a:xfrm>
            <a:off x="3787067" y="2721833"/>
            <a:ext cx="1303183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691C6-532A-ACA3-8073-22A066A6BE23}"/>
              </a:ext>
            </a:extLst>
          </p:cNvPr>
          <p:cNvSpPr/>
          <p:nvPr/>
        </p:nvSpPr>
        <p:spPr>
          <a:xfrm>
            <a:off x="5102446" y="2721833"/>
            <a:ext cx="1303183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E2E9-C963-42B7-42BC-F0927572DCEB}"/>
              </a:ext>
            </a:extLst>
          </p:cNvPr>
          <p:cNvSpPr/>
          <p:nvPr/>
        </p:nvSpPr>
        <p:spPr>
          <a:xfrm>
            <a:off x="6404505" y="2721833"/>
            <a:ext cx="1303183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10A72-0983-2EB6-59CA-9404F9FC33B7}"/>
              </a:ext>
            </a:extLst>
          </p:cNvPr>
          <p:cNvSpPr/>
          <p:nvPr/>
        </p:nvSpPr>
        <p:spPr>
          <a:xfrm>
            <a:off x="7707688" y="2721833"/>
            <a:ext cx="1303183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919E8-ABA4-20DB-CE8D-461324440544}"/>
              </a:ext>
            </a:extLst>
          </p:cNvPr>
          <p:cNvSpPr/>
          <p:nvPr/>
        </p:nvSpPr>
        <p:spPr>
          <a:xfrm>
            <a:off x="9010871" y="2721833"/>
            <a:ext cx="1303183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242FF-9066-4AE0-E1AC-630606732F6D}"/>
              </a:ext>
            </a:extLst>
          </p:cNvPr>
          <p:cNvSpPr/>
          <p:nvPr/>
        </p:nvSpPr>
        <p:spPr>
          <a:xfrm>
            <a:off x="10314054" y="2721832"/>
            <a:ext cx="1303183" cy="32090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7976385-7341-0ADD-68F9-4DC20E26DD29}"/>
              </a:ext>
            </a:extLst>
          </p:cNvPr>
          <p:cNvSpPr txBox="1"/>
          <p:nvPr/>
        </p:nvSpPr>
        <p:spPr>
          <a:xfrm>
            <a:off x="590296" y="2721832"/>
            <a:ext cx="128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Région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4601355-2F28-5695-59EE-61BF951D4342}"/>
              </a:ext>
            </a:extLst>
          </p:cNvPr>
          <p:cNvSpPr txBox="1"/>
          <p:nvPr/>
        </p:nvSpPr>
        <p:spPr>
          <a:xfrm>
            <a:off x="1558849" y="2721832"/>
            <a:ext cx="59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Pays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3C7860F-5657-6ACD-5ABF-C37C645396C8}"/>
              </a:ext>
            </a:extLst>
          </p:cNvPr>
          <p:cNvSpPr txBox="1"/>
          <p:nvPr/>
        </p:nvSpPr>
        <p:spPr>
          <a:xfrm>
            <a:off x="9099299" y="2716138"/>
            <a:ext cx="122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Années lycée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56FCA8E-5DEC-2F0D-3770-17681C88B8C5}"/>
              </a:ext>
            </a:extLst>
          </p:cNvPr>
          <p:cNvSpPr txBox="1"/>
          <p:nvPr/>
        </p:nvSpPr>
        <p:spPr>
          <a:xfrm>
            <a:off x="2458573" y="2716139"/>
            <a:ext cx="140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étudiants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582B29-4CF6-0AC2-9D59-C23AD870AE14}"/>
              </a:ext>
            </a:extLst>
          </p:cNvPr>
          <p:cNvSpPr txBox="1"/>
          <p:nvPr/>
        </p:nvSpPr>
        <p:spPr>
          <a:xfrm>
            <a:off x="3919742" y="2716140"/>
            <a:ext cx="110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PIB PPA par habitant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35A420B-FA3B-4943-ED60-60DA7F18676A}"/>
              </a:ext>
            </a:extLst>
          </p:cNvPr>
          <p:cNvSpPr txBox="1"/>
          <p:nvPr/>
        </p:nvSpPr>
        <p:spPr>
          <a:xfrm>
            <a:off x="5165991" y="2693316"/>
            <a:ext cx="162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dépense (%PIB)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9F103C9-90DA-5C5A-E9AB-A9FA9DF1B6D1}"/>
              </a:ext>
            </a:extLst>
          </p:cNvPr>
          <p:cNvSpPr txBox="1"/>
          <p:nvPr/>
        </p:nvSpPr>
        <p:spPr>
          <a:xfrm>
            <a:off x="6524111" y="2716139"/>
            <a:ext cx="128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</a:t>
            </a:r>
            <a:r>
              <a:rPr lang="fr-FR" sz="1400" dirty="0" err="1"/>
              <a:t>users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3BD2E2E-D8A1-6BFE-4C93-5EC822F33E04}"/>
              </a:ext>
            </a:extLst>
          </p:cNvPr>
          <p:cNvSpPr txBox="1"/>
          <p:nvPr/>
        </p:nvSpPr>
        <p:spPr>
          <a:xfrm>
            <a:off x="7826004" y="2716140"/>
            <a:ext cx="89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PC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770C2B9-6D6C-6682-19BF-51734941AA2C}"/>
              </a:ext>
            </a:extLst>
          </p:cNvPr>
          <p:cNvSpPr txBox="1"/>
          <p:nvPr/>
        </p:nvSpPr>
        <p:spPr>
          <a:xfrm>
            <a:off x="10487669" y="2716138"/>
            <a:ext cx="107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Population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59CE0-3547-996F-5215-546D2504FFFE}"/>
              </a:ext>
            </a:extLst>
          </p:cNvPr>
          <p:cNvSpPr/>
          <p:nvPr/>
        </p:nvSpPr>
        <p:spPr>
          <a:xfrm>
            <a:off x="537728" y="2378933"/>
            <a:ext cx="1733184" cy="337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Zone géographique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28C5D-FC1C-FB34-8A6B-2D9846EF092D}"/>
              </a:ext>
            </a:extLst>
          </p:cNvPr>
          <p:cNvSpPr/>
          <p:nvPr/>
        </p:nvSpPr>
        <p:spPr>
          <a:xfrm>
            <a:off x="2270912" y="2378933"/>
            <a:ext cx="9346325" cy="337205"/>
          </a:xfrm>
          <a:prstGeom prst="rect">
            <a:avLst/>
          </a:prstGeom>
          <a:solidFill>
            <a:schemeClr val="bg1">
              <a:alpha val="39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6900"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fr-F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Indicateurs (base : dernière valeur entre 2000 et 2020)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0249D69-5438-EFB2-BE8C-0A7AA5857767}"/>
              </a:ext>
            </a:extLst>
          </p:cNvPr>
          <p:cNvCxnSpPr>
            <a:cxnSpLocks/>
          </p:cNvCxnSpPr>
          <p:nvPr/>
        </p:nvCxnSpPr>
        <p:spPr>
          <a:xfrm>
            <a:off x="537728" y="3239360"/>
            <a:ext cx="1107950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9A5E1A-D5D5-E74C-A184-891259CDCCCF}"/>
              </a:ext>
            </a:extLst>
          </p:cNvPr>
          <p:cNvSpPr/>
          <p:nvPr/>
        </p:nvSpPr>
        <p:spPr>
          <a:xfrm>
            <a:off x="539649" y="2716138"/>
            <a:ext cx="1731263" cy="322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AA1F6-B475-A228-8401-085869B07258}"/>
              </a:ext>
            </a:extLst>
          </p:cNvPr>
          <p:cNvSpPr/>
          <p:nvPr/>
        </p:nvSpPr>
        <p:spPr>
          <a:xfrm>
            <a:off x="2289322" y="2716138"/>
            <a:ext cx="9327915" cy="32204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A1D8C95-1DE7-509F-5148-ED121E7B1B91}"/>
              </a:ext>
            </a:extLst>
          </p:cNvPr>
          <p:cNvSpPr txBox="1"/>
          <p:nvPr/>
        </p:nvSpPr>
        <p:spPr>
          <a:xfrm>
            <a:off x="4657404" y="6248400"/>
            <a:ext cx="1640711" cy="307777"/>
          </a:xfrm>
          <a:prstGeom prst="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arenR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b="1" dirty="0"/>
              <a:t>121 lignes au total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B959687-BBFE-7005-91E5-DD6D626BDA49}"/>
                  </a:ext>
                </a:extLst>
              </p:cNvPr>
              <p:cNvSpPr txBox="1"/>
              <p:nvPr/>
            </p:nvSpPr>
            <p:spPr>
              <a:xfrm>
                <a:off x="2342273" y="3883295"/>
                <a:ext cx="1403071" cy="4430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𝐿𝑦𝑐</m:t>
                          </m:r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𝑢𝑛𝑖𝑣𝑒𝑟𝑠𝑖𝑡</m:t>
                          </m:r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é</m:t>
                          </m:r>
                        </m:num>
                        <m:den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𝑃𝑜𝑝𝑢𝑙𝑎𝑡𝑖𝑜𝑛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B959687-BBFE-7005-91E5-DD6D626BD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73" y="3883295"/>
                <a:ext cx="1403071" cy="443070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48D7CFA3-7340-CC11-A8E4-220F21F26024}"/>
                  </a:ext>
                </a:extLst>
              </p:cNvPr>
              <p:cNvSpPr txBox="1"/>
              <p:nvPr/>
            </p:nvSpPr>
            <p:spPr>
              <a:xfrm>
                <a:off x="3902916" y="3883295"/>
                <a:ext cx="1090848" cy="4430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𝑃𝐼𝐵</m:t>
                          </m:r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𝑃𝑃𝐴</m:t>
                          </m:r>
                        </m:num>
                        <m:den>
                          <m:r>
                            <a:rPr lang="fr-FR" sz="1100" i="1" dirty="0">
                              <a:latin typeface="Cambria Math" panose="02040503050406030204" pitchFamily="18" charset="0"/>
                            </a:rPr>
                            <m:t>𝑃𝑜𝑝𝑢𝑙𝑎𝑡𝑖𝑜𝑛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48D7CFA3-7340-CC11-A8E4-220F21F26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16" y="3883295"/>
                <a:ext cx="1090848" cy="443070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DA929-311F-3787-65F8-9C42AB26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statistique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9E953-C212-3331-12A6-3E90097D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E905CE-4906-1C29-DC3D-ADC50885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81" y="4577559"/>
            <a:ext cx="2585284" cy="20356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2DB84D-F42E-F3AA-AB94-97764131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20" y="4577559"/>
            <a:ext cx="2638297" cy="20356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AD22823-FC98-6169-96EC-2990B708A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511" y="4577559"/>
            <a:ext cx="2752977" cy="20356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6C0D8B-5044-F2CC-5A2A-1677F279D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382993"/>
            <a:ext cx="2724989" cy="208418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7716DD-B624-FC0A-9131-D2ABDDA71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721" y="2382994"/>
            <a:ext cx="2638297" cy="20920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E671AD-873A-B32C-6CB2-D2759D6396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78" y="2374216"/>
            <a:ext cx="2642870" cy="209201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1614FE9-8BC1-7C8A-AA23-8D8E44415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274" y="2382993"/>
            <a:ext cx="2661994" cy="209201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29D70C-152C-1FA9-2EC3-31336D269C28}"/>
                  </a:ext>
                </a:extLst>
              </p:cNvPr>
              <p:cNvSpPr txBox="1"/>
              <p:nvPr/>
            </p:nvSpPr>
            <p:spPr>
              <a:xfrm>
                <a:off x="625278" y="1674913"/>
                <a:ext cx="3387164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𝑜𝑒𝑓𝑓𝑖𝑐𝑖𝑒𝑛𝑡</m:t>
                    </m:r>
                    <m:r>
                      <a:rPr lang="fr-FR" sz="1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1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𝑣𝑎𝑟𝑖𝑎𝑡𝑖𝑜𝑛</m:t>
                    </m:r>
                  </m:oMath>
                </a14:m>
                <a:r>
                  <a:rPr lang="fr-FR" sz="1100" dirty="0">
                    <a:solidFill>
                      <a:srgbClr val="002060"/>
                    </a:solidFill>
                  </a:rPr>
                  <a:t> (CV)</a:t>
                </a: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E29D70C-152C-1FA9-2EC3-31336D269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78" y="1674913"/>
                <a:ext cx="3387164" cy="261610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88F0F04-D71A-1DC1-B4CE-0D86ED707563}"/>
                  </a:ext>
                </a:extLst>
              </p:cNvPr>
              <p:cNvSpPr txBox="1"/>
              <p:nvPr/>
            </p:nvSpPr>
            <p:spPr>
              <a:xfrm>
                <a:off x="1534669" y="3105606"/>
                <a:ext cx="1167588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fr-FR" sz="11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88F0F04-D71A-1DC1-B4CE-0D86ED707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69" y="3105606"/>
                <a:ext cx="1167588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ED8EEE5-1D70-5AA7-2E3D-66405F69B132}"/>
                  </a:ext>
                </a:extLst>
              </p:cNvPr>
              <p:cNvSpPr txBox="1"/>
              <p:nvPr/>
            </p:nvSpPr>
            <p:spPr>
              <a:xfrm>
                <a:off x="4843807" y="2653127"/>
                <a:ext cx="1079178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=0,37</m:t>
                      </m:r>
                    </m:oMath>
                  </m:oMathPara>
                </a14:m>
                <a:endParaRPr lang="fr-FR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ED8EEE5-1D70-5AA7-2E3D-66405F69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07" y="2653127"/>
                <a:ext cx="107917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4F1195-7A39-C070-3B8B-E3C608BC1DE1}"/>
                  </a:ext>
                </a:extLst>
              </p:cNvPr>
              <p:cNvSpPr txBox="1"/>
              <p:nvPr/>
            </p:nvSpPr>
            <p:spPr>
              <a:xfrm>
                <a:off x="7364301" y="2679453"/>
                <a:ext cx="1167588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𝟎𝟔𝟓</m:t>
                      </m:r>
                    </m:oMath>
                  </m:oMathPara>
                </a14:m>
                <a:endParaRPr lang="fr-FR" sz="11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4F1195-7A39-C070-3B8B-E3C608BC1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01" y="2679453"/>
                <a:ext cx="116758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04DB5FB-41C6-4D93-E869-72CCB7993DB9}"/>
                  </a:ext>
                </a:extLst>
              </p:cNvPr>
              <p:cNvSpPr txBox="1"/>
              <p:nvPr/>
            </p:nvSpPr>
            <p:spPr>
              <a:xfrm>
                <a:off x="10439179" y="2653127"/>
                <a:ext cx="1074905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=0,27</m:t>
                      </m:r>
                    </m:oMath>
                  </m:oMathPara>
                </a14:m>
                <a:endParaRPr lang="fr-FR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04DB5FB-41C6-4D93-E869-72CCB7993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179" y="2653127"/>
                <a:ext cx="107490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81E045E-C764-212D-EAEC-6A4B53587BE1}"/>
                  </a:ext>
                </a:extLst>
              </p:cNvPr>
              <p:cNvSpPr txBox="1"/>
              <p:nvPr/>
            </p:nvSpPr>
            <p:spPr>
              <a:xfrm>
                <a:off x="9047136" y="4791083"/>
                <a:ext cx="1057286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=0,327</m:t>
                      </m:r>
                    </m:oMath>
                  </m:oMathPara>
                </a14:m>
                <a:endParaRPr lang="fr-FR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81E045E-C764-212D-EAEC-6A4B53587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36" y="4791083"/>
                <a:ext cx="1057286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B7E78AE-AC03-FE26-01EE-1014008460D8}"/>
                  </a:ext>
                </a:extLst>
              </p:cNvPr>
              <p:cNvSpPr txBox="1"/>
              <p:nvPr/>
            </p:nvSpPr>
            <p:spPr>
              <a:xfrm>
                <a:off x="5161255" y="4695621"/>
                <a:ext cx="1057286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=0,395</m:t>
                      </m:r>
                    </m:oMath>
                  </m:oMathPara>
                </a14:m>
                <a:endParaRPr lang="fr-FR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B7E78AE-AC03-FE26-01EE-101400846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55" y="4695621"/>
                <a:ext cx="1057286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BB27E70-DDB5-F5B0-2F46-94133323E37A}"/>
                  </a:ext>
                </a:extLst>
              </p:cNvPr>
              <p:cNvSpPr txBox="1"/>
              <p:nvPr/>
            </p:nvSpPr>
            <p:spPr>
              <a:xfrm>
                <a:off x="3260114" y="4892429"/>
                <a:ext cx="1065320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fr-FR" sz="11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=0,828</m:t>
                      </m:r>
                    </m:oMath>
                  </m:oMathPara>
                </a14:m>
                <a:endParaRPr lang="fr-FR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BB27E70-DDB5-F5B0-2F46-94133323E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14" y="4892429"/>
                <a:ext cx="1065320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53D3018-DFC7-EF99-AD10-06733DD1B690}"/>
                  </a:ext>
                </a:extLst>
              </p:cNvPr>
              <p:cNvSpPr txBox="1"/>
              <p:nvPr/>
            </p:nvSpPr>
            <p:spPr>
              <a:xfrm>
                <a:off x="625278" y="1989563"/>
                <a:ext cx="3387164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𝑜𝑒𝑓𝑓𝑖𝑐𝑖𝑒𝑛𝑡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𝑙𝑎𝑡𝑖𝑜𝑛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1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𝑔𝑖𝑜𝑛</m:t>
                    </m:r>
                  </m:oMath>
                </a14:m>
                <a:r>
                  <a:rPr lang="fr-FR" sz="1100" dirty="0">
                    <a:solidFill>
                      <a:schemeClr val="accent1">
                        <a:lumMod val="75000"/>
                      </a:schemeClr>
                    </a:solidFill>
                  </a:rPr>
                  <a:t> (</a:t>
                </a:r>
                <a:r>
                  <a:rPr lang="fr-FR" sz="1100" dirty="0" err="1">
                    <a:solidFill>
                      <a:schemeClr val="accent1">
                        <a:lumMod val="75000"/>
                      </a:schemeClr>
                    </a:solidFill>
                  </a:rPr>
                  <a:t>eta</a:t>
                </a:r>
                <a:r>
                  <a:rPr lang="fr-FR" sz="1100" dirty="0">
                    <a:solidFill>
                      <a:schemeClr val="accent1">
                        <a:lumMod val="75000"/>
                      </a:schemeClr>
                    </a:solidFill>
                  </a:rPr>
                  <a:t>²)</a:t>
                </a: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53D3018-DFC7-EF99-AD10-06733DD1B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78" y="1989563"/>
                <a:ext cx="3387164" cy="261610"/>
              </a:xfrm>
              <a:prstGeom prst="rect">
                <a:avLst/>
              </a:prstGeom>
              <a:blipFill>
                <a:blip r:embed="rId18"/>
                <a:stretch>
                  <a:fillRect b="-1111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CBCA238-3C21-A385-6628-0FA3410DE33B}"/>
                  </a:ext>
                </a:extLst>
              </p:cNvPr>
              <p:cNvSpPr txBox="1"/>
              <p:nvPr/>
            </p:nvSpPr>
            <p:spPr>
              <a:xfrm>
                <a:off x="1520769" y="3420223"/>
                <a:ext cx="1181488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𝐸𝑡</m:t>
                      </m:r>
                      <m:sSup>
                        <m:sSupPr>
                          <m:ctrlPr>
                            <a:rPr lang="fr-FR" sz="11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11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=0,21</m:t>
                      </m:r>
                    </m:oMath>
                  </m:oMathPara>
                </a14:m>
                <a:endParaRPr lang="fr-FR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CBCA238-3C21-A385-6628-0FA3410D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69" y="3420223"/>
                <a:ext cx="1181488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93E2217-4ED0-68C4-8D5D-BB322215E6E8}"/>
                  </a:ext>
                </a:extLst>
              </p:cNvPr>
              <p:cNvSpPr txBox="1"/>
              <p:nvPr/>
            </p:nvSpPr>
            <p:spPr>
              <a:xfrm>
                <a:off x="4843807" y="2981260"/>
                <a:ext cx="1079178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𝑬𝒕</m:t>
                      </m:r>
                      <m:sSup>
                        <m:sSupPr>
                          <m:ctrlP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FR" sz="11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93E2217-4ED0-68C4-8D5D-BB322215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07" y="2981260"/>
                <a:ext cx="1079178" cy="2654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AE0E2A7-B052-C32D-BD29-CC4B0DF1340A}"/>
                  </a:ext>
                </a:extLst>
              </p:cNvPr>
              <p:cNvSpPr txBox="1"/>
              <p:nvPr/>
            </p:nvSpPr>
            <p:spPr>
              <a:xfrm>
                <a:off x="7364301" y="2974801"/>
                <a:ext cx="1167588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𝑬𝒕</m:t>
                    </m:r>
                    <m:sSup>
                      <m:sSupPr>
                        <m:ctrlPr>
                          <a:rPr lang="fr-FR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100" b="1" dirty="0">
                    <a:solidFill>
                      <a:srgbClr val="FFC000"/>
                    </a:solidFill>
                  </a:rPr>
                  <a:t>35</a:t>
                </a: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AE0E2A7-B052-C32D-BD29-CC4B0DF13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01" y="2974801"/>
                <a:ext cx="1167588" cy="265457"/>
              </a:xfrm>
              <a:prstGeom prst="rect">
                <a:avLst/>
              </a:prstGeom>
              <a:blipFill>
                <a:blip r:embed="rId21"/>
                <a:stretch>
                  <a:fillRect b="-1087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F2CB35D-323B-B023-D640-75D2C7AB2EAC}"/>
                  </a:ext>
                </a:extLst>
              </p:cNvPr>
              <p:cNvSpPr txBox="1"/>
              <p:nvPr/>
            </p:nvSpPr>
            <p:spPr>
              <a:xfrm>
                <a:off x="10456798" y="2974801"/>
                <a:ext cx="1057286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𝐸𝑡</m:t>
                    </m:r>
                    <m:sSup>
                      <m:sSupPr>
                        <m:ctrlPr>
                          <a:rPr lang="fr-FR" sz="11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1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fr-FR" sz="1100" dirty="0">
                    <a:solidFill>
                      <a:schemeClr val="accent1">
                        <a:lumMod val="75000"/>
                      </a:schemeClr>
                    </a:solidFill>
                  </a:rPr>
                  <a:t>11</a:t>
                </a: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F2CB35D-323B-B023-D640-75D2C7AB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798" y="2974801"/>
                <a:ext cx="1057286" cy="261610"/>
              </a:xfrm>
              <a:prstGeom prst="rect">
                <a:avLst/>
              </a:prstGeom>
              <a:blipFill>
                <a:blip r:embed="rId22"/>
                <a:stretch>
                  <a:fillRect b="-1111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D578BB4-2760-7FCC-E933-864A1ED637BC}"/>
                  </a:ext>
                </a:extLst>
              </p:cNvPr>
              <p:cNvSpPr txBox="1"/>
              <p:nvPr/>
            </p:nvSpPr>
            <p:spPr>
              <a:xfrm>
                <a:off x="9047135" y="5081493"/>
                <a:ext cx="1057286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𝐸𝑡</m:t>
                      </m:r>
                      <m:sSup>
                        <m:sSupPr>
                          <m:ctrlPr>
                            <a:rPr lang="fr-FR" sz="11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11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1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=0,06</m:t>
                      </m:r>
                    </m:oMath>
                  </m:oMathPara>
                </a14:m>
                <a:endParaRPr lang="fr-FR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D578BB4-2760-7FCC-E933-864A1ED6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35" y="5081493"/>
                <a:ext cx="1057286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99D6F94-6DB9-862E-C1DE-62D9951CE822}"/>
                  </a:ext>
                </a:extLst>
              </p:cNvPr>
              <p:cNvSpPr txBox="1"/>
              <p:nvPr/>
            </p:nvSpPr>
            <p:spPr>
              <a:xfrm>
                <a:off x="3268148" y="5209139"/>
                <a:ext cx="1057286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𝑬𝒕</m:t>
                      </m:r>
                      <m:sSup>
                        <m:sSupPr>
                          <m:ctrlP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fr-FR" sz="11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99D6F94-6DB9-862E-C1DE-62D9951CE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148" y="5209139"/>
                <a:ext cx="1057286" cy="26545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0E80372-FAD7-2D29-5CD1-BDBAFD558805}"/>
                  </a:ext>
                </a:extLst>
              </p:cNvPr>
              <p:cNvSpPr txBox="1"/>
              <p:nvPr/>
            </p:nvSpPr>
            <p:spPr>
              <a:xfrm>
                <a:off x="5161255" y="4947529"/>
                <a:ext cx="1057286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𝑬𝒕</m:t>
                    </m:r>
                    <m:sSup>
                      <m:sSupPr>
                        <m:ctrlPr>
                          <a:rPr lang="fr-F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100" b="1" dirty="0">
                    <a:solidFill>
                      <a:srgbClr val="FF0000"/>
                    </a:solidFill>
                  </a:rPr>
                  <a:t>43</a:t>
                </a: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90E80372-FAD7-2D29-5CD1-BDBAFD558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55" y="4947529"/>
                <a:ext cx="1057286" cy="265457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5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DA929-311F-3787-65F8-9C42AB2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5010"/>
            <a:ext cx="10353762" cy="970450"/>
          </a:xfrm>
        </p:spPr>
        <p:txBody>
          <a:bodyPr/>
          <a:lstStyle/>
          <a:p>
            <a:r>
              <a:rPr lang="fr-FR" dirty="0"/>
              <a:t>Analyse statistique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9E953-C212-3331-12A6-3E90097D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EEED4B-ECA1-B447-0A42-4AFE8255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06" y="1565460"/>
            <a:ext cx="3992251" cy="44572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68F36B5-CF81-0087-C0B8-F09603BA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82" y="1565461"/>
            <a:ext cx="3861428" cy="4457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C2306CE-0FBA-0691-B69B-FC24DABF676B}"/>
                  </a:ext>
                </a:extLst>
              </p:cNvPr>
              <p:cNvSpPr txBox="1"/>
              <p:nvPr/>
            </p:nvSpPr>
            <p:spPr>
              <a:xfrm>
                <a:off x="2981332" y="6067170"/>
                <a:ext cx="1167588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fr-FR" sz="11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C2306CE-0FBA-0691-B69B-FC24DABF6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32" y="6067170"/>
                <a:ext cx="116758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85430A7-C843-0EE1-D3CF-C2A0D423CBA1}"/>
                  </a:ext>
                </a:extLst>
              </p:cNvPr>
              <p:cNvSpPr txBox="1"/>
              <p:nvPr/>
            </p:nvSpPr>
            <p:spPr>
              <a:xfrm>
                <a:off x="7989936" y="6082592"/>
                <a:ext cx="1167588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𝟎𝟔𝟓</m:t>
                      </m:r>
                    </m:oMath>
                  </m:oMathPara>
                </a14:m>
                <a:endParaRPr lang="fr-FR" sz="11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85430A7-C843-0EE1-D3CF-C2A0D423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36" y="6082592"/>
                <a:ext cx="116758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FDA734C-01B8-A834-5A97-A5FB5ACE208C}"/>
                  </a:ext>
                </a:extLst>
              </p:cNvPr>
              <p:cNvSpPr txBox="1"/>
              <p:nvPr/>
            </p:nvSpPr>
            <p:spPr>
              <a:xfrm>
                <a:off x="7989936" y="6377940"/>
                <a:ext cx="1167588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𝑬𝒕</m:t>
                    </m:r>
                    <m:sSup>
                      <m:sSupPr>
                        <m:ctrlPr>
                          <a:rPr lang="fr-FR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11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100" b="1" dirty="0">
                    <a:solidFill>
                      <a:srgbClr val="FFC000"/>
                    </a:solidFill>
                  </a:rPr>
                  <a:t>35</a:t>
                </a: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FDA734C-01B8-A834-5A97-A5FB5ACE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36" y="6377940"/>
                <a:ext cx="1167588" cy="265457"/>
              </a:xfrm>
              <a:prstGeom prst="rect">
                <a:avLst/>
              </a:prstGeom>
              <a:blipFill>
                <a:blip r:embed="rId7"/>
                <a:stretch>
                  <a:fillRect b="-1087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A5BDD147-F48F-8D2F-6855-2FA422B21017}"/>
              </a:ext>
            </a:extLst>
          </p:cNvPr>
          <p:cNvSpPr/>
          <p:nvPr/>
        </p:nvSpPr>
        <p:spPr>
          <a:xfrm>
            <a:off x="4449170" y="1815152"/>
            <a:ext cx="559558" cy="29479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E12CE1B-CC67-E281-117B-31D320CF037A}"/>
              </a:ext>
            </a:extLst>
          </p:cNvPr>
          <p:cNvSpPr/>
          <p:nvPr/>
        </p:nvSpPr>
        <p:spPr>
          <a:xfrm>
            <a:off x="7989936" y="3695480"/>
            <a:ext cx="2287574" cy="9584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2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DA929-311F-3787-65F8-9C42AB2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5010"/>
            <a:ext cx="10353762" cy="970450"/>
          </a:xfrm>
        </p:spPr>
        <p:txBody>
          <a:bodyPr/>
          <a:lstStyle/>
          <a:p>
            <a:r>
              <a:rPr lang="fr-FR" dirty="0"/>
              <a:t>Analyse statistique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9E953-C212-3331-12A6-3E90097D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48" y="6022715"/>
            <a:ext cx="1414239" cy="835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42A235-FE01-5AFC-26EE-7487A6A4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35" y="1564811"/>
            <a:ext cx="3800729" cy="41183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31891F-3A08-C99A-1977-E751A883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66" y="1564812"/>
            <a:ext cx="3573418" cy="41183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992574-F4A8-D65D-82DD-9637FCFD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515" y="1566109"/>
            <a:ext cx="3588989" cy="4118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5BDE682-9078-8502-8674-41A3FA5497B1}"/>
                  </a:ext>
                </a:extLst>
              </p:cNvPr>
              <p:cNvSpPr txBox="1"/>
              <p:nvPr/>
            </p:nvSpPr>
            <p:spPr>
              <a:xfrm>
                <a:off x="1566132" y="5733366"/>
                <a:ext cx="1057286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𝑬𝒕</m:t>
                      </m:r>
                      <m:sSup>
                        <m:sSupPr>
                          <m:ctrlP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fr-FR" sz="11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5BDE682-9078-8502-8674-41A3FA54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32" y="5733366"/>
                <a:ext cx="1057286" cy="265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7765D3C-E82D-634E-B438-659DDB36BDD0}"/>
                  </a:ext>
                </a:extLst>
              </p:cNvPr>
              <p:cNvSpPr txBox="1"/>
              <p:nvPr/>
            </p:nvSpPr>
            <p:spPr>
              <a:xfrm>
                <a:off x="9838532" y="5757907"/>
                <a:ext cx="1057286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𝑬𝒕</m:t>
                    </m:r>
                    <m:sSup>
                      <m:sSupPr>
                        <m:ctrlPr>
                          <a:rPr lang="fr-F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fr-F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100" b="1" dirty="0">
                    <a:solidFill>
                      <a:srgbClr val="FF0000"/>
                    </a:solidFill>
                  </a:rPr>
                  <a:t>43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7765D3C-E82D-634E-B438-659DDB36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532" y="5757907"/>
                <a:ext cx="1057286" cy="265457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2CBFA0B-5382-A184-AE6C-6832FFCDF343}"/>
                  </a:ext>
                </a:extLst>
              </p:cNvPr>
              <p:cNvSpPr txBox="1"/>
              <p:nvPr/>
            </p:nvSpPr>
            <p:spPr>
              <a:xfrm>
                <a:off x="5556410" y="5756608"/>
                <a:ext cx="1079178" cy="2654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indent="-342900">
                  <a:buAutoNum type="arabicParenR"/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𝑬𝒕</m:t>
                      </m:r>
                      <m:sSup>
                        <m:sSupPr>
                          <m:ctrlP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fr-FR" sz="1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FR" sz="11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2CBFA0B-5382-A184-AE6C-6832FFCD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10" y="5756608"/>
                <a:ext cx="1079178" cy="265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21911189-4A1B-5FE7-4EAF-D0A787B54E30}"/>
              </a:ext>
            </a:extLst>
          </p:cNvPr>
          <p:cNvSpPr/>
          <p:nvPr/>
        </p:nvSpPr>
        <p:spPr>
          <a:xfrm>
            <a:off x="1680996" y="3705035"/>
            <a:ext cx="2200487" cy="6622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3BB290-CB3E-722A-25BE-80F63FE43D2B}"/>
              </a:ext>
            </a:extLst>
          </p:cNvPr>
          <p:cNvSpPr/>
          <p:nvPr/>
        </p:nvSpPr>
        <p:spPr>
          <a:xfrm>
            <a:off x="6791059" y="3292855"/>
            <a:ext cx="988166" cy="10744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1438136-8CDF-B67F-334F-402C72B9E2A9}"/>
              </a:ext>
            </a:extLst>
          </p:cNvPr>
          <p:cNvSpPr/>
          <p:nvPr/>
        </p:nvSpPr>
        <p:spPr>
          <a:xfrm>
            <a:off x="10895818" y="2961731"/>
            <a:ext cx="1100243" cy="15010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9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304</TotalTime>
  <Words>514</Words>
  <Application>Microsoft Office PowerPoint</Application>
  <PresentationFormat>Grand écran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Cambria Math</vt:lpstr>
      <vt:lpstr>Wingdings 2</vt:lpstr>
      <vt:lpstr>Ardoise</vt:lpstr>
      <vt:lpstr>Statistique à l’international</vt:lpstr>
      <vt:lpstr>Contexte</vt:lpstr>
      <vt:lpstr>Jeu de données</vt:lpstr>
      <vt:lpstr>Nettoyage</vt:lpstr>
      <vt:lpstr>Nettoyage</vt:lpstr>
      <vt:lpstr>Nettoyage</vt:lpstr>
      <vt:lpstr>Analyse statistique</vt:lpstr>
      <vt:lpstr>Analyse statistique</vt:lpstr>
      <vt:lpstr>Analyse statistique</vt:lpstr>
      <vt:lpstr>Classement</vt:lpstr>
      <vt:lpstr>Classement</vt:lpstr>
      <vt:lpstr>Classement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 à l’international</dc:title>
  <dc:creator>lucas lucas</dc:creator>
  <cp:lastModifiedBy>lucas lucas</cp:lastModifiedBy>
  <cp:revision>18</cp:revision>
  <dcterms:created xsi:type="dcterms:W3CDTF">2023-11-07T07:59:15Z</dcterms:created>
  <dcterms:modified xsi:type="dcterms:W3CDTF">2023-11-07T13:03:22Z</dcterms:modified>
</cp:coreProperties>
</file>