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301" r:id="rId3"/>
    <p:sldId id="340" r:id="rId4"/>
    <p:sldId id="329" r:id="rId5"/>
    <p:sldId id="338" r:id="rId6"/>
    <p:sldId id="339" r:id="rId7"/>
    <p:sldId id="341" r:id="rId8"/>
    <p:sldId id="342" r:id="rId9"/>
    <p:sldId id="343" r:id="rId10"/>
    <p:sldId id="355" r:id="rId11"/>
    <p:sldId id="356" r:id="rId12"/>
    <p:sldId id="357" r:id="rId13"/>
    <p:sldId id="358" r:id="rId14"/>
    <p:sldId id="348" r:id="rId15"/>
    <p:sldId id="349" r:id="rId16"/>
    <p:sldId id="353" r:id="rId17"/>
    <p:sldId id="302" r:id="rId18"/>
    <p:sldId id="35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BBC861F-2BB3-4342-8402-C5B9465F0766}">
          <p14:sldIdLst>
            <p14:sldId id="256"/>
            <p14:sldId id="301"/>
            <p14:sldId id="340"/>
            <p14:sldId id="329"/>
            <p14:sldId id="338"/>
            <p14:sldId id="339"/>
            <p14:sldId id="341"/>
            <p14:sldId id="342"/>
            <p14:sldId id="343"/>
            <p14:sldId id="355"/>
            <p14:sldId id="356"/>
            <p14:sldId id="357"/>
            <p14:sldId id="358"/>
            <p14:sldId id="348"/>
            <p14:sldId id="349"/>
            <p14:sldId id="353"/>
          </p14:sldIdLst>
        </p14:section>
        <p14:section name="conclusion" id="{C79492F7-15DE-4983-8785-7CD95DB62988}">
          <p14:sldIdLst>
            <p14:sldId id="302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6F00"/>
    <a:srgbClr val="6AC1F6"/>
    <a:srgbClr val="8FBDEB"/>
    <a:srgbClr val="DA92F0"/>
    <a:srgbClr val="FF99CC"/>
    <a:srgbClr val="FF7C80"/>
    <a:srgbClr val="CC99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BC41E-1A8C-4E15-B504-B560485262D6}" type="datetimeFigureOut">
              <a:rPr lang="fr-FR" smtClean="0"/>
              <a:t>18/06/2024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DC00-F8D8-47DD-895F-C84F3DF87C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614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375F-B53E-422F-86BF-13ED44229157}" type="datetime1">
              <a:rPr lang="fr-FR" smtClean="0"/>
              <a:t>18/06/2024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26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411F-7006-45E5-B241-5E976988E5B5}" type="datetime1">
              <a:rPr lang="fr-FR" smtClean="0"/>
              <a:t>18/06/2024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3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C0A35-EA87-4AA2-BFBD-215BC52889C2}" type="datetime1">
              <a:rPr lang="fr-FR" smtClean="0"/>
              <a:t>18/06/2024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4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FA0D-3248-4AC8-B8A5-D4E013B41CB7}" type="datetime1">
              <a:rPr lang="fr-FR" smtClean="0"/>
              <a:t>18/06/2024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251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2E75-0499-4825-9ACF-2C6E5892ABFD}" type="datetime1">
              <a:rPr lang="fr-FR" smtClean="0"/>
              <a:t>18/06/2024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986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1E5B-469D-4698-BA13-E6611D99726D}" type="datetime1">
              <a:rPr lang="fr-FR" smtClean="0"/>
              <a:t>18/06/2024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18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2AB9-C099-4833-A20B-6716DCEFFB29}" type="datetime1">
              <a:rPr lang="fr-FR" smtClean="0"/>
              <a:t>18/06/2024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71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D9E21-7441-4CB9-BCD7-913AEEBD8BB0}" type="datetime1">
              <a:rPr lang="fr-FR" smtClean="0"/>
              <a:t>18/06/2024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44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3EE9-EEC1-47E9-AA76-5FC6FC1E0340}" type="datetime1">
              <a:rPr lang="fr-FR" smtClean="0"/>
              <a:t>18/06/2024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94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2E01E-6726-490C-85F3-E1FDC77AB036}" type="datetime1">
              <a:rPr lang="fr-FR" smtClean="0"/>
              <a:t>18/06/2024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32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4FB4-9B3D-4076-B625-9BBDDE25D2CA}" type="datetime1">
              <a:rPr lang="fr-FR" smtClean="0"/>
              <a:t>18/06/2024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40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B824-1720-4347-A74D-1C12C6CA1661}" type="datetime1">
              <a:rPr lang="fr-FR" smtClean="0"/>
              <a:t>18/06/2024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16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D94D-1C08-41F7-AA8D-EBF029E90C49}" type="datetime1">
              <a:rPr lang="fr-FR" smtClean="0"/>
              <a:t>18/06/2024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03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2761-E17D-4555-9495-6D83817A0FA2}" type="datetime1">
              <a:rPr lang="fr-FR" smtClean="0"/>
              <a:t>18/06/2024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00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CA6A-5696-46F2-AE4B-E462EFDBFF77}" type="datetime1">
              <a:rPr lang="fr-FR" smtClean="0"/>
              <a:t>18/06/2024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66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E248-53E1-45AF-AD52-8B68FFC6911B}" type="datetime1">
              <a:rPr lang="fr-FR" smtClean="0"/>
              <a:t>18/06/2024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99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DDF7A-039F-4DE4-AD4D-28014DBA0835}" type="datetime1">
              <a:rPr lang="fr-FR" smtClean="0"/>
              <a:t>18/06/2024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52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72DF1C-EC94-4D31-9743-131F358AC42E}" type="datetime1">
              <a:rPr lang="fr-FR" smtClean="0"/>
              <a:t>18/06/2024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F75E5-A300-4CA1-AF2D-0E67560851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36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e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u-north-1.console.aws.amazon.com/emr/home?region=eu-north-1#/clusters" TargetMode="External"/><Relationship Id="rId2" Type="http://schemas.openxmlformats.org/officeDocument/2006/relationships/hyperlink" Target="https://eu-north-1.console.aws.amazon.com/s3/buckets?region=eu-north-1&amp;bucketType=general&amp;region=eu-north-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6.png"/><Relationship Id="rId7" Type="http://schemas.openxmlformats.org/officeDocument/2006/relationships/image" Target="../media/image42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57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jpe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jpeg"/><Relationship Id="rId9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hyperlink" Target="https://eu-north-1.console.aws.amazon.com/s3/buckets/p8-lucasdata?region=eu-north-1&amp;bucketType=general&amp;tab=objects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17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3.jpeg"/><Relationship Id="rId7" Type="http://schemas.openxmlformats.org/officeDocument/2006/relationships/image" Target="../media/image4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eg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EFDDA-F4AE-51B6-1160-B0210FCB3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215488"/>
            <a:ext cx="10035784" cy="2430516"/>
          </a:xfrm>
        </p:spPr>
        <p:txBody>
          <a:bodyPr/>
          <a:lstStyle/>
          <a:p>
            <a:r>
              <a:rPr lang="fr-FR" sz="5400" b="1" dirty="0"/>
              <a:t>Soutenance Projet 9: </a:t>
            </a:r>
            <a:r>
              <a:rPr lang="fr-FR" sz="5400" dirty="0"/>
              <a:t>Réalisez un traitement dans un environnement Big Data sur le Cloud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239AC1-1FD5-AB2D-66B3-566766C2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3717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17E875-CA90-1C3E-99F6-C2A8DD3C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 de traitement : le modèle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C1B4EF-89C6-5C8F-EFD5-36EF949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10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3F6CAAB-9331-9C0A-C316-A499413DE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1507241"/>
            <a:ext cx="6733904" cy="520434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GG et Transfer Learning - datacorner par Benoit Cayla">
            <a:extLst>
              <a:ext uri="{FF2B5EF4-FFF2-40B4-BE49-F238E27FC236}">
                <a16:creationId xmlns:a16="http://schemas.microsoft.com/office/drawing/2014/main" id="{034AB5ED-397E-0195-2D5A-8989675D6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26" y="1507241"/>
            <a:ext cx="4914040" cy="288927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0BF040B-DDBB-51D3-C6CC-9A5133494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019" y="1573105"/>
            <a:ext cx="4463521" cy="14479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5470CC4-72F4-3AC0-D96F-1E52170C91F7}"/>
              </a:ext>
            </a:extLst>
          </p:cNvPr>
          <p:cNvSpPr txBox="1"/>
          <p:nvPr/>
        </p:nvSpPr>
        <p:spPr>
          <a:xfrm>
            <a:off x="1009934" y="4503761"/>
            <a:ext cx="282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~ 138M paramètres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465FBB7-9C6C-9C6C-652A-0236C4C7E041}"/>
              </a:ext>
            </a:extLst>
          </p:cNvPr>
          <p:cNvSpPr txBox="1"/>
          <p:nvPr/>
        </p:nvSpPr>
        <p:spPr>
          <a:xfrm>
            <a:off x="7042244" y="6220616"/>
            <a:ext cx="282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~ 3,5M paramètres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A745831-7B09-754E-A4FD-3C00BF2BF326}"/>
              </a:ext>
            </a:extLst>
          </p:cNvPr>
          <p:cNvSpPr txBox="1"/>
          <p:nvPr/>
        </p:nvSpPr>
        <p:spPr>
          <a:xfrm>
            <a:off x="3460431" y="6211213"/>
            <a:ext cx="2825087" cy="369332"/>
          </a:xfrm>
          <a:prstGeom prst="rect">
            <a:avLst/>
          </a:prstGeom>
          <a:solidFill>
            <a:srgbClr val="00B050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~ 71% acc </a:t>
            </a:r>
            <a:r>
              <a:rPr lang="fr-FR" b="1" dirty="0" err="1"/>
              <a:t>ImageNet</a:t>
            </a:r>
            <a:endParaRPr lang="fr-FR" b="1" dirty="0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95AB4AF9-B8EF-71F8-3B38-3CA1C95D0418}"/>
              </a:ext>
            </a:extLst>
          </p:cNvPr>
          <p:cNvSpPr/>
          <p:nvPr/>
        </p:nvSpPr>
        <p:spPr>
          <a:xfrm>
            <a:off x="2825087" y="6220616"/>
            <a:ext cx="504967" cy="3599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1CC22CC7-E036-1848-29C6-552FEAA8BDE7}"/>
              </a:ext>
            </a:extLst>
          </p:cNvPr>
          <p:cNvSpPr/>
          <p:nvPr/>
        </p:nvSpPr>
        <p:spPr>
          <a:xfrm flipH="1">
            <a:off x="6415895" y="6211213"/>
            <a:ext cx="495095" cy="3599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7DFDD81-E469-989B-21CC-5DCFB6960338}"/>
              </a:ext>
            </a:extLst>
          </p:cNvPr>
          <p:cNvSpPr txBox="1"/>
          <p:nvPr/>
        </p:nvSpPr>
        <p:spPr>
          <a:xfrm>
            <a:off x="3316930" y="1549437"/>
            <a:ext cx="124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VGG16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0E458D4-7B1D-A790-E842-82209CBB2092}"/>
              </a:ext>
            </a:extLst>
          </p:cNvPr>
          <p:cNvSpPr/>
          <p:nvPr/>
        </p:nvSpPr>
        <p:spPr>
          <a:xfrm>
            <a:off x="2702257" y="3429000"/>
            <a:ext cx="1460310" cy="1330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DD4C224-BA4D-7AF7-F562-66ED05487BBA}"/>
              </a:ext>
            </a:extLst>
          </p:cNvPr>
          <p:cNvSpPr/>
          <p:nvPr/>
        </p:nvSpPr>
        <p:spPr>
          <a:xfrm>
            <a:off x="9193936" y="2164007"/>
            <a:ext cx="856898" cy="2652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4" name="Picture 6" descr="Smartphone LeNuméro1 Mini">
            <a:extLst>
              <a:ext uri="{FF2B5EF4-FFF2-40B4-BE49-F238E27FC236}">
                <a16:creationId xmlns:a16="http://schemas.microsoft.com/office/drawing/2014/main" id="{199F840E-D352-BDA2-09B3-05F259EA3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851" y="5234419"/>
            <a:ext cx="986198" cy="9861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468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D9DA8F-E52B-8D9F-7BC8-D82685F2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 de traitement : processus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710570-3367-1790-7859-20DB87D5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11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B02B5B-CEAF-DCFF-0B21-B221EDE44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14" y="3429000"/>
            <a:ext cx="3080387" cy="2316354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6C9B7F2-F32E-F590-19C0-D03F5F41B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607" y="1282605"/>
            <a:ext cx="898553" cy="7810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5569679-7757-E9DC-5052-80BFF49C6D9F}"/>
              </a:ext>
            </a:extLst>
          </p:cNvPr>
          <p:cNvSpPr txBox="1"/>
          <p:nvPr/>
        </p:nvSpPr>
        <p:spPr>
          <a:xfrm>
            <a:off x="490888" y="1633012"/>
            <a:ext cx="140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100 x 100 x 3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E06CD47-475D-C5FE-F054-37306BDF7B08}"/>
              </a:ext>
            </a:extLst>
          </p:cNvPr>
          <p:cNvCxnSpPr>
            <a:cxnSpLocks/>
          </p:cNvCxnSpPr>
          <p:nvPr/>
        </p:nvCxnSpPr>
        <p:spPr>
          <a:xfrm>
            <a:off x="996287" y="2105274"/>
            <a:ext cx="0" cy="160691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8380828-EB77-3576-767E-3B72695E4F5C}"/>
              </a:ext>
            </a:extLst>
          </p:cNvPr>
          <p:cNvCxnSpPr>
            <a:cxnSpLocks/>
          </p:cNvCxnSpPr>
          <p:nvPr/>
        </p:nvCxnSpPr>
        <p:spPr>
          <a:xfrm>
            <a:off x="996287" y="2365666"/>
            <a:ext cx="3398292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0D9530B-C198-BD09-80F0-8AAE0D9FC676}"/>
              </a:ext>
            </a:extLst>
          </p:cNvPr>
          <p:cNvCxnSpPr>
            <a:cxnSpLocks/>
          </p:cNvCxnSpPr>
          <p:nvPr/>
        </p:nvCxnSpPr>
        <p:spPr>
          <a:xfrm>
            <a:off x="996287" y="2802394"/>
            <a:ext cx="3370997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342C282-ED6E-B026-2613-33C245CECDA6}"/>
              </a:ext>
            </a:extLst>
          </p:cNvPr>
          <p:cNvCxnSpPr>
            <a:cxnSpLocks/>
          </p:cNvCxnSpPr>
          <p:nvPr/>
        </p:nvCxnSpPr>
        <p:spPr>
          <a:xfrm>
            <a:off x="996287" y="3239122"/>
            <a:ext cx="3330053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FA5D3E8-6085-E4BD-DEF8-79A54023EFCA}"/>
              </a:ext>
            </a:extLst>
          </p:cNvPr>
          <p:cNvSpPr txBox="1"/>
          <p:nvPr/>
        </p:nvSpPr>
        <p:spPr>
          <a:xfrm>
            <a:off x="4394579" y="2617728"/>
            <a:ext cx="263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resize([224, 224])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4A43EEF-5F33-F8AD-D26C-D238EBC94D33}"/>
              </a:ext>
            </a:extLst>
          </p:cNvPr>
          <p:cNvSpPr txBox="1"/>
          <p:nvPr/>
        </p:nvSpPr>
        <p:spPr>
          <a:xfrm>
            <a:off x="4394579" y="3054456"/>
            <a:ext cx="263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Scales</a:t>
            </a:r>
            <a:r>
              <a:rPr lang="fr-FR" dirty="0"/>
              <a:t> [-1; 1]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89F15BE-D49C-962D-9909-2A6CE70F3E9D}"/>
              </a:ext>
            </a:extLst>
          </p:cNvPr>
          <p:cNvSpPr txBox="1"/>
          <p:nvPr/>
        </p:nvSpPr>
        <p:spPr>
          <a:xfrm>
            <a:off x="4394579" y="2147515"/>
            <a:ext cx="402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spark.read.format</a:t>
            </a:r>
            <a:r>
              <a:rPr lang="fr-FR" dirty="0"/>
              <a:t>("</a:t>
            </a:r>
            <a:r>
              <a:rPr lang="fr-FR" b="1" dirty="0" err="1"/>
              <a:t>binaryFile</a:t>
            </a:r>
            <a:r>
              <a:rPr lang="fr-FR" dirty="0"/>
              <a:t>")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9E2BC64-07E9-4368-EA71-0BDBD6757525}"/>
              </a:ext>
            </a:extLst>
          </p:cNvPr>
          <p:cNvSpPr txBox="1"/>
          <p:nvPr/>
        </p:nvSpPr>
        <p:spPr>
          <a:xfrm>
            <a:off x="8243559" y="1995610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(-) transformation</a:t>
            </a:r>
          </a:p>
          <a:p>
            <a:r>
              <a:rPr lang="fr-FR" dirty="0">
                <a:solidFill>
                  <a:srgbClr val="FFC000"/>
                </a:solidFill>
              </a:rPr>
              <a:t>(+) performances</a:t>
            </a:r>
          </a:p>
        </p:txBody>
      </p:sp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E2F1B612-9C74-B36D-E466-7712533CB4BD}"/>
              </a:ext>
            </a:extLst>
          </p:cNvPr>
          <p:cNvSpPr/>
          <p:nvPr/>
        </p:nvSpPr>
        <p:spPr>
          <a:xfrm>
            <a:off x="7944453" y="1910011"/>
            <a:ext cx="177415" cy="78105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23AACF78-EE81-BC33-5BDA-3A178F2F6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338" y="1701431"/>
            <a:ext cx="1426070" cy="123468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7F4C649-8CFC-C5EA-373E-4DC7E80AACFB}"/>
              </a:ext>
            </a:extLst>
          </p:cNvPr>
          <p:cNvSpPr/>
          <p:nvPr/>
        </p:nvSpPr>
        <p:spPr>
          <a:xfrm>
            <a:off x="11245850" y="1910011"/>
            <a:ext cx="274309" cy="23750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506E23-2B36-E67F-30A3-86CF5AD0D9F8}"/>
              </a:ext>
            </a:extLst>
          </p:cNvPr>
          <p:cNvSpPr/>
          <p:nvPr/>
        </p:nvSpPr>
        <p:spPr>
          <a:xfrm>
            <a:off x="11245849" y="2279343"/>
            <a:ext cx="274309" cy="23750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11790A-13F5-21FD-7C44-29683C3E695E}"/>
              </a:ext>
            </a:extLst>
          </p:cNvPr>
          <p:cNvSpPr/>
          <p:nvPr/>
        </p:nvSpPr>
        <p:spPr>
          <a:xfrm>
            <a:off x="11571511" y="2279343"/>
            <a:ext cx="274309" cy="23750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C34BAB-28EE-5242-60C9-1B336A085101}"/>
              </a:ext>
            </a:extLst>
          </p:cNvPr>
          <p:cNvSpPr/>
          <p:nvPr/>
        </p:nvSpPr>
        <p:spPr>
          <a:xfrm>
            <a:off x="11571511" y="1910011"/>
            <a:ext cx="274309" cy="23750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E33ED4BE-807B-94E0-72ED-9E3E998AE132}"/>
              </a:ext>
            </a:extLst>
          </p:cNvPr>
          <p:cNvCxnSpPr>
            <a:stCxn id="5" idx="3"/>
            <a:endCxn id="17" idx="0"/>
          </p:cNvCxnSpPr>
          <p:nvPr/>
        </p:nvCxnSpPr>
        <p:spPr>
          <a:xfrm>
            <a:off x="2795160" y="1673130"/>
            <a:ext cx="3613189" cy="474385"/>
          </a:xfrm>
          <a:prstGeom prst="bentConnector2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DD5431CD-521A-428F-DD04-E8CCEE7CD918}"/>
              </a:ext>
            </a:extLst>
          </p:cNvPr>
          <p:cNvSpPr txBox="1"/>
          <p:nvPr/>
        </p:nvSpPr>
        <p:spPr>
          <a:xfrm>
            <a:off x="6450903" y="1556899"/>
            <a:ext cx="13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FFC000"/>
                </a:solidFill>
              </a:rPr>
              <a:t>Chemin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FFC000"/>
                </a:solidFill>
              </a:rPr>
              <a:t>labels</a:t>
            </a:r>
          </a:p>
        </p:txBody>
      </p: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7615E433-D68A-801C-248E-2B9D165AFD07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 rot="16200000" flipH="1">
            <a:off x="1027590" y="5599911"/>
            <a:ext cx="359782" cy="65066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5F01EAE4-79EC-DD9E-074F-D8115B7ACAF1}"/>
              </a:ext>
            </a:extLst>
          </p:cNvPr>
          <p:cNvSpPr txBox="1"/>
          <p:nvPr/>
        </p:nvSpPr>
        <p:spPr>
          <a:xfrm>
            <a:off x="3153565" y="6105135"/>
            <a:ext cx="219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Parquet (binaire)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20528B-F169-43F9-0DA9-D0D16F4F4539}"/>
              </a:ext>
            </a:extLst>
          </p:cNvPr>
          <p:cNvSpPr/>
          <p:nvPr/>
        </p:nvSpPr>
        <p:spPr>
          <a:xfrm>
            <a:off x="356414" y="5442857"/>
            <a:ext cx="1051469" cy="302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357C670-0C16-51AB-A0E5-B3E5E4EF6989}"/>
              </a:ext>
            </a:extLst>
          </p:cNvPr>
          <p:cNvSpPr txBox="1"/>
          <p:nvPr/>
        </p:nvSpPr>
        <p:spPr>
          <a:xfrm>
            <a:off x="838602" y="6105135"/>
            <a:ext cx="13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PCA Spark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6798D4E-5F33-F557-FE92-ECC8B5BDE23B}"/>
              </a:ext>
            </a:extLst>
          </p:cNvPr>
          <p:cNvSpPr txBox="1"/>
          <p:nvPr/>
        </p:nvSpPr>
        <p:spPr>
          <a:xfrm>
            <a:off x="-75629" y="5437575"/>
            <a:ext cx="77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: -2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6B4E4F0-39F8-DF3B-6F80-9EF6D7E93108}"/>
              </a:ext>
            </a:extLst>
          </p:cNvPr>
          <p:cNvSpPr txBox="1"/>
          <p:nvPr/>
        </p:nvSpPr>
        <p:spPr>
          <a:xfrm>
            <a:off x="4120213" y="4398098"/>
            <a:ext cx="395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sc.broadcast</a:t>
            </a:r>
            <a:r>
              <a:rPr lang="fr-FR" dirty="0"/>
              <a:t>(Poids, filtres, biais)</a:t>
            </a:r>
          </a:p>
        </p:txBody>
      </p: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015144E0-3614-B7CD-5A1C-0A91188A5CBE}"/>
              </a:ext>
            </a:extLst>
          </p:cNvPr>
          <p:cNvCxnSpPr>
            <a:cxnSpLocks/>
            <a:stCxn id="3074" idx="3"/>
            <a:endCxn id="47" idx="1"/>
          </p:cNvCxnSpPr>
          <p:nvPr/>
        </p:nvCxnSpPr>
        <p:spPr>
          <a:xfrm flipV="1">
            <a:off x="3436801" y="4582764"/>
            <a:ext cx="683412" cy="4413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1FE65C3A-50D3-F40D-BFCB-950D9EF8DCE7}"/>
              </a:ext>
            </a:extLst>
          </p:cNvPr>
          <p:cNvCxnSpPr>
            <a:cxnSpLocks/>
            <a:stCxn id="47" idx="3"/>
            <a:endCxn id="31" idx="2"/>
          </p:cNvCxnSpPr>
          <p:nvPr/>
        </p:nvCxnSpPr>
        <p:spPr>
          <a:xfrm flipV="1">
            <a:off x="8073237" y="2516847"/>
            <a:ext cx="3309767" cy="2065917"/>
          </a:xfrm>
          <a:prstGeom prst="bentConnector2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8EBA1AAC-ADD2-98A1-8A2B-7BDAA810C494}"/>
              </a:ext>
            </a:extLst>
          </p:cNvPr>
          <p:cNvCxnSpPr>
            <a:cxnSpLocks/>
            <a:stCxn id="47" idx="3"/>
            <a:endCxn id="32" idx="2"/>
          </p:cNvCxnSpPr>
          <p:nvPr/>
        </p:nvCxnSpPr>
        <p:spPr>
          <a:xfrm flipV="1">
            <a:off x="8073237" y="2516847"/>
            <a:ext cx="3635429" cy="2065917"/>
          </a:xfrm>
          <a:prstGeom prst="bentConnector2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64F4714C-6428-A1F5-9653-ACCB7756E6C9}"/>
              </a:ext>
            </a:extLst>
          </p:cNvPr>
          <p:cNvCxnSpPr>
            <a:cxnSpLocks/>
            <a:stCxn id="45" idx="3"/>
            <a:endCxn id="40" idx="1"/>
          </p:cNvCxnSpPr>
          <p:nvPr/>
        </p:nvCxnSpPr>
        <p:spPr>
          <a:xfrm>
            <a:off x="2227025" y="6289801"/>
            <a:ext cx="926540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 descr="Problème de droits lors de la sauvegarde de S3 – Le cloud de Piermick">
            <a:extLst>
              <a:ext uri="{FF2B5EF4-FFF2-40B4-BE49-F238E27FC236}">
                <a16:creationId xmlns:a16="http://schemas.microsoft.com/office/drawing/2014/main" id="{7DA33988-FD4D-5794-E7E9-B6FF1F5D1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94" y="1124719"/>
            <a:ext cx="684165" cy="51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" name="Picture 2" descr="Problème de droits lors de la sauvegarde de S3 – Le cloud de Piermick">
            <a:extLst>
              <a:ext uri="{FF2B5EF4-FFF2-40B4-BE49-F238E27FC236}">
                <a16:creationId xmlns:a16="http://schemas.microsoft.com/office/drawing/2014/main" id="{567F3055-17A3-EEDD-472E-46C4ADFCE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19" y="5892819"/>
            <a:ext cx="684165" cy="51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4DB065E7-9CD2-0C29-5A3F-6C225AC09E01}"/>
              </a:ext>
            </a:extLst>
          </p:cNvPr>
          <p:cNvSpPr/>
          <p:nvPr/>
        </p:nvSpPr>
        <p:spPr>
          <a:xfrm>
            <a:off x="704259" y="5892819"/>
            <a:ext cx="5551398" cy="769238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32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9" grpId="0" animBg="1"/>
      <p:bldP spid="30" grpId="0" animBg="1"/>
      <p:bldP spid="31" grpId="0" animBg="1"/>
      <p:bldP spid="32" grpId="0" animBg="1"/>
      <p:bldP spid="33" grpId="0" animBg="1"/>
      <p:bldP spid="36" grpId="0"/>
      <p:bldP spid="40" grpId="0"/>
      <p:bldP spid="41" grpId="0" animBg="1"/>
      <p:bldP spid="45" grpId="0"/>
      <p:bldP spid="46" grpId="0"/>
      <p:bldP spid="47" grpId="0"/>
      <p:bldP spid="30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3BAABF-6048-4B24-7C53-4A347119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 de traitement : réduction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9BF9F7-B800-D409-B91B-873261D3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12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FA2881D-78F0-0554-7F11-2210AEC0E004}"/>
              </a:ext>
            </a:extLst>
          </p:cNvPr>
          <p:cNvSpPr txBox="1"/>
          <p:nvPr/>
        </p:nvSpPr>
        <p:spPr>
          <a:xfrm>
            <a:off x="4238954" y="2187076"/>
            <a:ext cx="219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Parquet (binaire)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B2CE62-C7D1-5302-5A1C-EE231B220396}"/>
              </a:ext>
            </a:extLst>
          </p:cNvPr>
          <p:cNvSpPr txBox="1"/>
          <p:nvPr/>
        </p:nvSpPr>
        <p:spPr>
          <a:xfrm>
            <a:off x="1923991" y="2187076"/>
            <a:ext cx="13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PCA Spark</a:t>
            </a:r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A20F40D3-810D-B472-EC53-667A80396F0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312414" y="2371742"/>
            <a:ext cx="926540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Problème de droits lors de la sauvegarde de S3 – Le cloud de Piermick">
            <a:extLst>
              <a:ext uri="{FF2B5EF4-FFF2-40B4-BE49-F238E27FC236}">
                <a16:creationId xmlns:a16="http://schemas.microsoft.com/office/drawing/2014/main" id="{5FB1748C-6937-7304-3C88-F8BBF77F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208" y="1974760"/>
            <a:ext cx="684165" cy="51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E5D6A4E-8F60-71C7-D9CB-C81BC3893206}"/>
              </a:ext>
            </a:extLst>
          </p:cNvPr>
          <p:cNvSpPr txBox="1"/>
          <p:nvPr/>
        </p:nvSpPr>
        <p:spPr>
          <a:xfrm>
            <a:off x="430366" y="1421079"/>
            <a:ext cx="202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modèle</a:t>
            </a:r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7DEAE1AF-A05C-7CDA-DA8A-F857DFA85252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16200000" flipH="1">
            <a:off x="1831589" y="1400461"/>
            <a:ext cx="396665" cy="11765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C22C18-87E6-58D3-44A4-FF0CD4805DA4}"/>
              </a:ext>
            </a:extLst>
          </p:cNvPr>
          <p:cNvSpPr/>
          <p:nvPr/>
        </p:nvSpPr>
        <p:spPr>
          <a:xfrm>
            <a:off x="747429" y="2873829"/>
            <a:ext cx="5348571" cy="353145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0E10F85-A689-CABD-02C8-9E136A9A6094}"/>
              </a:ext>
            </a:extLst>
          </p:cNvPr>
          <p:cNvCxnSpPr>
            <a:stCxn id="6" idx="2"/>
          </p:cNvCxnSpPr>
          <p:nvPr/>
        </p:nvCxnSpPr>
        <p:spPr>
          <a:xfrm flipH="1">
            <a:off x="769257" y="2556408"/>
            <a:ext cx="1848946" cy="330121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DE647A6F-74AA-57CD-B78A-689CA340CF1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618203" y="2556408"/>
            <a:ext cx="3477797" cy="317421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3C12A6A1-8618-F036-06EF-B1B4AAFE6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45" y="3128753"/>
            <a:ext cx="4270259" cy="836885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118760A3-258A-611A-DF92-C46CA95CD602}"/>
              </a:ext>
            </a:extLst>
          </p:cNvPr>
          <p:cNvSpPr txBox="1"/>
          <p:nvPr/>
        </p:nvSpPr>
        <p:spPr>
          <a:xfrm>
            <a:off x="2126972" y="1427429"/>
            <a:ext cx="263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x 1 x 1280</a:t>
            </a:r>
          </a:p>
        </p:txBody>
      </p:sp>
      <p:pic>
        <p:nvPicPr>
          <p:cNvPr id="4098" name="Picture 2" descr="Analyze the Results - Perform an Exploratory Data Analysis - OpenClassrooms">
            <a:extLst>
              <a:ext uri="{FF2B5EF4-FFF2-40B4-BE49-F238E27FC236}">
                <a16:creationId xmlns:a16="http://schemas.microsoft.com/office/drawing/2014/main" id="{3003F0A7-E2AF-9E9C-CBC2-009AD8130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45" y="4283059"/>
            <a:ext cx="2552700" cy="1790700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06A3DB6-BCBD-EEEA-6DEC-051355CC118B}"/>
              </a:ext>
            </a:extLst>
          </p:cNvPr>
          <p:cNvSpPr/>
          <p:nvPr/>
        </p:nvSpPr>
        <p:spPr>
          <a:xfrm>
            <a:off x="980645" y="3657600"/>
            <a:ext cx="4270259" cy="3080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DFCDD30-5930-2CF4-47EA-EAA606BAF654}"/>
              </a:ext>
            </a:extLst>
          </p:cNvPr>
          <p:cNvSpPr txBox="1"/>
          <p:nvPr/>
        </p:nvSpPr>
        <p:spPr>
          <a:xfrm>
            <a:off x="978650" y="3965638"/>
            <a:ext cx="301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PCA </a:t>
            </a:r>
            <a:r>
              <a:rPr lang="fr-FR" b="1" u="sng" dirty="0">
                <a:solidFill>
                  <a:schemeClr val="bg1"/>
                </a:solidFill>
              </a:rPr>
              <a:t>1280</a:t>
            </a:r>
            <a:r>
              <a:rPr lang="fr-FR" dirty="0">
                <a:solidFill>
                  <a:schemeClr val="bg1"/>
                </a:solidFill>
              </a:rPr>
              <a:t> composantes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02FCDED-8646-F2F6-03A6-2B0443A11C7C}"/>
              </a:ext>
            </a:extLst>
          </p:cNvPr>
          <p:cNvSpPr txBox="1"/>
          <p:nvPr/>
        </p:nvSpPr>
        <p:spPr>
          <a:xfrm>
            <a:off x="924777" y="6054855"/>
            <a:ext cx="505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highlight>
                  <a:srgbClr val="FFFF00"/>
                </a:highlight>
              </a:rPr>
              <a:t>99,9 % variance avec vecteurs </a:t>
            </a:r>
            <a:r>
              <a:rPr lang="fr-FR" b="1" u="sng" dirty="0">
                <a:solidFill>
                  <a:schemeClr val="bg1"/>
                </a:solidFill>
                <a:highlight>
                  <a:srgbClr val="FFFF00"/>
                </a:highlight>
              </a:rPr>
              <a:t>1x1x1129</a:t>
            </a:r>
            <a:r>
              <a:rPr lang="fr-FR" b="1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DF89835-081C-5E73-2F58-87D34005FE2A}"/>
              </a:ext>
            </a:extLst>
          </p:cNvPr>
          <p:cNvCxnSpPr/>
          <p:nvPr/>
        </p:nvCxnSpPr>
        <p:spPr>
          <a:xfrm flipV="1">
            <a:off x="2917371" y="4542971"/>
            <a:ext cx="0" cy="126274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0FAB723E-4891-C3C4-0BF2-7E12B7E99429}"/>
              </a:ext>
            </a:extLst>
          </p:cNvPr>
          <p:cNvCxnSpPr>
            <a:cxnSpLocks/>
          </p:cNvCxnSpPr>
          <p:nvPr/>
        </p:nvCxnSpPr>
        <p:spPr>
          <a:xfrm flipH="1">
            <a:off x="1291771" y="4542971"/>
            <a:ext cx="16256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B09E81D8-D8D1-325C-EC23-70722CA54096}"/>
              </a:ext>
            </a:extLst>
          </p:cNvPr>
          <p:cNvSpPr txBox="1"/>
          <p:nvPr/>
        </p:nvSpPr>
        <p:spPr>
          <a:xfrm>
            <a:off x="747429" y="6470098"/>
            <a:ext cx="202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modèle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0697347-A020-7CCF-5CF8-B861AE3720F3}"/>
              </a:ext>
            </a:extLst>
          </p:cNvPr>
          <p:cNvSpPr txBox="1"/>
          <p:nvPr/>
        </p:nvSpPr>
        <p:spPr>
          <a:xfrm>
            <a:off x="2444035" y="6476448"/>
            <a:ext cx="263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x 1 x 1129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935040A2-AD2A-DC05-5E1B-FBC386F57EE7}"/>
              </a:ext>
            </a:extLst>
          </p:cNvPr>
          <p:cNvCxnSpPr>
            <a:cxnSpLocks/>
            <a:stCxn id="9" idx="1"/>
            <a:endCxn id="32" idx="1"/>
          </p:cNvCxnSpPr>
          <p:nvPr/>
        </p:nvCxnSpPr>
        <p:spPr>
          <a:xfrm rot="10800000" flipH="1" flipV="1">
            <a:off x="430365" y="1605744"/>
            <a:ext cx="317063" cy="5049019"/>
          </a:xfrm>
          <a:prstGeom prst="bentConnector3">
            <a:avLst>
              <a:gd name="adj1" fmla="val -72099"/>
            </a:avLst>
          </a:prstGeom>
          <a:ln w="28575">
            <a:solidFill>
              <a:srgbClr val="FFFF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5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/>
      <p:bldP spid="25" grpId="0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26544A-B6A3-CCBC-1D89-9EEDFAFE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 de traitement : dépôt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57C444-13B8-701C-C563-A7C12149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13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FB11D68-05BB-6001-7021-6B3713F2A9FE}"/>
              </a:ext>
            </a:extLst>
          </p:cNvPr>
          <p:cNvSpPr txBox="1"/>
          <p:nvPr/>
        </p:nvSpPr>
        <p:spPr>
          <a:xfrm>
            <a:off x="5862381" y="2222018"/>
            <a:ext cx="219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FF00"/>
                </a:solidFill>
              </a:rPr>
              <a:t>Parquet (binaire)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7C9AC42-80D7-896A-99C3-D86AA5C92BB6}"/>
              </a:ext>
            </a:extLst>
          </p:cNvPr>
          <p:cNvSpPr txBox="1"/>
          <p:nvPr/>
        </p:nvSpPr>
        <p:spPr>
          <a:xfrm>
            <a:off x="1923991" y="2187076"/>
            <a:ext cx="13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PCA Spark</a:t>
            </a:r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D6CBA968-0EEB-8E06-C9C9-EAEE9F5BBD4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935841" y="2406684"/>
            <a:ext cx="926540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Problème de droits lors de la sauvegarde de S3 – Le cloud de Piermick">
            <a:extLst>
              <a:ext uri="{FF2B5EF4-FFF2-40B4-BE49-F238E27FC236}">
                <a16:creationId xmlns:a16="http://schemas.microsoft.com/office/drawing/2014/main" id="{6B755A6E-50C6-910D-8DBC-8DF5B9175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635" y="2009702"/>
            <a:ext cx="684165" cy="51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CB39116-1AEF-D581-C991-90AEE5692772}"/>
              </a:ext>
            </a:extLst>
          </p:cNvPr>
          <p:cNvSpPr txBox="1"/>
          <p:nvPr/>
        </p:nvSpPr>
        <p:spPr>
          <a:xfrm>
            <a:off x="430366" y="1421079"/>
            <a:ext cx="202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 modèle</a:t>
            </a:r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912EE648-A072-0156-2E0E-67E3909BAC16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16200000" flipH="1">
            <a:off x="1831589" y="1400461"/>
            <a:ext cx="396665" cy="11765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090246DA-EAD9-6091-45CF-E054415ED33B}"/>
              </a:ext>
            </a:extLst>
          </p:cNvPr>
          <p:cNvSpPr txBox="1"/>
          <p:nvPr/>
        </p:nvSpPr>
        <p:spPr>
          <a:xfrm>
            <a:off x="2126972" y="1427429"/>
            <a:ext cx="155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x 1 x 1280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922AA2C-45D3-4245-5535-6B88EEF3FFD8}"/>
              </a:ext>
            </a:extLst>
          </p:cNvPr>
          <p:cNvSpPr txBox="1"/>
          <p:nvPr/>
        </p:nvSpPr>
        <p:spPr>
          <a:xfrm>
            <a:off x="3376184" y="2199776"/>
            <a:ext cx="155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x 1 x </a:t>
            </a:r>
            <a:r>
              <a:rPr lang="fr-FR" u="sng" dirty="0"/>
              <a:t>1129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8A9FED-43AE-E810-1ED0-6979D89B1298}"/>
              </a:ext>
            </a:extLst>
          </p:cNvPr>
          <p:cNvSpPr/>
          <p:nvPr/>
        </p:nvSpPr>
        <p:spPr>
          <a:xfrm>
            <a:off x="3000996" y="3019008"/>
            <a:ext cx="7957290" cy="1540634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C253C48-C9F2-D9E7-1D88-3102CFD2E81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022824" y="2591350"/>
            <a:ext cx="3937011" cy="440357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89A20AF-6D92-1929-4106-AB03351ED6F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959835" y="2591350"/>
            <a:ext cx="3998451" cy="369332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18966EF9-2189-70CE-89D1-D7188E235C31}"/>
              </a:ext>
            </a:extLst>
          </p:cNvPr>
          <p:cNvSpPr txBox="1"/>
          <p:nvPr/>
        </p:nvSpPr>
        <p:spPr>
          <a:xfrm>
            <a:off x="3309256" y="3247814"/>
            <a:ext cx="224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Format binaire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0490D59-D328-3185-4C82-983FC30AB5CF}"/>
              </a:ext>
            </a:extLst>
          </p:cNvPr>
          <p:cNvSpPr txBox="1"/>
          <p:nvPr/>
        </p:nvSpPr>
        <p:spPr>
          <a:xfrm>
            <a:off x="8098659" y="3203673"/>
            <a:ext cx="321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Prêt pour classification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A3E0422-47C1-3161-CEC8-C1D83C906BE2}"/>
              </a:ext>
            </a:extLst>
          </p:cNvPr>
          <p:cNvSpPr/>
          <p:nvPr/>
        </p:nvSpPr>
        <p:spPr>
          <a:xfrm>
            <a:off x="5558971" y="3329451"/>
            <a:ext cx="2361664" cy="129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1491255-18F9-6FA2-FACD-529C36DBFCEE}"/>
              </a:ext>
            </a:extLst>
          </p:cNvPr>
          <p:cNvSpPr txBox="1"/>
          <p:nvPr/>
        </p:nvSpPr>
        <p:spPr>
          <a:xfrm>
            <a:off x="3309255" y="3826294"/>
            <a:ext cx="474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1 fichier parquet par partition (subdivision des données extraites)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4E08B87A-4FC8-41A3-AB15-3F365FD306BE}"/>
              </a:ext>
            </a:extLst>
          </p:cNvPr>
          <p:cNvSpPr/>
          <p:nvPr/>
        </p:nvSpPr>
        <p:spPr>
          <a:xfrm>
            <a:off x="7589520" y="4253951"/>
            <a:ext cx="331115" cy="129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F6C0DCE-645B-0B7E-E1FE-AB656F285DB8}"/>
              </a:ext>
            </a:extLst>
          </p:cNvPr>
          <p:cNvSpPr txBox="1"/>
          <p:nvPr/>
        </p:nvSpPr>
        <p:spPr>
          <a:xfrm>
            <a:off x="8051864" y="4103293"/>
            <a:ext cx="321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24 parquets</a:t>
            </a:r>
          </a:p>
        </p:txBody>
      </p:sp>
    </p:spTree>
    <p:extLst>
      <p:ext uri="{BB962C8B-B14F-4D97-AF65-F5344CB8AC3E}">
        <p14:creationId xmlns:p14="http://schemas.microsoft.com/office/powerpoint/2010/main" val="710675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  <p:bldP spid="23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F03F34-8CCC-67E8-017A-3A0CB323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 de traitement : suivie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0188AC-869F-9577-29B6-6D1863E9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14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407986-4655-B78E-C50F-5DFB553E6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7836"/>
            <a:ext cx="12192000" cy="279171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5CF26B-6EFA-5D4F-9742-4128F5655BBD}"/>
              </a:ext>
            </a:extLst>
          </p:cNvPr>
          <p:cNvSpPr/>
          <p:nvPr/>
        </p:nvSpPr>
        <p:spPr>
          <a:xfrm>
            <a:off x="8801100" y="4366004"/>
            <a:ext cx="3248025" cy="743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95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576669-D970-4F30-58FB-BD99FA9E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 de traitement : résiliation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BDA4A2-97F0-69E8-E659-0A478A95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15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935AD6-0353-0310-5EB6-AF29AE927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140704"/>
            <a:ext cx="6537837" cy="44569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40CC3AB-A549-5B04-738D-188EAAC32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110" y="3971054"/>
            <a:ext cx="3488890" cy="2626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CFC380EB-1E3A-EC9A-BDBF-ACA9A56CE169}"/>
              </a:ext>
            </a:extLst>
          </p:cNvPr>
          <p:cNvSpPr/>
          <p:nvPr/>
        </p:nvSpPr>
        <p:spPr>
          <a:xfrm>
            <a:off x="7296150" y="5143500"/>
            <a:ext cx="485775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E5FF79-0CD9-DD9F-BC75-24F2B637212F}"/>
              </a:ext>
            </a:extLst>
          </p:cNvPr>
          <p:cNvSpPr txBox="1"/>
          <p:nvPr/>
        </p:nvSpPr>
        <p:spPr>
          <a:xfrm>
            <a:off x="9658208" y="3535278"/>
            <a:ext cx="69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€€</a:t>
            </a:r>
          </a:p>
        </p:txBody>
      </p:sp>
      <p:pic>
        <p:nvPicPr>
          <p:cNvPr id="5122" name="Picture 2" descr="Panneau attention danger picto (REFP735) - Sticker Communication">
            <a:extLst>
              <a:ext uri="{FF2B5EF4-FFF2-40B4-BE49-F238E27FC236}">
                <a16:creationId xmlns:a16="http://schemas.microsoft.com/office/drawing/2014/main" id="{2B94EA2C-EAD2-A237-9260-CEBC50F47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35" y="3429000"/>
            <a:ext cx="475610" cy="4756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37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946D6-8E8C-709A-11BD-3D727CD6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000" dirty="0"/>
              <a:t>Démonstration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F763A9-0675-8B6C-412C-E7A41C22E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>
                <a:hlinkClick r:id="rId2"/>
              </a:rPr>
              <a:t>Bucket</a:t>
            </a:r>
            <a:r>
              <a:rPr lang="fr-FR" dirty="0">
                <a:hlinkClick r:id="rId2"/>
              </a:rPr>
              <a:t> S3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hlinkClick r:id="rId3"/>
              </a:rPr>
              <a:t>Cluster de calcul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58DFA0-58D7-805E-2C9F-D7C7DFE1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483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A74CD67-52DE-3B08-A2A0-66421020F028}"/>
              </a:ext>
            </a:extLst>
          </p:cNvPr>
          <p:cNvSpPr/>
          <p:nvPr/>
        </p:nvSpPr>
        <p:spPr>
          <a:xfrm>
            <a:off x="646111" y="3494705"/>
            <a:ext cx="3165384" cy="30425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71028F-0E8E-D58A-6EA5-BA21D4549BBC}"/>
              </a:ext>
            </a:extLst>
          </p:cNvPr>
          <p:cNvSpPr/>
          <p:nvPr/>
        </p:nvSpPr>
        <p:spPr>
          <a:xfrm>
            <a:off x="560533" y="3429000"/>
            <a:ext cx="6096402" cy="3173868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3B2382-43F7-9EC4-B693-1A519847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A70AC6-98F3-E97B-8A35-E3CB68F9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17</a:t>
            </a:fld>
            <a:endParaRPr lang="fr-FR" dirty="0"/>
          </a:p>
        </p:txBody>
      </p:sp>
      <p:pic>
        <p:nvPicPr>
          <p:cNvPr id="7" name="Picture 2" descr="What is AWS EMR? | Tutorials Link">
            <a:extLst>
              <a:ext uri="{FF2B5EF4-FFF2-40B4-BE49-F238E27FC236}">
                <a16:creationId xmlns:a16="http://schemas.microsoft.com/office/drawing/2014/main" id="{5D41A138-854B-F7E5-9BAE-57CEF98A0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1" t="6119" r="30013" b="9468"/>
          <a:stretch/>
        </p:blipFill>
        <p:spPr bwMode="auto">
          <a:xfrm>
            <a:off x="697178" y="4501743"/>
            <a:ext cx="1049538" cy="109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WS S3 - 개념">
            <a:extLst>
              <a:ext uri="{FF2B5EF4-FFF2-40B4-BE49-F238E27FC236}">
                <a16:creationId xmlns:a16="http://schemas.microsoft.com/office/drawing/2014/main" id="{B43144DD-547C-63FB-7628-8896764BB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64" y="3533663"/>
            <a:ext cx="1151223" cy="86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BFDA61F-9AE5-CCC1-DEDA-E5EA97C02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00" y="5685596"/>
            <a:ext cx="767687" cy="767687"/>
          </a:xfrm>
          <a:prstGeom prst="rect">
            <a:avLst/>
          </a:prstGeom>
        </p:spPr>
      </p:pic>
      <p:pic>
        <p:nvPicPr>
          <p:cNvPr id="9" name="Picture 2" descr="How to Launch an EC2 Instance. Amazon Elastic Compute Cloud (Amazon ...">
            <a:extLst>
              <a:ext uri="{FF2B5EF4-FFF2-40B4-BE49-F238E27FC236}">
                <a16:creationId xmlns:a16="http://schemas.microsoft.com/office/drawing/2014/main" id="{2874EE8D-FF53-1B6D-CC3D-B8275EBD6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687" y="4581310"/>
            <a:ext cx="1772047" cy="102029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Le PC Portable L15F-I3P16-N05">
            <a:extLst>
              <a:ext uri="{FF2B5EF4-FFF2-40B4-BE49-F238E27FC236}">
                <a16:creationId xmlns:a16="http://schemas.microsoft.com/office/drawing/2014/main" id="{9400E050-2E4D-DD82-27D3-0BCFAD232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79" y="1801943"/>
            <a:ext cx="1193130" cy="1193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0823BD1-961B-B2B0-8B17-AAC62236B577}"/>
              </a:ext>
            </a:extLst>
          </p:cNvPr>
          <p:cNvSpPr txBox="1"/>
          <p:nvPr/>
        </p:nvSpPr>
        <p:spPr>
          <a:xfrm>
            <a:off x="1823108" y="2190704"/>
            <a:ext cx="2811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400" dirty="0"/>
              <a:t>Process images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MobileNetV2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Réduction dimensions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4BBC09F-E2AD-FB65-06C6-5188B37079DF}"/>
              </a:ext>
            </a:extLst>
          </p:cNvPr>
          <p:cNvSpPr txBox="1"/>
          <p:nvPr/>
        </p:nvSpPr>
        <p:spPr>
          <a:xfrm>
            <a:off x="1836687" y="1930896"/>
            <a:ext cx="281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~ 350 images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A231F2F-AD9D-394F-9E1A-1E3212FE76F2}"/>
              </a:ext>
            </a:extLst>
          </p:cNvPr>
          <p:cNvSpPr txBox="1"/>
          <p:nvPr/>
        </p:nvSpPr>
        <p:spPr>
          <a:xfrm>
            <a:off x="6636581" y="6233536"/>
            <a:ext cx="181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Big Data</a:t>
            </a:r>
          </a:p>
        </p:txBody>
      </p:sp>
      <p:pic>
        <p:nvPicPr>
          <p:cNvPr id="19" name="Picture 4" descr="Télécharger FoxyProxy - Internet - Les Numériques">
            <a:extLst>
              <a:ext uri="{FF2B5EF4-FFF2-40B4-BE49-F238E27FC236}">
                <a16:creationId xmlns:a16="http://schemas.microsoft.com/office/drawing/2014/main" id="{9F9AE78C-7CB8-1830-8DAD-133F741EF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215" y="5722457"/>
            <a:ext cx="788862" cy="7089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669D752-E275-A821-5D52-4DC08A12400A}"/>
              </a:ext>
            </a:extLst>
          </p:cNvPr>
          <p:cNvSpPr txBox="1"/>
          <p:nvPr/>
        </p:nvSpPr>
        <p:spPr>
          <a:xfrm>
            <a:off x="4160705" y="4889007"/>
            <a:ext cx="2811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400" dirty="0"/>
              <a:t>Process images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MobileNetV2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dirty="0"/>
              <a:t>Réduction dimensions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66D0973-6689-21B9-9D78-5E95ADE2AA83}"/>
              </a:ext>
            </a:extLst>
          </p:cNvPr>
          <p:cNvSpPr txBox="1"/>
          <p:nvPr/>
        </p:nvSpPr>
        <p:spPr>
          <a:xfrm>
            <a:off x="4174284" y="4629199"/>
            <a:ext cx="281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~ 22K images</a:t>
            </a:r>
          </a:p>
        </p:txBody>
      </p:sp>
      <p:sp>
        <p:nvSpPr>
          <p:cNvPr id="23" name="Accolade fermante 22">
            <a:extLst>
              <a:ext uri="{FF2B5EF4-FFF2-40B4-BE49-F238E27FC236}">
                <a16:creationId xmlns:a16="http://schemas.microsoft.com/office/drawing/2014/main" id="{D6DFAAB0-F7A8-688E-9E98-A2841085B3B9}"/>
              </a:ext>
            </a:extLst>
          </p:cNvPr>
          <p:cNvSpPr/>
          <p:nvPr/>
        </p:nvSpPr>
        <p:spPr>
          <a:xfrm>
            <a:off x="3901466" y="3494705"/>
            <a:ext cx="245660" cy="30425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bas 23">
            <a:extLst>
              <a:ext uri="{FF2B5EF4-FFF2-40B4-BE49-F238E27FC236}">
                <a16:creationId xmlns:a16="http://schemas.microsoft.com/office/drawing/2014/main" id="{CFE673F3-262D-C3C8-282C-9AA5049EA735}"/>
              </a:ext>
            </a:extLst>
          </p:cNvPr>
          <p:cNvSpPr/>
          <p:nvPr/>
        </p:nvSpPr>
        <p:spPr>
          <a:xfrm>
            <a:off x="2277880" y="3098042"/>
            <a:ext cx="690350" cy="290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291A89E-C08F-640A-C69E-3C6C75FC6A96}"/>
              </a:ext>
            </a:extLst>
          </p:cNvPr>
          <p:cNvSpPr txBox="1"/>
          <p:nvPr/>
        </p:nvSpPr>
        <p:spPr>
          <a:xfrm>
            <a:off x="5500023" y="4639332"/>
            <a:ext cx="1304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 ++ images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B384BA5-E0C7-25AD-DB48-A6006D5BF984}"/>
              </a:ext>
            </a:extLst>
          </p:cNvPr>
          <p:cNvSpPr txBox="1"/>
          <p:nvPr/>
        </p:nvSpPr>
        <p:spPr>
          <a:xfrm>
            <a:off x="1805317" y="4253464"/>
            <a:ext cx="2053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Dimensions instances</a:t>
            </a:r>
          </a:p>
        </p:txBody>
      </p:sp>
      <p:pic>
        <p:nvPicPr>
          <p:cNvPr id="27" name="Picture 2" descr="Data Transformation in PySpark: A Beginner's Guide | by Jones ntongana |  Medium">
            <a:extLst>
              <a:ext uri="{FF2B5EF4-FFF2-40B4-BE49-F238E27FC236}">
                <a16:creationId xmlns:a16="http://schemas.microsoft.com/office/drawing/2014/main" id="{4AB48F3D-AA06-551D-E961-82CE8E32E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204" y="2946288"/>
            <a:ext cx="864564" cy="48577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241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 animBg="1"/>
      <p:bldP spid="15" grpId="0"/>
      <p:bldP spid="16" grpId="0"/>
      <p:bldP spid="18" grpId="0"/>
      <p:bldP spid="20" grpId="0"/>
      <p:bldP spid="21" grpId="0"/>
      <p:bldP spid="23" grpId="0" animBg="1"/>
      <p:bldP spid="24" grpId="0" animBg="1"/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946D6-8E8C-709A-11BD-3D727CD6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201" y="2152049"/>
            <a:ext cx="8825657" cy="1915647"/>
          </a:xfrm>
        </p:spPr>
        <p:txBody>
          <a:bodyPr/>
          <a:lstStyle/>
          <a:p>
            <a:r>
              <a:rPr lang="fr-FR" sz="8000" dirty="0"/>
              <a:t>FIN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F763A9-0675-8B6C-412C-E7A41C22E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5200" y="4067697"/>
            <a:ext cx="8825658" cy="860400"/>
          </a:xfrm>
        </p:spPr>
        <p:txBody>
          <a:bodyPr>
            <a:normAutofit/>
          </a:bodyPr>
          <a:lstStyle/>
          <a:p>
            <a:r>
              <a:rPr lang="fr-FR" sz="3200" dirty="0"/>
              <a:t>Merci de votre attention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58DFA0-58D7-805E-2C9F-D7C7DFE1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135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rganigramme : Connecteur page suivante 61">
            <a:extLst>
              <a:ext uri="{FF2B5EF4-FFF2-40B4-BE49-F238E27FC236}">
                <a16:creationId xmlns:a16="http://schemas.microsoft.com/office/drawing/2014/main" id="{EDA11B9B-9BC2-AD15-53DA-7D331659FFE6}"/>
              </a:ext>
            </a:extLst>
          </p:cNvPr>
          <p:cNvSpPr/>
          <p:nvPr/>
        </p:nvSpPr>
        <p:spPr>
          <a:xfrm flipV="1">
            <a:off x="4128498" y="3925414"/>
            <a:ext cx="1748220" cy="1378888"/>
          </a:xfrm>
          <a:prstGeom prst="flowChartOffpageConnector">
            <a:avLst/>
          </a:prstGeom>
          <a:solidFill>
            <a:srgbClr val="FF7C8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Organigramme : Connecteur page suivante 62">
            <a:extLst>
              <a:ext uri="{FF2B5EF4-FFF2-40B4-BE49-F238E27FC236}">
                <a16:creationId xmlns:a16="http://schemas.microsoft.com/office/drawing/2014/main" id="{636731AA-6A2A-2C6F-2889-767609AA7250}"/>
              </a:ext>
            </a:extLst>
          </p:cNvPr>
          <p:cNvSpPr/>
          <p:nvPr/>
        </p:nvSpPr>
        <p:spPr>
          <a:xfrm flipV="1">
            <a:off x="6840109" y="3940226"/>
            <a:ext cx="1748220" cy="1378888"/>
          </a:xfrm>
          <a:prstGeom prst="flowChartOffpageConnector">
            <a:avLst/>
          </a:prstGeom>
          <a:solidFill>
            <a:srgbClr val="DA92F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Organigramme : Connecteur page suivante 63">
            <a:extLst>
              <a:ext uri="{FF2B5EF4-FFF2-40B4-BE49-F238E27FC236}">
                <a16:creationId xmlns:a16="http://schemas.microsoft.com/office/drawing/2014/main" id="{4F3657C3-3C89-E7F6-A2B1-16864CD5AB32}"/>
              </a:ext>
            </a:extLst>
          </p:cNvPr>
          <p:cNvSpPr/>
          <p:nvPr/>
        </p:nvSpPr>
        <p:spPr>
          <a:xfrm flipV="1">
            <a:off x="9643931" y="3939726"/>
            <a:ext cx="1748220" cy="1378888"/>
          </a:xfrm>
          <a:prstGeom prst="flowChartOffpageConnector">
            <a:avLst/>
          </a:prstGeom>
          <a:solidFill>
            <a:srgbClr val="6AC1F6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Organigramme : Connecteur page suivante 64">
            <a:extLst>
              <a:ext uri="{FF2B5EF4-FFF2-40B4-BE49-F238E27FC236}">
                <a16:creationId xmlns:a16="http://schemas.microsoft.com/office/drawing/2014/main" id="{0AE5A784-06AB-350D-8C41-EB6824758E75}"/>
              </a:ext>
            </a:extLst>
          </p:cNvPr>
          <p:cNvSpPr/>
          <p:nvPr/>
        </p:nvSpPr>
        <p:spPr>
          <a:xfrm>
            <a:off x="2674869" y="1495337"/>
            <a:ext cx="1748220" cy="1375373"/>
          </a:xfrm>
          <a:prstGeom prst="flowChartOffpageConnector">
            <a:avLst/>
          </a:prstGeom>
          <a:solidFill>
            <a:srgbClr val="FF7C8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6" name="Organigramme : Connecteur page suivante 65">
            <a:extLst>
              <a:ext uri="{FF2B5EF4-FFF2-40B4-BE49-F238E27FC236}">
                <a16:creationId xmlns:a16="http://schemas.microsoft.com/office/drawing/2014/main" id="{1FA0DB1C-89EB-5D9F-6141-0B804713B543}"/>
              </a:ext>
            </a:extLst>
          </p:cNvPr>
          <p:cNvSpPr/>
          <p:nvPr/>
        </p:nvSpPr>
        <p:spPr>
          <a:xfrm>
            <a:off x="5444282" y="1495337"/>
            <a:ext cx="1748220" cy="1375373"/>
          </a:xfrm>
          <a:prstGeom prst="flowChartOffpageConnector">
            <a:avLst/>
          </a:prstGeom>
          <a:solidFill>
            <a:srgbClr val="FF99CC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Organigramme : Connecteur page suivante 66">
            <a:extLst>
              <a:ext uri="{FF2B5EF4-FFF2-40B4-BE49-F238E27FC236}">
                <a16:creationId xmlns:a16="http://schemas.microsoft.com/office/drawing/2014/main" id="{BC6DD1B2-95E6-41A0-41DB-DE908E2D9C83}"/>
              </a:ext>
            </a:extLst>
          </p:cNvPr>
          <p:cNvSpPr/>
          <p:nvPr/>
        </p:nvSpPr>
        <p:spPr>
          <a:xfrm>
            <a:off x="8244106" y="1495337"/>
            <a:ext cx="1748220" cy="1375373"/>
          </a:xfrm>
          <a:prstGeom prst="flowChartOffpageConnector">
            <a:avLst/>
          </a:prstGeom>
          <a:solidFill>
            <a:srgbClr val="8FBDEB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Organigramme : Connecteur page suivante 59">
            <a:extLst>
              <a:ext uri="{FF2B5EF4-FFF2-40B4-BE49-F238E27FC236}">
                <a16:creationId xmlns:a16="http://schemas.microsoft.com/office/drawing/2014/main" id="{B8193732-D999-491D-18B5-516172FD5DED}"/>
              </a:ext>
            </a:extLst>
          </p:cNvPr>
          <p:cNvSpPr/>
          <p:nvPr/>
        </p:nvSpPr>
        <p:spPr>
          <a:xfrm flipV="1">
            <a:off x="1218193" y="3944510"/>
            <a:ext cx="1748220" cy="1378888"/>
          </a:xfrm>
          <a:prstGeom prst="flowChartOffpageConnector">
            <a:avLst/>
          </a:prstGeom>
          <a:solidFill>
            <a:srgbClr val="FF00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64B035-8C37-2704-9404-E71B92C3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2</a:t>
            </a:fld>
            <a:endParaRPr lang="fr-FR"/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8FDC43EE-D3C3-E4C2-3C72-E31DC2878C80}"/>
              </a:ext>
            </a:extLst>
          </p:cNvPr>
          <p:cNvGrpSpPr/>
          <p:nvPr/>
        </p:nvGrpSpPr>
        <p:grpSpPr>
          <a:xfrm>
            <a:off x="1195669" y="2593041"/>
            <a:ext cx="10270190" cy="1671917"/>
            <a:chOff x="816848" y="1524001"/>
            <a:chExt cx="8638059" cy="1671917"/>
          </a:xfrm>
        </p:grpSpPr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C1A0FE61-53B0-3F47-73F6-F665CD7E6E3D}"/>
                </a:ext>
              </a:extLst>
            </p:cNvPr>
            <p:cNvGrpSpPr/>
            <p:nvPr/>
          </p:nvGrpSpPr>
          <p:grpSpPr>
            <a:xfrm>
              <a:off x="816848" y="1524001"/>
              <a:ext cx="8638059" cy="1671917"/>
              <a:chOff x="816848" y="1524001"/>
              <a:chExt cx="8638059" cy="1671917"/>
            </a:xfrm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958EC9F9-F5F0-47D3-1621-F47254C1AF3E}"/>
                  </a:ext>
                </a:extLst>
              </p:cNvPr>
              <p:cNvGrpSpPr/>
              <p:nvPr/>
            </p:nvGrpSpPr>
            <p:grpSpPr>
              <a:xfrm>
                <a:off x="816848" y="1524001"/>
                <a:ext cx="8638059" cy="1671917"/>
                <a:chOff x="816848" y="1524001"/>
                <a:chExt cx="8638059" cy="1671917"/>
              </a:xfrm>
              <a:gradFill flip="none" rotWithShape="1">
                <a:gsLst>
                  <a:gs pos="88000">
                    <a:srgbClr val="00B0F0"/>
                  </a:gs>
                  <a:gs pos="52000">
                    <a:srgbClr val="DA92F0"/>
                  </a:gs>
                  <a:gs pos="33568">
                    <a:srgbClr val="F49E9D"/>
                  </a:gs>
                  <a:gs pos="34000">
                    <a:srgbClr val="F49D9C"/>
                  </a:gs>
                  <a:gs pos="18000">
                    <a:schemeClr val="accent1">
                      <a:lumMod val="40000"/>
                      <a:lumOff val="60000"/>
                    </a:schemeClr>
                  </a:gs>
                  <a:gs pos="0">
                    <a:srgbClr val="FF0000"/>
                  </a:gs>
                  <a:gs pos="70000">
                    <a:srgbClr val="6AC1F6"/>
                  </a:gs>
                  <a:gs pos="100000">
                    <a:srgbClr val="00B0F0"/>
                  </a:gs>
                </a:gsLst>
                <a:lin ang="0" scaled="1"/>
                <a:tileRect/>
              </a:gradFill>
            </p:grpSpPr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9EA8152C-E918-3287-A3DA-A55604A27BD2}"/>
                    </a:ext>
                  </a:extLst>
                </p:cNvPr>
                <p:cNvGrpSpPr/>
                <p:nvPr/>
              </p:nvGrpSpPr>
              <p:grpSpPr>
                <a:xfrm>
                  <a:off x="816848" y="1524001"/>
                  <a:ext cx="8625461" cy="1671917"/>
                  <a:chOff x="816848" y="1524001"/>
                  <a:chExt cx="8625461" cy="1671917"/>
                </a:xfrm>
                <a:grpFill/>
              </p:grpSpPr>
              <p:sp>
                <p:nvSpPr>
                  <p:cNvPr id="5" name="Arc plein 4">
                    <a:extLst>
                      <a:ext uri="{FF2B5EF4-FFF2-40B4-BE49-F238E27FC236}">
                        <a16:creationId xmlns:a16="http://schemas.microsoft.com/office/drawing/2014/main" id="{F443922C-1A9A-425F-78A4-39F740A9400F}"/>
                      </a:ext>
                    </a:extLst>
                  </p:cNvPr>
                  <p:cNvSpPr/>
                  <p:nvPr/>
                </p:nvSpPr>
                <p:spPr>
                  <a:xfrm>
                    <a:off x="816848" y="1535207"/>
                    <a:ext cx="1566465" cy="1649506"/>
                  </a:xfrm>
                  <a:prstGeom prst="blockArc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Arc plein 9">
                    <a:extLst>
                      <a:ext uri="{FF2B5EF4-FFF2-40B4-BE49-F238E27FC236}">
                        <a16:creationId xmlns:a16="http://schemas.microsoft.com/office/drawing/2014/main" id="{9E7D0A86-3807-E96A-8630-0E05FFEBC5F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992049" y="1524001"/>
                    <a:ext cx="1566465" cy="1649506"/>
                  </a:xfrm>
                  <a:prstGeom prst="blockArc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Arc plein 10">
                    <a:extLst>
                      <a:ext uri="{FF2B5EF4-FFF2-40B4-BE49-F238E27FC236}">
                        <a16:creationId xmlns:a16="http://schemas.microsoft.com/office/drawing/2014/main" id="{BDC3DE37-B2F7-FBD9-C617-ABB7BD250FDF}"/>
                      </a:ext>
                    </a:extLst>
                  </p:cNvPr>
                  <p:cNvSpPr/>
                  <p:nvPr/>
                </p:nvSpPr>
                <p:spPr>
                  <a:xfrm>
                    <a:off x="5526741" y="1546412"/>
                    <a:ext cx="1566465" cy="1649506"/>
                  </a:xfrm>
                  <a:prstGeom prst="blockArc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Arc plein 11">
                    <a:extLst>
                      <a:ext uri="{FF2B5EF4-FFF2-40B4-BE49-F238E27FC236}">
                        <a16:creationId xmlns:a16="http://schemas.microsoft.com/office/drawing/2014/main" id="{41E3D989-59B0-8DC4-6700-B0189D900B8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52839" y="1524001"/>
                    <a:ext cx="1566465" cy="1649506"/>
                  </a:xfrm>
                  <a:prstGeom prst="blockArc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Arc plein 12">
                    <a:extLst>
                      <a:ext uri="{FF2B5EF4-FFF2-40B4-BE49-F238E27FC236}">
                        <a16:creationId xmlns:a16="http://schemas.microsoft.com/office/drawing/2014/main" id="{C479EA42-0E4E-A388-9704-6BC46DFF1FFA}"/>
                      </a:ext>
                    </a:extLst>
                  </p:cNvPr>
                  <p:cNvSpPr/>
                  <p:nvPr/>
                </p:nvSpPr>
                <p:spPr>
                  <a:xfrm>
                    <a:off x="3176338" y="1535207"/>
                    <a:ext cx="1566465" cy="1649506"/>
                  </a:xfrm>
                  <a:prstGeom prst="blockArc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Arc plein 13">
                    <a:extLst>
                      <a:ext uri="{FF2B5EF4-FFF2-40B4-BE49-F238E27FC236}">
                        <a16:creationId xmlns:a16="http://schemas.microsoft.com/office/drawing/2014/main" id="{899EA758-1A10-04F0-E5EE-9AB36C534C4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01942" y="1546412"/>
                    <a:ext cx="1566465" cy="1649506"/>
                  </a:xfrm>
                  <a:prstGeom prst="blockArc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Arc plein 14">
                    <a:extLst>
                      <a:ext uri="{FF2B5EF4-FFF2-40B4-BE49-F238E27FC236}">
                        <a16:creationId xmlns:a16="http://schemas.microsoft.com/office/drawing/2014/main" id="{AECE85BA-A8A3-D946-B404-96D8EA7E8FC3}"/>
                      </a:ext>
                    </a:extLst>
                  </p:cNvPr>
                  <p:cNvSpPr/>
                  <p:nvPr/>
                </p:nvSpPr>
                <p:spPr>
                  <a:xfrm>
                    <a:off x="7875844" y="1546412"/>
                    <a:ext cx="1566465" cy="1649506"/>
                  </a:xfrm>
                  <a:prstGeom prst="blockArc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1964BE05-EE77-4AED-F9B8-4B7EA9FEBB3E}"/>
                    </a:ext>
                  </a:extLst>
                </p:cNvPr>
                <p:cNvSpPr/>
                <p:nvPr/>
              </p:nvSpPr>
              <p:spPr>
                <a:xfrm>
                  <a:off x="818147" y="2142564"/>
                  <a:ext cx="389016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55EA0E13-9B38-D8B2-5D57-A190DE22E2D8}"/>
                    </a:ext>
                  </a:extLst>
                </p:cNvPr>
                <p:cNvSpPr/>
                <p:nvPr/>
              </p:nvSpPr>
              <p:spPr>
                <a:xfrm>
                  <a:off x="9065891" y="2163387"/>
                  <a:ext cx="389016" cy="4572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E0CF4C49-346E-A0BA-5A74-3C37A5421832}"/>
                  </a:ext>
                </a:extLst>
              </p:cNvPr>
              <p:cNvSpPr/>
              <p:nvPr/>
            </p:nvSpPr>
            <p:spPr>
              <a:xfrm>
                <a:off x="1090571" y="1856256"/>
                <a:ext cx="1008630" cy="9849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19100" sx="101000" sy="101000" algn="ctr" rotWithShape="0">
                  <a:prstClr val="black">
                    <a:alpha val="7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B7C2F00F-2D3B-EA10-191E-0D6C62BB4DE5}"/>
                  </a:ext>
                </a:extLst>
              </p:cNvPr>
              <p:cNvSpPr/>
              <p:nvPr/>
            </p:nvSpPr>
            <p:spPr>
              <a:xfrm>
                <a:off x="2265771" y="1878666"/>
                <a:ext cx="1008630" cy="9849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19100" sx="101000" sy="101000" algn="ctr" rotWithShape="0">
                  <a:prstClr val="black">
                    <a:alpha val="7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F358E3C2-375D-A201-91F1-5E632D5D3F4B}"/>
                  </a:ext>
                </a:extLst>
              </p:cNvPr>
              <p:cNvSpPr/>
              <p:nvPr/>
            </p:nvSpPr>
            <p:spPr>
              <a:xfrm>
                <a:off x="8149612" y="1856256"/>
                <a:ext cx="1008630" cy="9849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19100" sx="101000" sy="101000" algn="ctr" rotWithShape="0">
                  <a:prstClr val="black">
                    <a:alpha val="7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98FEC8D0-A9ED-5F63-52AE-B1A865466AC4}"/>
                  </a:ext>
                </a:extLst>
              </p:cNvPr>
              <p:cNvSpPr/>
              <p:nvPr/>
            </p:nvSpPr>
            <p:spPr>
              <a:xfrm>
                <a:off x="6980210" y="1878666"/>
                <a:ext cx="1008630" cy="9849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19100" sx="101000" sy="101000" algn="ctr" rotWithShape="0">
                  <a:prstClr val="black">
                    <a:alpha val="7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00C57FFA-D6DE-B505-0FE6-D7BCB4E11933}"/>
                  </a:ext>
                </a:extLst>
              </p:cNvPr>
              <p:cNvSpPr/>
              <p:nvPr/>
            </p:nvSpPr>
            <p:spPr>
              <a:xfrm>
                <a:off x="3452490" y="1856256"/>
                <a:ext cx="1008630" cy="9849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19100" sx="101000" sy="101000" algn="ctr" rotWithShape="0">
                  <a:prstClr val="black">
                    <a:alpha val="7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5228AA91-47D7-3FC5-FA53-B358ABAB360E}"/>
                  </a:ext>
                </a:extLst>
              </p:cNvPr>
              <p:cNvSpPr/>
              <p:nvPr/>
            </p:nvSpPr>
            <p:spPr>
              <a:xfrm>
                <a:off x="5810808" y="1878666"/>
                <a:ext cx="1008630" cy="9849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19100" sx="101000" sy="101000" algn="ctr" rotWithShape="0">
                  <a:prstClr val="black">
                    <a:alpha val="7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052B7FD7-7A9A-49CD-7674-286F813A3ED5}"/>
                  </a:ext>
                </a:extLst>
              </p:cNvPr>
              <p:cNvSpPr/>
              <p:nvPr/>
            </p:nvSpPr>
            <p:spPr>
              <a:xfrm>
                <a:off x="4636906" y="1878666"/>
                <a:ext cx="1008630" cy="9849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419100" sx="101000" sy="101000" algn="ctr" rotWithShape="0">
                  <a:prstClr val="black">
                    <a:alpha val="7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5F7A4098-B92E-9128-C513-A69CF3DDD075}"/>
                </a:ext>
              </a:extLst>
            </p:cNvPr>
            <p:cNvSpPr txBox="1"/>
            <p:nvPr/>
          </p:nvSpPr>
          <p:spPr>
            <a:xfrm>
              <a:off x="1369607" y="1994811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b="1" dirty="0">
                  <a:solidFill>
                    <a:srgbClr val="FF0000"/>
                  </a:solidFill>
                </a:rPr>
                <a:t>1</a:t>
              </a:r>
              <a:endParaRPr lang="fr-FR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DA826906-50BF-6773-4AFE-EAFC7E2A7E96}"/>
                </a:ext>
              </a:extLst>
            </p:cNvPr>
            <p:cNvSpPr txBox="1"/>
            <p:nvPr/>
          </p:nvSpPr>
          <p:spPr>
            <a:xfrm>
              <a:off x="8445921" y="1994811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b="1" dirty="0">
                  <a:solidFill>
                    <a:srgbClr val="8FBDEB"/>
                  </a:solidFill>
                </a:rPr>
                <a:t>7</a:t>
              </a:r>
              <a:endParaRPr lang="fr-FR" b="1" dirty="0">
                <a:solidFill>
                  <a:srgbClr val="8FBDEB"/>
                </a:solidFill>
              </a:endParaRP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25841036-8AEA-605C-55BC-8DF44F00597A}"/>
                </a:ext>
              </a:extLst>
            </p:cNvPr>
            <p:cNvSpPr txBox="1"/>
            <p:nvPr/>
          </p:nvSpPr>
          <p:spPr>
            <a:xfrm>
              <a:off x="7253978" y="2017221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b="1" dirty="0">
                  <a:solidFill>
                    <a:srgbClr val="8FBDEB"/>
                  </a:solidFill>
                </a:rPr>
                <a:t>6</a:t>
              </a:r>
              <a:endParaRPr lang="fr-FR" b="1" dirty="0">
                <a:solidFill>
                  <a:srgbClr val="8FBDEB"/>
                </a:solidFill>
              </a:endParaRP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F42552FF-C5A0-D742-9895-A3C6AA3A7195}"/>
                </a:ext>
              </a:extLst>
            </p:cNvPr>
            <p:cNvSpPr txBox="1"/>
            <p:nvPr/>
          </p:nvSpPr>
          <p:spPr>
            <a:xfrm>
              <a:off x="6085204" y="202098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b="1" dirty="0">
                  <a:solidFill>
                    <a:srgbClr val="CC99FF"/>
                  </a:solidFill>
                </a:rPr>
                <a:t>5</a:t>
              </a:r>
              <a:endParaRPr lang="fr-FR" b="1" dirty="0">
                <a:solidFill>
                  <a:srgbClr val="CC99FF"/>
                </a:solidFill>
              </a:endParaRP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B19C3CBA-9636-79F9-F321-9084E86AF7CD}"/>
                </a:ext>
              </a:extLst>
            </p:cNvPr>
            <p:cNvSpPr txBox="1"/>
            <p:nvPr/>
          </p:nvSpPr>
          <p:spPr>
            <a:xfrm>
              <a:off x="4902208" y="2017221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b="1" dirty="0">
                  <a:solidFill>
                    <a:srgbClr val="FF99CC"/>
                  </a:solidFill>
                </a:rPr>
                <a:t>4</a:t>
              </a:r>
              <a:endParaRPr lang="fr-FR" b="1" dirty="0">
                <a:solidFill>
                  <a:srgbClr val="FF99CC"/>
                </a:solidFill>
              </a:endParaRP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2E2B79D7-16E9-F7F0-2B13-983C50BFEE1F}"/>
                </a:ext>
              </a:extLst>
            </p:cNvPr>
            <p:cNvSpPr txBox="1"/>
            <p:nvPr/>
          </p:nvSpPr>
          <p:spPr>
            <a:xfrm>
              <a:off x="2557649" y="200433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b="1" dirty="0">
                  <a:solidFill>
                    <a:srgbClr val="FF7C80"/>
                  </a:solidFill>
                </a:rPr>
                <a:t>2</a:t>
              </a:r>
              <a:endParaRPr lang="fr-FR" b="1" dirty="0">
                <a:solidFill>
                  <a:srgbClr val="FF7C80"/>
                </a:solidFill>
              </a:endParaRP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24066707-813B-9964-79D3-FC4F1F2EE6D5}"/>
                </a:ext>
              </a:extLst>
            </p:cNvPr>
            <p:cNvSpPr txBox="1"/>
            <p:nvPr/>
          </p:nvSpPr>
          <p:spPr>
            <a:xfrm>
              <a:off x="3741916" y="2017221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4000" b="1" dirty="0">
                  <a:solidFill>
                    <a:srgbClr val="FF9999"/>
                  </a:solidFill>
                </a:rPr>
                <a:t>3</a:t>
              </a:r>
              <a:endParaRPr lang="fr-FR" b="1" dirty="0">
                <a:solidFill>
                  <a:srgbClr val="FF9999"/>
                </a:solidFill>
              </a:endParaRPr>
            </a:p>
          </p:txBody>
        </p:sp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83FE190A-4EEA-63E8-A821-875F5771B0DB}"/>
              </a:ext>
            </a:extLst>
          </p:cNvPr>
          <p:cNvSpPr txBox="1"/>
          <p:nvPr/>
        </p:nvSpPr>
        <p:spPr>
          <a:xfrm>
            <a:off x="1218193" y="4614708"/>
            <a:ext cx="1751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Contexte du projet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51DA598-4804-F6A3-2827-D952F9FD18EC}"/>
              </a:ext>
            </a:extLst>
          </p:cNvPr>
          <p:cNvSpPr txBox="1"/>
          <p:nvPr/>
        </p:nvSpPr>
        <p:spPr>
          <a:xfrm>
            <a:off x="4115225" y="4597301"/>
            <a:ext cx="1751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Pourquoi le big data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6B53BBC-0B49-CF16-9894-7297E4037255}"/>
              </a:ext>
            </a:extLst>
          </p:cNvPr>
          <p:cNvSpPr txBox="1"/>
          <p:nvPr/>
        </p:nvSpPr>
        <p:spPr>
          <a:xfrm>
            <a:off x="6816086" y="4504392"/>
            <a:ext cx="17513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Présentation de la chaîne de traitement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4E3FACF-AAC8-5B07-305D-46D7EC2F5235}"/>
              </a:ext>
            </a:extLst>
          </p:cNvPr>
          <p:cNvSpPr txBox="1"/>
          <p:nvPr/>
        </p:nvSpPr>
        <p:spPr>
          <a:xfrm>
            <a:off x="2675813" y="1923358"/>
            <a:ext cx="18217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Les données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A145014B-18CE-06DD-A52A-CD2F05DC304A}"/>
              </a:ext>
            </a:extLst>
          </p:cNvPr>
          <p:cNvSpPr txBox="1"/>
          <p:nvPr/>
        </p:nvSpPr>
        <p:spPr>
          <a:xfrm>
            <a:off x="5461734" y="1923358"/>
            <a:ext cx="17513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Création environnement big data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FA6C4ED6-45BD-C036-8F49-70D3DDD0EA41}"/>
              </a:ext>
            </a:extLst>
          </p:cNvPr>
          <p:cNvSpPr txBox="1"/>
          <p:nvPr/>
        </p:nvSpPr>
        <p:spPr>
          <a:xfrm>
            <a:off x="8250918" y="1814917"/>
            <a:ext cx="1751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Démonstration 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70F747D-2708-5C0B-3476-6DF85032764C}"/>
              </a:ext>
            </a:extLst>
          </p:cNvPr>
          <p:cNvSpPr txBox="1"/>
          <p:nvPr/>
        </p:nvSpPr>
        <p:spPr>
          <a:xfrm>
            <a:off x="9619774" y="4547013"/>
            <a:ext cx="1751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Conclusion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F26742-83E5-A713-6146-EB4854CA937F}"/>
              </a:ext>
            </a:extLst>
          </p:cNvPr>
          <p:cNvSpPr txBox="1">
            <a:spLocks/>
          </p:cNvSpPr>
          <p:nvPr/>
        </p:nvSpPr>
        <p:spPr>
          <a:xfrm>
            <a:off x="887670" y="424370"/>
            <a:ext cx="10035784" cy="767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/>
              <a:t>un traitement dans un environnement Big Data sur le Cloud</a:t>
            </a:r>
          </a:p>
        </p:txBody>
      </p:sp>
    </p:spTree>
    <p:extLst>
      <p:ext uri="{BB962C8B-B14F-4D97-AF65-F5344CB8AC3E}">
        <p14:creationId xmlns:p14="http://schemas.microsoft.com/office/powerpoint/2010/main" val="1323603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0" grpId="0" animBg="1"/>
      <p:bldP spid="50" grpId="0"/>
      <p:bldP spid="51" grpId="0"/>
      <p:bldP spid="52" grpId="0"/>
      <p:bldP spid="56" grpId="0"/>
      <p:bldP spid="57" grpId="0"/>
      <p:bldP spid="58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97FCE-A24E-539D-CE56-1A5D1C1F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015D9F-A75B-722F-2F21-2C88704F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3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ECB693-69B9-DD1D-8C60-35AA2C74A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649537"/>
            <a:ext cx="3934454" cy="1558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Jus de fruits Plein Fruit : originaux et fabriqués en Bretagne">
            <a:extLst>
              <a:ext uri="{FF2B5EF4-FFF2-40B4-BE49-F238E27FC236}">
                <a16:creationId xmlns:a16="http://schemas.microsoft.com/office/drawing/2014/main" id="{C17CA8AF-CE5C-614A-1AD4-443968F46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3" y="255746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èche : double flèche horizontale 4">
            <a:extLst>
              <a:ext uri="{FF2B5EF4-FFF2-40B4-BE49-F238E27FC236}">
                <a16:creationId xmlns:a16="http://schemas.microsoft.com/office/drawing/2014/main" id="{92192542-B439-238B-CE0F-AD7A58C1A8E9}"/>
              </a:ext>
            </a:extLst>
          </p:cNvPr>
          <p:cNvSpPr/>
          <p:nvPr/>
        </p:nvSpPr>
        <p:spPr>
          <a:xfrm>
            <a:off x="5138737" y="3181348"/>
            <a:ext cx="1581150" cy="49530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8" name="Picture 6" descr="Mécanisme - Icônes industrie gratuites">
            <a:extLst>
              <a:ext uri="{FF2B5EF4-FFF2-40B4-BE49-F238E27FC236}">
                <a16:creationId xmlns:a16="http://schemas.microsoft.com/office/drawing/2014/main" id="{A7A2108D-A581-BA60-F7B4-981EC027C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925" y="3676648"/>
            <a:ext cx="809627" cy="8096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087628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12795A9-4A0B-0250-25E7-37DBC3F7AA2D}"/>
              </a:ext>
            </a:extLst>
          </p:cNvPr>
          <p:cNvSpPr/>
          <p:nvPr/>
        </p:nvSpPr>
        <p:spPr>
          <a:xfrm>
            <a:off x="9140846" y="4229100"/>
            <a:ext cx="1841107" cy="1524000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F6D963-45D6-38BD-8581-3E553511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Jeu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B2E10C-2DD6-9AAC-8137-50E9A871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4</a:t>
            </a:fld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EF0D2B7-1CC9-C6D5-43C7-BA68C7811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897"/>
          <a:stretch/>
        </p:blipFill>
        <p:spPr>
          <a:xfrm>
            <a:off x="3584064" y="3197284"/>
            <a:ext cx="2737354" cy="1121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EF56CDC-19E7-CD8F-D54B-20F0E722E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195562"/>
            <a:ext cx="2135766" cy="30731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B3B4E64-48FE-8D0E-7C07-DF9FDE88A987}"/>
              </a:ext>
            </a:extLst>
          </p:cNvPr>
          <p:cNvSpPr txBox="1"/>
          <p:nvPr/>
        </p:nvSpPr>
        <p:spPr>
          <a:xfrm>
            <a:off x="646111" y="1759684"/>
            <a:ext cx="1420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Dossier Test/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4227531-EE5A-F23F-3E1B-BCA21CB4651B}"/>
              </a:ext>
            </a:extLst>
          </p:cNvPr>
          <p:cNvSpPr txBox="1"/>
          <p:nvPr/>
        </p:nvSpPr>
        <p:spPr>
          <a:xfrm>
            <a:off x="2246310" y="1754178"/>
            <a:ext cx="3068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22k images | 131 catégories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885BEBE3-8182-A6FB-F404-A0CB8F182066}"/>
              </a:ext>
            </a:extLst>
          </p:cNvPr>
          <p:cNvSpPr/>
          <p:nvPr/>
        </p:nvSpPr>
        <p:spPr>
          <a:xfrm>
            <a:off x="2973445" y="3515986"/>
            <a:ext cx="419100" cy="4508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17FA48D-AD58-C9DB-B442-6574C1B05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908" y="3000474"/>
            <a:ext cx="1768642" cy="161099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47845D56-20B0-6918-02E7-1A35EB8BEFD2}"/>
              </a:ext>
            </a:extLst>
          </p:cNvPr>
          <p:cNvSpPr txBox="1"/>
          <p:nvPr/>
        </p:nvSpPr>
        <p:spPr>
          <a:xfrm>
            <a:off x="7027806" y="2660302"/>
            <a:ext cx="2190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MobileNetV2</a:t>
            </a:r>
            <a:endParaRPr lang="fr-FR" dirty="0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7462EA6B-E31A-8E22-8D80-63EEDF1BA436}"/>
              </a:ext>
            </a:extLst>
          </p:cNvPr>
          <p:cNvSpPr/>
          <p:nvPr/>
        </p:nvSpPr>
        <p:spPr>
          <a:xfrm>
            <a:off x="6562353" y="3580525"/>
            <a:ext cx="419100" cy="45089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F31B03A-1BAC-DF6A-F35D-A46462DED325}"/>
              </a:ext>
            </a:extLst>
          </p:cNvPr>
          <p:cNvSpPr txBox="1"/>
          <p:nvPr/>
        </p:nvSpPr>
        <p:spPr>
          <a:xfrm>
            <a:off x="9232641" y="4303689"/>
            <a:ext cx="1658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Vecteur(1, 1280)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09AADAC-E6D3-135E-0A66-9599A4EBB08F}"/>
              </a:ext>
            </a:extLst>
          </p:cNvPr>
          <p:cNvSpPr/>
          <p:nvPr/>
        </p:nvSpPr>
        <p:spPr>
          <a:xfrm>
            <a:off x="8932491" y="4319197"/>
            <a:ext cx="169502" cy="292269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DD175ED-AB87-F633-252A-FC5143D9DFC7}"/>
              </a:ext>
            </a:extLst>
          </p:cNvPr>
          <p:cNvSpPr txBox="1"/>
          <p:nvPr/>
        </p:nvSpPr>
        <p:spPr>
          <a:xfrm>
            <a:off x="9720896" y="4837211"/>
            <a:ext cx="681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PCA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5D7D30-BA3C-B47D-A334-C1925EFCCECB}"/>
              </a:ext>
            </a:extLst>
          </p:cNvPr>
          <p:cNvSpPr txBox="1"/>
          <p:nvPr/>
        </p:nvSpPr>
        <p:spPr>
          <a:xfrm>
            <a:off x="9232640" y="5404307"/>
            <a:ext cx="184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Vecteur(1, &lt;1280)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F52FA8D3-0773-40EF-7629-168F88356B7F}"/>
              </a:ext>
            </a:extLst>
          </p:cNvPr>
          <p:cNvSpPr/>
          <p:nvPr/>
        </p:nvSpPr>
        <p:spPr>
          <a:xfrm rot="5400000">
            <a:off x="9922307" y="4578204"/>
            <a:ext cx="169502" cy="292269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EABC938D-0758-E494-CA9E-47324207C145}"/>
              </a:ext>
            </a:extLst>
          </p:cNvPr>
          <p:cNvSpPr/>
          <p:nvPr/>
        </p:nvSpPr>
        <p:spPr>
          <a:xfrm rot="5400000">
            <a:off x="9922306" y="5139848"/>
            <a:ext cx="169502" cy="292269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969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/>
      <p:bldP spid="12" grpId="0" animBg="1"/>
      <p:bldP spid="15" grpId="0"/>
      <p:bldP spid="17" grpId="0" animBg="1"/>
      <p:bldP spid="18" grpId="0"/>
      <p:bldP spid="19" grpId="0" animBg="1"/>
      <p:bldP spid="21" grpId="0"/>
      <p:bldP spid="22" grpId="0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BEDE78B-71F7-293F-761A-3E14CF8F3B45}"/>
              </a:ext>
            </a:extLst>
          </p:cNvPr>
          <p:cNvSpPr/>
          <p:nvPr/>
        </p:nvSpPr>
        <p:spPr>
          <a:xfrm>
            <a:off x="6363893" y="944134"/>
            <a:ext cx="3533774" cy="29611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DDF447-C5E9-72E4-0DB7-ABC40D81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Intérêt du big data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CC2A82-D90D-28A3-6057-DF2234C4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5</a:t>
            </a:fld>
            <a:endParaRPr lang="fr-FR"/>
          </a:p>
        </p:txBody>
      </p:sp>
      <p:pic>
        <p:nvPicPr>
          <p:cNvPr id="1026" name="Picture 2" descr="Créer un serveur de déploiement Windows • KAMEL MSAOUBI">
            <a:extLst>
              <a:ext uri="{FF2B5EF4-FFF2-40B4-BE49-F238E27FC236}">
                <a16:creationId xmlns:a16="http://schemas.microsoft.com/office/drawing/2014/main" id="{A189AAC8-9E3E-E007-EB88-BE54B98E1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734185"/>
            <a:ext cx="2381250" cy="1924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Le PC Portable L15F-I3P16-N05">
            <a:extLst>
              <a:ext uri="{FF2B5EF4-FFF2-40B4-BE49-F238E27FC236}">
                <a16:creationId xmlns:a16="http://schemas.microsoft.com/office/drawing/2014/main" id="{5CAD7AB8-AF0F-00A4-6D73-4D991F8C4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169" y="4308317"/>
            <a:ext cx="1662112" cy="1662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fférences entre classification d'image, localisation/détection &amp;  segmentation d'objets - Deeply Learning">
            <a:extLst>
              <a:ext uri="{FF2B5EF4-FFF2-40B4-BE49-F238E27FC236}">
                <a16:creationId xmlns:a16="http://schemas.microsoft.com/office/drawing/2014/main" id="{CD73404A-8E5E-BD08-56C2-98AEA8BFE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53248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ône d'horloge ou logo isolé signe symbole illustration vectorielle |  Vecteur Premium">
            <a:extLst>
              <a:ext uri="{FF2B5EF4-FFF2-40B4-BE49-F238E27FC236}">
                <a16:creationId xmlns:a16="http://schemas.microsoft.com/office/drawing/2014/main" id="{036ACBD7-DE03-89AD-85FC-44618F22D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857" y="4308317"/>
            <a:ext cx="1662112" cy="166211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A33F8A4-3DD6-44DD-21CF-F5DC06E2E250}"/>
              </a:ext>
            </a:extLst>
          </p:cNvPr>
          <p:cNvCxnSpPr/>
          <p:nvPr/>
        </p:nvCxnSpPr>
        <p:spPr>
          <a:xfrm>
            <a:off x="2743200" y="3539173"/>
            <a:ext cx="526256" cy="76914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73C1CC7-CABF-98CA-390E-A6F81A2CF4B4}"/>
              </a:ext>
            </a:extLst>
          </p:cNvPr>
          <p:cNvCxnSpPr>
            <a:cxnSpLocks/>
          </p:cNvCxnSpPr>
          <p:nvPr/>
        </p:nvCxnSpPr>
        <p:spPr>
          <a:xfrm flipH="1">
            <a:off x="4917281" y="3539173"/>
            <a:ext cx="531019" cy="76914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E133EA17-B855-6B96-EBEA-F4A1F758309D}"/>
              </a:ext>
            </a:extLst>
          </p:cNvPr>
          <p:cNvCxnSpPr>
            <a:cxnSpLocks/>
            <a:stCxn id="1030" idx="3"/>
            <a:endCxn id="1026" idx="1"/>
          </p:cNvCxnSpPr>
          <p:nvPr/>
        </p:nvCxnSpPr>
        <p:spPr>
          <a:xfrm flipV="1">
            <a:off x="5448300" y="2696210"/>
            <a:ext cx="2019300" cy="1"/>
          </a:xfrm>
          <a:prstGeom prst="bentConnector3">
            <a:avLst>
              <a:gd name="adj1" fmla="val 50000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93F35E11-D170-0F0D-1838-967B6EAD5254}"/>
              </a:ext>
            </a:extLst>
          </p:cNvPr>
          <p:cNvCxnSpPr>
            <a:cxnSpLocks/>
            <a:stCxn id="1028" idx="3"/>
            <a:endCxn id="1026" idx="2"/>
          </p:cNvCxnSpPr>
          <p:nvPr/>
        </p:nvCxnSpPr>
        <p:spPr>
          <a:xfrm flipV="1">
            <a:off x="4917281" y="3658235"/>
            <a:ext cx="3740944" cy="1481138"/>
          </a:xfrm>
          <a:prstGeom prst="bentConnector2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8" descr="Icône d'horloge ou logo isolé signe symbole illustration vectorielle |  Vecteur Premium">
            <a:extLst>
              <a:ext uri="{FF2B5EF4-FFF2-40B4-BE49-F238E27FC236}">
                <a16:creationId xmlns:a16="http://schemas.microsoft.com/office/drawing/2014/main" id="{F9A4F7F7-2715-63BF-CC51-E5BACCD5D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367" y="4375981"/>
            <a:ext cx="703658" cy="703658"/>
          </a:xfrm>
          <a:prstGeom prst="rect">
            <a:avLst/>
          </a:prstGeom>
          <a:noFill/>
          <a:ln w="762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nger - Icônes signalisation gratuites">
            <a:extLst>
              <a:ext uri="{FF2B5EF4-FFF2-40B4-BE49-F238E27FC236}">
                <a16:creationId xmlns:a16="http://schemas.microsoft.com/office/drawing/2014/main" id="{91BD535C-FF85-5A5E-9196-84772E084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857" y="5577523"/>
            <a:ext cx="392906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990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3D2F01-D981-1824-F8E0-DB37BA8E348F}"/>
              </a:ext>
            </a:extLst>
          </p:cNvPr>
          <p:cNvSpPr/>
          <p:nvPr/>
        </p:nvSpPr>
        <p:spPr>
          <a:xfrm>
            <a:off x="6363893" y="944134"/>
            <a:ext cx="3533774" cy="29611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DDF447-C5E9-72E4-0DB7-ABC40D81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Intérêt du big data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CC2A82-D90D-28A3-6057-DF2234C4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6</a:t>
            </a:fld>
            <a:endParaRPr lang="fr-FR"/>
          </a:p>
        </p:txBody>
      </p:sp>
      <p:pic>
        <p:nvPicPr>
          <p:cNvPr id="1026" name="Picture 2" descr="Créer un serveur de déploiement Windows • KAMEL MSAOUBI">
            <a:extLst>
              <a:ext uri="{FF2B5EF4-FFF2-40B4-BE49-F238E27FC236}">
                <a16:creationId xmlns:a16="http://schemas.microsoft.com/office/drawing/2014/main" id="{A189AAC8-9E3E-E007-EB88-BE54B98E1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734185"/>
            <a:ext cx="2381250" cy="1924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Le PC Portable L15F-I3P16-N05">
            <a:extLst>
              <a:ext uri="{FF2B5EF4-FFF2-40B4-BE49-F238E27FC236}">
                <a16:creationId xmlns:a16="http://schemas.microsoft.com/office/drawing/2014/main" id="{5CAD7AB8-AF0F-00A4-6D73-4D991F8C4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169" y="4308317"/>
            <a:ext cx="1662112" cy="1662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fférences entre classification d'image, localisation/détection &amp;  segmentation d'objets - Deeply Learning">
            <a:extLst>
              <a:ext uri="{FF2B5EF4-FFF2-40B4-BE49-F238E27FC236}">
                <a16:creationId xmlns:a16="http://schemas.microsoft.com/office/drawing/2014/main" id="{CD73404A-8E5E-BD08-56C2-98AEA8BFE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53248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ône d'horloge ou logo isolé signe symbole illustration vectorielle |  Vecteur Premium">
            <a:extLst>
              <a:ext uri="{FF2B5EF4-FFF2-40B4-BE49-F238E27FC236}">
                <a16:creationId xmlns:a16="http://schemas.microsoft.com/office/drawing/2014/main" id="{036ACBD7-DE03-89AD-85FC-44618F22D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857" y="4308317"/>
            <a:ext cx="1662112" cy="1662112"/>
          </a:xfrm>
          <a:prstGeom prst="rect">
            <a:avLst/>
          </a:prstGeom>
          <a:noFill/>
          <a:ln w="127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A33F8A4-3DD6-44DD-21CF-F5DC06E2E250}"/>
              </a:ext>
            </a:extLst>
          </p:cNvPr>
          <p:cNvCxnSpPr/>
          <p:nvPr/>
        </p:nvCxnSpPr>
        <p:spPr>
          <a:xfrm>
            <a:off x="2743200" y="3539173"/>
            <a:ext cx="526256" cy="76914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73C1CC7-CABF-98CA-390E-A6F81A2CF4B4}"/>
              </a:ext>
            </a:extLst>
          </p:cNvPr>
          <p:cNvCxnSpPr>
            <a:cxnSpLocks/>
          </p:cNvCxnSpPr>
          <p:nvPr/>
        </p:nvCxnSpPr>
        <p:spPr>
          <a:xfrm flipH="1">
            <a:off x="4917281" y="3539173"/>
            <a:ext cx="531019" cy="76914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E133EA17-B855-6B96-EBEA-F4A1F758309D}"/>
              </a:ext>
            </a:extLst>
          </p:cNvPr>
          <p:cNvCxnSpPr>
            <a:cxnSpLocks/>
            <a:stCxn id="1030" idx="3"/>
            <a:endCxn id="1026" idx="1"/>
          </p:cNvCxnSpPr>
          <p:nvPr/>
        </p:nvCxnSpPr>
        <p:spPr>
          <a:xfrm flipV="1">
            <a:off x="5448300" y="2696210"/>
            <a:ext cx="2019300" cy="1"/>
          </a:xfrm>
          <a:prstGeom prst="bentConnector3">
            <a:avLst>
              <a:gd name="adj1" fmla="val 50000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93F35E11-D170-0F0D-1838-967B6EAD5254}"/>
              </a:ext>
            </a:extLst>
          </p:cNvPr>
          <p:cNvCxnSpPr>
            <a:cxnSpLocks/>
            <a:stCxn id="1028" idx="3"/>
            <a:endCxn id="1026" idx="2"/>
          </p:cNvCxnSpPr>
          <p:nvPr/>
        </p:nvCxnSpPr>
        <p:spPr>
          <a:xfrm flipV="1">
            <a:off x="4917281" y="3658235"/>
            <a:ext cx="3740944" cy="1481138"/>
          </a:xfrm>
          <a:prstGeom prst="bentConnector2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8" descr="Icône d'horloge ou logo isolé signe symbole illustration vectorielle |  Vecteur Premium">
            <a:extLst>
              <a:ext uri="{FF2B5EF4-FFF2-40B4-BE49-F238E27FC236}">
                <a16:creationId xmlns:a16="http://schemas.microsoft.com/office/drawing/2014/main" id="{F9A4F7F7-2715-63BF-CC51-E5BACCD5D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367" y="4375981"/>
            <a:ext cx="703658" cy="703658"/>
          </a:xfrm>
          <a:prstGeom prst="rect">
            <a:avLst/>
          </a:prstGeom>
          <a:noFill/>
          <a:ln w="762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oblème de droits lors de la sauvegarde de S3 – Le cloud de Piermick">
            <a:extLst>
              <a:ext uri="{FF2B5EF4-FFF2-40B4-BE49-F238E27FC236}">
                <a16:creationId xmlns:a16="http://schemas.microsoft.com/office/drawing/2014/main" id="{B6B0F4A7-EFB1-B902-C784-F36D5E7A3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876" y="1859756"/>
            <a:ext cx="1106324" cy="82867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azon EMR : Un outil de gestion de clusters géré par AWS">
            <a:extLst>
              <a:ext uri="{FF2B5EF4-FFF2-40B4-BE49-F238E27FC236}">
                <a16:creationId xmlns:a16="http://schemas.microsoft.com/office/drawing/2014/main" id="{CB065220-2555-7BD5-8877-DBC91D19C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753" y="968264"/>
            <a:ext cx="1514474" cy="75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EC2: Everything you need to know - DEV Community">
            <a:extLst>
              <a:ext uri="{FF2B5EF4-FFF2-40B4-BE49-F238E27FC236}">
                <a16:creationId xmlns:a16="http://schemas.microsoft.com/office/drawing/2014/main" id="{7722EF79-2783-59B1-EEA1-6C1D8A58C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929" y="1749631"/>
            <a:ext cx="1103707" cy="61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AF5A70E2-8D04-002E-9787-8E6FCC204FC6}"/>
              </a:ext>
            </a:extLst>
          </p:cNvPr>
          <p:cNvCxnSpPr>
            <a:stCxn id="2052" idx="2"/>
            <a:endCxn id="2054" idx="1"/>
          </p:cNvCxnSpPr>
          <p:nvPr/>
        </p:nvCxnSpPr>
        <p:spPr>
          <a:xfrm rot="5400000">
            <a:off x="6848876" y="1743555"/>
            <a:ext cx="333168" cy="297061"/>
          </a:xfrm>
          <a:prstGeom prst="bentConnector4">
            <a:avLst>
              <a:gd name="adj1" fmla="val 3621"/>
              <a:gd name="adj2" fmla="val 176954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Europe — Wikivoyage, le guide de voyage et de tourisme collaboratif gratuit">
            <a:extLst>
              <a:ext uri="{FF2B5EF4-FFF2-40B4-BE49-F238E27FC236}">
                <a16:creationId xmlns:a16="http://schemas.microsoft.com/office/drawing/2014/main" id="{83F7A1C4-DA03-0D99-641A-F9F4282EA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488" y="2675877"/>
            <a:ext cx="1410837" cy="122936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F602318C-750E-9E8C-0F36-6767B7CF9089}"/>
              </a:ext>
            </a:extLst>
          </p:cNvPr>
          <p:cNvSpPr/>
          <p:nvPr/>
        </p:nvSpPr>
        <p:spPr>
          <a:xfrm>
            <a:off x="10534650" y="3114675"/>
            <a:ext cx="95250" cy="952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8" name="Picture 10" descr="Tunneling SSH - Networks and Telecommunications Services">
            <a:extLst>
              <a:ext uri="{FF2B5EF4-FFF2-40B4-BE49-F238E27FC236}">
                <a16:creationId xmlns:a16="http://schemas.microsoft.com/office/drawing/2014/main" id="{4FB33C4F-867B-30A7-B3CE-D64A20BA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79" y="5176226"/>
            <a:ext cx="2641446" cy="11353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igne de multiplication 9">
            <a:extLst>
              <a:ext uri="{FF2B5EF4-FFF2-40B4-BE49-F238E27FC236}">
                <a16:creationId xmlns:a16="http://schemas.microsoft.com/office/drawing/2014/main" id="{89DCD92A-BC85-8A27-A1F8-43FCF24E7DB1}"/>
              </a:ext>
            </a:extLst>
          </p:cNvPr>
          <p:cNvSpPr/>
          <p:nvPr/>
        </p:nvSpPr>
        <p:spPr>
          <a:xfrm>
            <a:off x="1156576" y="4006534"/>
            <a:ext cx="2382674" cy="2305050"/>
          </a:xfrm>
          <a:prstGeom prst="mathMultiply">
            <a:avLst>
              <a:gd name="adj1" fmla="val 41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2" descr="Data Transformation in PySpark: A Beginner's Guide | by Jones ntongana |  Medium">
            <a:extLst>
              <a:ext uri="{FF2B5EF4-FFF2-40B4-BE49-F238E27FC236}">
                <a16:creationId xmlns:a16="http://schemas.microsoft.com/office/drawing/2014/main" id="{E5B0C7A7-1865-1309-C3CE-691C0015F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436" y="4133093"/>
            <a:ext cx="864564" cy="48577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pache Spark — Wikipédia">
            <a:extLst>
              <a:ext uri="{FF2B5EF4-FFF2-40B4-BE49-F238E27FC236}">
                <a16:creationId xmlns:a16="http://schemas.microsoft.com/office/drawing/2014/main" id="{4ABDD592-7863-CA82-0929-625EBB25F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192" y="2243425"/>
            <a:ext cx="765880" cy="39766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86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4769967-7A41-9A27-D231-4C3E939CF193}"/>
              </a:ext>
            </a:extLst>
          </p:cNvPr>
          <p:cNvSpPr/>
          <p:nvPr/>
        </p:nvSpPr>
        <p:spPr>
          <a:xfrm>
            <a:off x="700242" y="1752245"/>
            <a:ext cx="10969950" cy="51057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908DE2A-D298-1060-BB1E-BB7B637D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l’environnement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C89952-75DB-6B24-51EC-11E2FB72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7</a:t>
            </a:fld>
            <a:endParaRPr lang="fr-FR"/>
          </a:p>
        </p:txBody>
      </p:sp>
      <p:pic>
        <p:nvPicPr>
          <p:cNvPr id="4098" name="Picture 2" descr="Problème de droits lors de la sauvegarde de S3 – Le cloud de Piermick">
            <a:extLst>
              <a:ext uri="{FF2B5EF4-FFF2-40B4-BE49-F238E27FC236}">
                <a16:creationId xmlns:a16="http://schemas.microsoft.com/office/drawing/2014/main" id="{D675C959-2F2E-FB25-B206-53F2C0DB7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93" y="1814667"/>
            <a:ext cx="1734936" cy="129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8C0BDE3-3C33-088A-A217-CF37A08F5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451" y="1761569"/>
            <a:ext cx="1866900" cy="7048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3ED9D5-CEF7-582B-05E2-8F8CA623A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096" y="2464431"/>
            <a:ext cx="1676400" cy="7810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A29AEE-D7BF-DCCD-3E8E-F6D1DC7CE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2751" y="3243659"/>
            <a:ext cx="4324350" cy="18954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681D523-F11F-62AC-1F17-DBC791580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9278" y="5117108"/>
            <a:ext cx="3467100" cy="1733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94EBCD9-833A-AFEB-583C-287822B0EA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1639" y="5342564"/>
            <a:ext cx="898553" cy="7810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2BA2C5E-2F0C-FBAB-53AC-C02647BCD1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3436" y="5537827"/>
            <a:ext cx="1057275" cy="390525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EBA4910-AE8C-1EE3-07E3-5D8028355BA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10170711" y="5733089"/>
            <a:ext cx="6009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E4C8F45-2E58-6B4E-0CD2-1F0D958778B5}"/>
              </a:ext>
            </a:extLst>
          </p:cNvPr>
          <p:cNvCxnSpPr>
            <a:cxnSpLocks/>
          </p:cNvCxnSpPr>
          <p:nvPr/>
        </p:nvCxnSpPr>
        <p:spPr>
          <a:xfrm>
            <a:off x="7134225" y="5733088"/>
            <a:ext cx="1939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4B644AD6-1BEA-78CC-93D7-811922693455}"/>
              </a:ext>
            </a:extLst>
          </p:cNvPr>
          <p:cNvSpPr txBox="1"/>
          <p:nvPr/>
        </p:nvSpPr>
        <p:spPr>
          <a:xfrm>
            <a:off x="853331" y="3121223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chemeClr val="bg1"/>
                </a:solidFill>
                <a:hlinkClick r:id="rId9"/>
              </a:rPr>
              <a:t>Lien vers </a:t>
            </a:r>
            <a:r>
              <a:rPr lang="fr-FR" sz="1400" i="1" dirty="0" err="1">
                <a:solidFill>
                  <a:schemeClr val="bg1"/>
                </a:solidFill>
                <a:hlinkClick r:id="rId9"/>
              </a:rPr>
              <a:t>bucket</a:t>
            </a:r>
            <a:endParaRPr lang="fr-FR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75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DBA3F-FD8B-4364-38E6-FE5377A8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l’environnement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32F9B4-1177-30EC-FD85-24E91889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8</a:t>
            </a:fld>
            <a:endParaRPr lang="fr-FR"/>
          </a:p>
        </p:txBody>
      </p:sp>
      <p:pic>
        <p:nvPicPr>
          <p:cNvPr id="5" name="Picture 2" descr="What is AWS EMR? | Tutorials Link">
            <a:extLst>
              <a:ext uri="{FF2B5EF4-FFF2-40B4-BE49-F238E27FC236}">
                <a16:creationId xmlns:a16="http://schemas.microsoft.com/office/drawing/2014/main" id="{02D6E73E-A813-CB16-29E5-7503BB378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1" t="6119" r="30013" b="9468"/>
          <a:stretch/>
        </p:blipFill>
        <p:spPr bwMode="auto">
          <a:xfrm>
            <a:off x="255586" y="1454528"/>
            <a:ext cx="976253" cy="1023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92E1001-48A9-4249-26B4-C8CBC8107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16" y="1454528"/>
            <a:ext cx="4847083" cy="419659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BDD3AC7-132C-1ECD-0713-8C642A58D5CC}"/>
              </a:ext>
            </a:extLst>
          </p:cNvPr>
          <p:cNvSpPr txBox="1"/>
          <p:nvPr/>
        </p:nvSpPr>
        <p:spPr>
          <a:xfrm>
            <a:off x="8336342" y="3219784"/>
            <a:ext cx="1704975" cy="8309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/>
              <a:t>Hadoop 3.3.6</a:t>
            </a:r>
          </a:p>
          <a:p>
            <a:r>
              <a:rPr lang="fr-FR" sz="1200" dirty="0" err="1"/>
              <a:t>JupyterHub</a:t>
            </a:r>
            <a:r>
              <a:rPr lang="fr-FR" sz="1200" dirty="0"/>
              <a:t> 1.5.0</a:t>
            </a:r>
          </a:p>
          <a:p>
            <a:r>
              <a:rPr lang="fr-FR" sz="1200" dirty="0"/>
              <a:t>Spark 3.5.0</a:t>
            </a:r>
          </a:p>
          <a:p>
            <a:r>
              <a:rPr lang="fr-FR" sz="1200" dirty="0" err="1"/>
              <a:t>TensorFlow</a:t>
            </a:r>
            <a:r>
              <a:rPr lang="fr-FR" sz="1200" dirty="0"/>
              <a:t> 2.11.0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C221B8-B29E-D250-EE8D-78B70CF01A46}"/>
              </a:ext>
            </a:extLst>
          </p:cNvPr>
          <p:cNvSpPr txBox="1"/>
          <p:nvPr/>
        </p:nvSpPr>
        <p:spPr>
          <a:xfrm>
            <a:off x="5560642" y="2211202"/>
            <a:ext cx="278184" cy="2769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9FD2E68-07F5-D9D7-66EE-01B6517E95F8}"/>
              </a:ext>
            </a:extLst>
          </p:cNvPr>
          <p:cNvSpPr txBox="1"/>
          <p:nvPr/>
        </p:nvSpPr>
        <p:spPr>
          <a:xfrm>
            <a:off x="5560642" y="3414324"/>
            <a:ext cx="278184" cy="2769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FB0857E-B168-3472-0727-17D4DBCD967C}"/>
              </a:ext>
            </a:extLst>
          </p:cNvPr>
          <p:cNvSpPr txBox="1"/>
          <p:nvPr/>
        </p:nvSpPr>
        <p:spPr>
          <a:xfrm>
            <a:off x="6609061" y="2211202"/>
            <a:ext cx="278184" cy="2769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0C4D372-71CA-A2B9-F4AF-CA288199B90F}"/>
              </a:ext>
            </a:extLst>
          </p:cNvPr>
          <p:cNvSpPr txBox="1"/>
          <p:nvPr/>
        </p:nvSpPr>
        <p:spPr>
          <a:xfrm>
            <a:off x="6609061" y="3414324"/>
            <a:ext cx="278184" cy="2769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1528C4F-9384-BBDC-67DC-7E1D7CAB8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315" y="2043112"/>
            <a:ext cx="1704974" cy="20076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2" descr="Problème de droits lors de la sauvegarde de S3 – Le cloud de Piermick">
            <a:extLst>
              <a:ext uri="{FF2B5EF4-FFF2-40B4-BE49-F238E27FC236}">
                <a16:creationId xmlns:a16="http://schemas.microsoft.com/office/drawing/2014/main" id="{FD16CFE3-2702-CFBF-5371-6FC82EFC1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6" y="2894246"/>
            <a:ext cx="976253" cy="73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èche : double flèche horizontale 15">
            <a:extLst>
              <a:ext uri="{FF2B5EF4-FFF2-40B4-BE49-F238E27FC236}">
                <a16:creationId xmlns:a16="http://schemas.microsoft.com/office/drawing/2014/main" id="{B447BEDE-817A-E606-EC3E-BAE831593A31}"/>
              </a:ext>
            </a:extLst>
          </p:cNvPr>
          <p:cNvSpPr/>
          <p:nvPr/>
        </p:nvSpPr>
        <p:spPr>
          <a:xfrm rot="20828439">
            <a:off x="1291864" y="2879828"/>
            <a:ext cx="1469672" cy="390525"/>
          </a:xfrm>
          <a:prstGeom prst="left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highlight>
                  <a:srgbClr val="EA6F00"/>
                </a:highlight>
              </a:rPr>
              <a:t>Put</a:t>
            </a:r>
          </a:p>
        </p:txBody>
      </p:sp>
      <p:pic>
        <p:nvPicPr>
          <p:cNvPr id="5122" name="Picture 2" descr="Jupyter — Wikipédia">
            <a:extLst>
              <a:ext uri="{FF2B5EF4-FFF2-40B4-BE49-F238E27FC236}">
                <a16:creationId xmlns:a16="http://schemas.microsoft.com/office/drawing/2014/main" id="{FAB804E7-621C-38ED-6473-EE730C78F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269" y="3635282"/>
            <a:ext cx="353713" cy="41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èche : double flèche horizontale 16">
            <a:extLst>
              <a:ext uri="{FF2B5EF4-FFF2-40B4-BE49-F238E27FC236}">
                <a16:creationId xmlns:a16="http://schemas.microsoft.com/office/drawing/2014/main" id="{544D6A9C-180D-2F1D-D193-C89177815566}"/>
              </a:ext>
            </a:extLst>
          </p:cNvPr>
          <p:cNvSpPr/>
          <p:nvPr/>
        </p:nvSpPr>
        <p:spPr>
          <a:xfrm rot="949119">
            <a:off x="1229652" y="3524098"/>
            <a:ext cx="1598663" cy="390525"/>
          </a:xfrm>
          <a:prstGeom prst="left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highlight>
                  <a:srgbClr val="00FFFF"/>
                </a:highlight>
              </a:rPr>
              <a:t>Get</a:t>
            </a:r>
            <a:endParaRPr lang="fr-FR" dirty="0">
              <a:highlight>
                <a:srgbClr val="00FFFF"/>
              </a:highlight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272492F-EBAB-9710-C8FF-85EFD1689F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0974" y="3848354"/>
            <a:ext cx="393006" cy="363233"/>
          </a:xfrm>
          <a:prstGeom prst="rect">
            <a:avLst/>
          </a:prstGeom>
        </p:spPr>
      </p:pic>
      <p:pic>
        <p:nvPicPr>
          <p:cNvPr id="5124" name="Picture 4" descr="Pourquoi on est quand même un peu dans la Matrice - La Pause Philo">
            <a:extLst>
              <a:ext uri="{FF2B5EF4-FFF2-40B4-BE49-F238E27FC236}">
                <a16:creationId xmlns:a16="http://schemas.microsoft.com/office/drawing/2014/main" id="{C12DA57E-32AC-3D8B-879A-AB19A06AE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64" y="2320806"/>
            <a:ext cx="1051633" cy="5908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850F7D85-9172-1474-E019-F3B81045D0AB}"/>
              </a:ext>
            </a:extLst>
          </p:cNvPr>
          <p:cNvSpPr txBox="1"/>
          <p:nvPr/>
        </p:nvSpPr>
        <p:spPr>
          <a:xfrm>
            <a:off x="8250856" y="4211587"/>
            <a:ext cx="192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Persistence</a:t>
            </a:r>
            <a:r>
              <a:rPr lang="fr-FR" dirty="0"/>
              <a:t> s3</a:t>
            </a:r>
          </a:p>
        </p:txBody>
      </p:sp>
      <p:pic>
        <p:nvPicPr>
          <p:cNvPr id="5126" name="Picture 6" descr="What is a JSON file and how can it be opened?">
            <a:extLst>
              <a:ext uri="{FF2B5EF4-FFF2-40B4-BE49-F238E27FC236}">
                <a16:creationId xmlns:a16="http://schemas.microsoft.com/office/drawing/2014/main" id="{199101A6-90D9-FE4A-38E8-9BAE357FA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85507" y="4608768"/>
            <a:ext cx="664784" cy="2659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D3DE35F6-C8D8-93D4-0F55-70FF6002311F}"/>
              </a:ext>
            </a:extLst>
          </p:cNvPr>
          <p:cNvSpPr txBox="1"/>
          <p:nvPr/>
        </p:nvSpPr>
        <p:spPr>
          <a:xfrm>
            <a:off x="8227371" y="4557059"/>
            <a:ext cx="1922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Rôles IAM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highlight>
                  <a:srgbClr val="00FFFF"/>
                </a:highlight>
              </a:rPr>
              <a:t>Get</a:t>
            </a:r>
            <a:endParaRPr lang="fr-FR" dirty="0"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highlight>
                  <a:srgbClr val="EA6F00"/>
                </a:highlight>
              </a:rPr>
              <a:t>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07A09CF-E537-1CB6-1264-C050431E5D00}"/>
              </a:ext>
            </a:extLst>
          </p:cNvPr>
          <p:cNvSpPr txBox="1"/>
          <p:nvPr/>
        </p:nvSpPr>
        <p:spPr>
          <a:xfrm>
            <a:off x="80689" y="3659863"/>
            <a:ext cx="14401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/>
              <a:t>Persistence</a:t>
            </a:r>
            <a:r>
              <a:rPr lang="fr-FR" sz="1100" dirty="0"/>
              <a:t> 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/>
              <a:t>bootstrap</a:t>
            </a:r>
            <a:endParaRPr lang="fr-F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/>
              <a:t>Images</a:t>
            </a:r>
          </a:p>
        </p:txBody>
      </p:sp>
      <p:pic>
        <p:nvPicPr>
          <p:cNvPr id="5128" name="Picture 8" descr="How to use Bash - DEV Community">
            <a:extLst>
              <a:ext uri="{FF2B5EF4-FFF2-40B4-BE49-F238E27FC236}">
                <a16:creationId xmlns:a16="http://schemas.microsoft.com/office/drawing/2014/main" id="{A4866FCB-9F99-82A2-EFFE-7BD3DAB43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720" y="5735369"/>
            <a:ext cx="536808" cy="5368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EECA396D-B337-0107-0BDB-53DC283B1B30}"/>
              </a:ext>
            </a:extLst>
          </p:cNvPr>
          <p:cNvSpPr txBox="1"/>
          <p:nvPr/>
        </p:nvSpPr>
        <p:spPr>
          <a:xfrm>
            <a:off x="8532528" y="5796125"/>
            <a:ext cx="192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bootstrapping</a:t>
            </a:r>
            <a:endParaRPr lang="fr-FR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EE28F2AC-E3F7-5AFD-C7BA-5F8B3BA5A8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92925" y="5531999"/>
            <a:ext cx="1795628" cy="94354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28D249C-B5E0-0C57-9FC5-6DEC798DC4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29978" y="4734410"/>
            <a:ext cx="1795627" cy="5985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6547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20" grpId="0"/>
      <p:bldP spid="21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E658E-81F6-B135-00ED-7D300A5D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l’environnement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C82CB9-A16B-D289-1B90-E107AF91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75E5-A300-4CA1-AF2D-0E67560851B5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A5E2106-4D59-58A6-4D8D-185661F4F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604" y="1492628"/>
            <a:ext cx="4847083" cy="4196593"/>
          </a:xfrm>
          <a:prstGeom prst="rect">
            <a:avLst/>
          </a:prstGeom>
        </p:spPr>
      </p:pic>
      <p:pic>
        <p:nvPicPr>
          <p:cNvPr id="6" name="Picture 4" descr="Le PC Portable L15F-I3P16-N05">
            <a:extLst>
              <a:ext uri="{FF2B5EF4-FFF2-40B4-BE49-F238E27FC236}">
                <a16:creationId xmlns:a16="http://schemas.microsoft.com/office/drawing/2014/main" id="{B5279B8F-1063-5DC1-17CE-3EFDCA791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16" y="2329848"/>
            <a:ext cx="1662112" cy="1662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37253EBE-728F-E4B7-69ED-0B27C4E46C9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788268" y="3717882"/>
            <a:ext cx="2164732" cy="12700"/>
          </a:xfrm>
          <a:prstGeom prst="bentConnector3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Key Vector Icon Illustration Isolated On : image vectorielle de stock  (libre de droits) 440192926 | Shutterstock">
            <a:extLst>
              <a:ext uri="{FF2B5EF4-FFF2-40B4-BE49-F238E27FC236}">
                <a16:creationId xmlns:a16="http://schemas.microsoft.com/office/drawing/2014/main" id="{6F2DEBA6-01C6-F537-190C-25A202C6A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984" y="2494222"/>
            <a:ext cx="580284" cy="41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ey Vector Icon Illustration Isolated On : image vectorielle de stock  (libre de droits) 440192926 | Shutterstock">
            <a:extLst>
              <a:ext uri="{FF2B5EF4-FFF2-40B4-BE49-F238E27FC236}">
                <a16:creationId xmlns:a16="http://schemas.microsoft.com/office/drawing/2014/main" id="{BBE99BC1-8579-C984-5712-FF37E43A0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8" y="2507447"/>
            <a:ext cx="580284" cy="41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2568614-9BB4-06EA-144C-30FDAF3D2656}"/>
              </a:ext>
            </a:extLst>
          </p:cNvPr>
          <p:cNvSpPr txBox="1"/>
          <p:nvPr/>
        </p:nvSpPr>
        <p:spPr>
          <a:xfrm>
            <a:off x="4953000" y="3590924"/>
            <a:ext cx="395472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dirty="0"/>
              <a:t>22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86C5357-5C67-DA3D-30E6-9F508284CAF6}"/>
              </a:ext>
            </a:extLst>
          </p:cNvPr>
          <p:cNvSpPr txBox="1"/>
          <p:nvPr/>
        </p:nvSpPr>
        <p:spPr>
          <a:xfrm>
            <a:off x="2191994" y="3590924"/>
            <a:ext cx="49405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dirty="0"/>
              <a:t>5555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FFB700-2F2A-95F4-3362-400336A99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027" y="3922994"/>
            <a:ext cx="514197" cy="514197"/>
          </a:xfrm>
          <a:prstGeom prst="rect">
            <a:avLst/>
          </a:prstGeom>
        </p:spPr>
      </p:pic>
      <p:pic>
        <p:nvPicPr>
          <p:cNvPr id="6148" name="Picture 4" descr="Télécharger FoxyProxy - Internet - Les Numériques">
            <a:extLst>
              <a:ext uri="{FF2B5EF4-FFF2-40B4-BE49-F238E27FC236}">
                <a16:creationId xmlns:a16="http://schemas.microsoft.com/office/drawing/2014/main" id="{A501550A-9C8E-8534-4261-FA3707C3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97" y="4468560"/>
            <a:ext cx="958258" cy="8612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FDBC51C-E657-7D48-44CD-3EFE4CCD7B55}"/>
              </a:ext>
            </a:extLst>
          </p:cNvPr>
          <p:cNvSpPr txBox="1"/>
          <p:nvPr/>
        </p:nvSpPr>
        <p:spPr>
          <a:xfrm>
            <a:off x="2745546" y="4077303"/>
            <a:ext cx="619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Putty</a:t>
            </a:r>
            <a:endParaRPr lang="fr-FR" sz="12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AAB53C48-FB14-2EDC-990E-CA0D1A933A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2150" y="1240285"/>
            <a:ext cx="1668834" cy="333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7332CE4-6C9A-6400-5D27-D0817BBB0E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654" y="5253036"/>
            <a:ext cx="4772676" cy="12842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759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34611</TotalTime>
  <Words>336</Words>
  <Application>Microsoft Office PowerPoint</Application>
  <PresentationFormat>Grand écran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Soutenance Projet 9: Réalisez un traitement dans un environnement Big Data sur le Cloud</vt:lpstr>
      <vt:lpstr>Présentation PowerPoint</vt:lpstr>
      <vt:lpstr>contexte</vt:lpstr>
      <vt:lpstr>Jeu de données</vt:lpstr>
      <vt:lpstr>Intérêt du big data</vt:lpstr>
      <vt:lpstr>Intérêt du big data</vt:lpstr>
      <vt:lpstr>Création de l’environnement </vt:lpstr>
      <vt:lpstr>Création de l’environnement </vt:lpstr>
      <vt:lpstr>Création de l’environnement </vt:lpstr>
      <vt:lpstr>Chaîne de traitement : le modèle</vt:lpstr>
      <vt:lpstr>Chaîne de traitement : processus</vt:lpstr>
      <vt:lpstr>Chaîne de traitement : réduction</vt:lpstr>
      <vt:lpstr>Chaîne de traitement : dépôt</vt:lpstr>
      <vt:lpstr>Chaîne de traitement : suivie</vt:lpstr>
      <vt:lpstr>Chaîne de traitement : résiliation</vt:lpstr>
      <vt:lpstr>Démonstration</vt:lpstr>
      <vt:lpstr>Conclusion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Anticipez les besoins en consommation électrique des bâtiments</dc:title>
  <dc:creator>benjamin pire</dc:creator>
  <cp:lastModifiedBy>lucas lucas</cp:lastModifiedBy>
  <cp:revision>126</cp:revision>
  <dcterms:created xsi:type="dcterms:W3CDTF">2023-03-24T09:55:01Z</dcterms:created>
  <dcterms:modified xsi:type="dcterms:W3CDTF">2024-06-18T16:55:17Z</dcterms:modified>
</cp:coreProperties>
</file>