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8" r:id="rId4"/>
    <p:sldId id="281" r:id="rId5"/>
    <p:sldId id="266" r:id="rId6"/>
    <p:sldId id="257" r:id="rId7"/>
    <p:sldId id="258" r:id="rId8"/>
    <p:sldId id="259" r:id="rId9"/>
    <p:sldId id="282" r:id="rId10"/>
    <p:sldId id="260" r:id="rId11"/>
    <p:sldId id="283" r:id="rId12"/>
    <p:sldId id="284" r:id="rId13"/>
    <p:sldId id="261" r:id="rId14"/>
    <p:sldId id="285" r:id="rId15"/>
    <p:sldId id="262" r:id="rId16"/>
    <p:sldId id="273" r:id="rId17"/>
    <p:sldId id="267" r:id="rId18"/>
    <p:sldId id="264" r:id="rId19"/>
    <p:sldId id="268" r:id="rId20"/>
    <p:sldId id="286" r:id="rId21"/>
    <p:sldId id="275" r:id="rId22"/>
    <p:sldId id="277" r:id="rId23"/>
    <p:sldId id="272" r:id="rId24"/>
    <p:sldId id="278" r:id="rId25"/>
    <p:sldId id="279" r:id="rId26"/>
    <p:sldId id="287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9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8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0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1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2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4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8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9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4373-3AA3-4ABD-A1FE-E01BD15E6418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7D12F4-A438-43FC-AC0E-F821FF4DBA1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BEE66-13AB-7665-13F1-E18376BE7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400" b="1" dirty="0"/>
              <a:t>Anticipez les besoins en consommation de bâtiments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783101-E85A-2BD6-A49B-5C4CFD9C2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Bâtiments non résidentiel dans la ville de Seattle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4EB54-4596-E166-8A76-EBD68B8A6808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F843-0E7A-9220-4114-EBC1453C9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9C7E62-E6E4-B97B-D0F8-5D0817110806}"/>
              </a:ext>
            </a:extLst>
          </p:cNvPr>
          <p:cNvSpPr/>
          <p:nvPr/>
        </p:nvSpPr>
        <p:spPr>
          <a:xfrm>
            <a:off x="1744359" y="1952746"/>
            <a:ext cx="1072537" cy="42625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E92CE-E539-53A3-B3EA-1279372A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Première ingénierie de variables</a:t>
            </a:r>
            <a:br>
              <a:rPr lang="fr-FR" dirty="0"/>
            </a:br>
            <a:r>
              <a:rPr lang="fr-FR" dirty="0"/>
              <a:t>- Transformation de variables numériques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2A518-1418-8184-A7E5-64026494C438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C0B412-E931-DD6E-DF47-D8CBCA08A9DE}"/>
              </a:ext>
            </a:extLst>
          </p:cNvPr>
          <p:cNvSpPr txBox="1"/>
          <p:nvPr/>
        </p:nvSpPr>
        <p:spPr>
          <a:xfrm>
            <a:off x="1744359" y="4217037"/>
            <a:ext cx="1346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BuildingAge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1BE8F9-D885-8083-D2DD-099458145BEB}"/>
              </a:ext>
            </a:extLst>
          </p:cNvPr>
          <p:cNvSpPr txBox="1"/>
          <p:nvPr/>
        </p:nvSpPr>
        <p:spPr>
          <a:xfrm>
            <a:off x="6096000" y="4251418"/>
            <a:ext cx="2309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RatioElectricityUse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3C99-983C-B738-2375-982A3A57967D}"/>
              </a:ext>
            </a:extLst>
          </p:cNvPr>
          <p:cNvSpPr txBox="1"/>
          <p:nvPr/>
        </p:nvSpPr>
        <p:spPr>
          <a:xfrm>
            <a:off x="3957472" y="4217037"/>
            <a:ext cx="2309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RatioSteamUse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43AA8C-A88B-8537-D103-002B348B8FBC}"/>
              </a:ext>
            </a:extLst>
          </p:cNvPr>
          <p:cNvSpPr txBox="1"/>
          <p:nvPr/>
        </p:nvSpPr>
        <p:spPr>
          <a:xfrm>
            <a:off x="8318757" y="4284815"/>
            <a:ext cx="2309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RationNaturalGazUse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B1C4D6-54AA-C609-B0A2-FA335F7D7AB9}"/>
              </a:ext>
            </a:extLst>
          </p:cNvPr>
          <p:cNvSpPr txBox="1"/>
          <p:nvPr/>
        </p:nvSpPr>
        <p:spPr>
          <a:xfrm>
            <a:off x="1765971" y="1985667"/>
            <a:ext cx="105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YearBuilt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07E843-CF67-F2EA-C5C1-79D151C3B750}"/>
              </a:ext>
            </a:extLst>
          </p:cNvPr>
          <p:cNvSpPr txBox="1"/>
          <p:nvPr/>
        </p:nvSpPr>
        <p:spPr>
          <a:xfrm>
            <a:off x="1744359" y="2474709"/>
            <a:ext cx="1050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2016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1900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F997C8-C6C6-8899-6CEC-D102ECE2EB6E}"/>
              </a:ext>
            </a:extLst>
          </p:cNvPr>
          <p:cNvSpPr txBox="1"/>
          <p:nvPr/>
        </p:nvSpPr>
        <p:spPr>
          <a:xfrm>
            <a:off x="1868524" y="4682075"/>
            <a:ext cx="1050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0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116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11BEED-ABD5-142E-5129-F7F42A05C659}"/>
              </a:ext>
            </a:extLst>
          </p:cNvPr>
          <p:cNvSpPr txBox="1"/>
          <p:nvPr/>
        </p:nvSpPr>
        <p:spPr>
          <a:xfrm>
            <a:off x="3928283" y="1942989"/>
            <a:ext cx="2167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SteamUse</a:t>
            </a:r>
            <a:r>
              <a:rPr lang="fr-FR" sz="1800" dirty="0"/>
              <a:t>(</a:t>
            </a:r>
            <a:r>
              <a:rPr lang="fr-FR" sz="1800" dirty="0" err="1"/>
              <a:t>kBtu</a:t>
            </a:r>
            <a:r>
              <a:rPr lang="fr-FR" sz="18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736278-F206-8922-8C7D-63994F51667D}"/>
              </a:ext>
            </a:extLst>
          </p:cNvPr>
          <p:cNvSpPr txBox="1"/>
          <p:nvPr/>
        </p:nvSpPr>
        <p:spPr>
          <a:xfrm>
            <a:off x="6096000" y="1951067"/>
            <a:ext cx="2167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Electricity</a:t>
            </a:r>
            <a:r>
              <a:rPr lang="fr-FR" sz="1800" dirty="0"/>
              <a:t>(</a:t>
            </a:r>
            <a:r>
              <a:rPr lang="fr-FR" sz="1800" dirty="0" err="1"/>
              <a:t>kBtu</a:t>
            </a:r>
            <a:r>
              <a:rPr lang="fr-FR" sz="18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535348-2519-3C74-4DBD-587882668DDE}"/>
              </a:ext>
            </a:extLst>
          </p:cNvPr>
          <p:cNvSpPr txBox="1"/>
          <p:nvPr/>
        </p:nvSpPr>
        <p:spPr>
          <a:xfrm>
            <a:off x="8312857" y="1951067"/>
            <a:ext cx="2167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NaturalGas</a:t>
            </a:r>
            <a:r>
              <a:rPr lang="fr-FR" sz="1800" dirty="0"/>
              <a:t>(</a:t>
            </a:r>
            <a:r>
              <a:rPr lang="fr-FR" sz="1800" dirty="0" err="1"/>
              <a:t>kBtu</a:t>
            </a:r>
            <a:r>
              <a:rPr lang="fr-FR" sz="1800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E3DFD1-894A-23BE-C78F-6808A9E4BBDC}"/>
              </a:ext>
            </a:extLst>
          </p:cNvPr>
          <p:cNvSpPr txBox="1"/>
          <p:nvPr/>
        </p:nvSpPr>
        <p:spPr>
          <a:xfrm>
            <a:off x="4061488" y="4682075"/>
            <a:ext cx="1050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0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100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44D7AA-C1F2-A71B-939C-753C9A77A707}"/>
              </a:ext>
            </a:extLst>
          </p:cNvPr>
          <p:cNvSpPr txBox="1"/>
          <p:nvPr/>
        </p:nvSpPr>
        <p:spPr>
          <a:xfrm>
            <a:off x="6654395" y="4682075"/>
            <a:ext cx="1050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0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100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14CEEE9-07F8-3676-B295-7E0A569DFF33}"/>
              </a:ext>
            </a:extLst>
          </p:cNvPr>
          <p:cNvSpPr txBox="1"/>
          <p:nvPr/>
        </p:nvSpPr>
        <p:spPr>
          <a:xfrm>
            <a:off x="9007522" y="4682075"/>
            <a:ext cx="1050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0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100</a:t>
            </a: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D8D8DD2-427D-3756-2194-5845CB672F8D}"/>
              </a:ext>
            </a:extLst>
          </p:cNvPr>
          <p:cNvSpPr/>
          <p:nvPr/>
        </p:nvSpPr>
        <p:spPr>
          <a:xfrm>
            <a:off x="2011526" y="3967846"/>
            <a:ext cx="120999" cy="201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25861A1F-A900-0E21-9BA4-1A83A20629CB}"/>
              </a:ext>
            </a:extLst>
          </p:cNvPr>
          <p:cNvSpPr/>
          <p:nvPr/>
        </p:nvSpPr>
        <p:spPr>
          <a:xfrm>
            <a:off x="4586950" y="2453844"/>
            <a:ext cx="120999" cy="16989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ED2A6AF7-5098-700F-166A-97D66AA0A5C9}"/>
              </a:ext>
            </a:extLst>
          </p:cNvPr>
          <p:cNvSpPr/>
          <p:nvPr/>
        </p:nvSpPr>
        <p:spPr>
          <a:xfrm>
            <a:off x="6898350" y="2474710"/>
            <a:ext cx="120999" cy="16989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06886C67-18AD-B0B9-3A58-35FFD3732332}"/>
              </a:ext>
            </a:extLst>
          </p:cNvPr>
          <p:cNvSpPr/>
          <p:nvPr/>
        </p:nvSpPr>
        <p:spPr>
          <a:xfrm>
            <a:off x="9209750" y="2470524"/>
            <a:ext cx="120999" cy="16989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15A7843-3753-D660-B703-BBABFB8130B6}"/>
              </a:ext>
            </a:extLst>
          </p:cNvPr>
          <p:cNvSpPr/>
          <p:nvPr/>
        </p:nvSpPr>
        <p:spPr>
          <a:xfrm>
            <a:off x="1773556" y="4217037"/>
            <a:ext cx="1317011" cy="42625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86F8AA6D-AE00-0FF2-78EE-C82C3C10A1C6}"/>
              </a:ext>
            </a:extLst>
          </p:cNvPr>
          <p:cNvSpPr/>
          <p:nvPr/>
        </p:nvSpPr>
        <p:spPr>
          <a:xfrm>
            <a:off x="3957472" y="4206006"/>
            <a:ext cx="1592428" cy="42625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48A5C66-7601-3CFC-EABA-3C4B876CD860}"/>
              </a:ext>
            </a:extLst>
          </p:cNvPr>
          <p:cNvSpPr/>
          <p:nvPr/>
        </p:nvSpPr>
        <p:spPr>
          <a:xfrm>
            <a:off x="6162634" y="4206006"/>
            <a:ext cx="1851065" cy="42625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C2E00111-3DCC-1EE1-AF13-B4334E40500A}"/>
              </a:ext>
            </a:extLst>
          </p:cNvPr>
          <p:cNvSpPr/>
          <p:nvPr/>
        </p:nvSpPr>
        <p:spPr>
          <a:xfrm>
            <a:off x="8344716" y="4206006"/>
            <a:ext cx="2167717" cy="42625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3C8C7F39-44C2-4DD8-DFCC-FAA1A67C64CE}"/>
              </a:ext>
            </a:extLst>
          </p:cNvPr>
          <p:cNvSpPr/>
          <p:nvPr/>
        </p:nvSpPr>
        <p:spPr>
          <a:xfrm>
            <a:off x="8291246" y="1932563"/>
            <a:ext cx="1811256" cy="42625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2A89A61-E48D-9779-9601-CC97822388A5}"/>
              </a:ext>
            </a:extLst>
          </p:cNvPr>
          <p:cNvSpPr/>
          <p:nvPr/>
        </p:nvSpPr>
        <p:spPr>
          <a:xfrm>
            <a:off x="6068471" y="1932563"/>
            <a:ext cx="1811256" cy="42625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DF41A4B-3FBC-3C53-EC9E-0013D523C530}"/>
              </a:ext>
            </a:extLst>
          </p:cNvPr>
          <p:cNvSpPr/>
          <p:nvPr/>
        </p:nvSpPr>
        <p:spPr>
          <a:xfrm>
            <a:off x="3802321" y="1942989"/>
            <a:ext cx="1811256" cy="42625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842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6" grpId="0"/>
      <p:bldP spid="12" grpId="0"/>
      <p:bldP spid="14" grpId="0"/>
      <p:bldP spid="16" grpId="0"/>
      <p:bldP spid="19" grpId="0" animBg="1"/>
      <p:bldP spid="21" grpId="0" animBg="1"/>
      <p:bldP spid="26" grpId="0" animBg="1"/>
      <p:bldP spid="33" grpId="0" animBg="1"/>
      <p:bldP spid="36" grpId="0" animBg="1"/>
      <p:bldP spid="38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69DD7-0745-E685-97F2-F7C10237C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47333F-0E12-4069-9C93-266D281FB2BB}"/>
              </a:ext>
            </a:extLst>
          </p:cNvPr>
          <p:cNvSpPr/>
          <p:nvPr/>
        </p:nvSpPr>
        <p:spPr>
          <a:xfrm>
            <a:off x="118107" y="1853754"/>
            <a:ext cx="4053223" cy="4750246"/>
          </a:xfrm>
          <a:prstGeom prst="roundRect">
            <a:avLst>
              <a:gd name="adj" fmla="val 4760"/>
            </a:avLst>
          </a:prstGeom>
          <a:solidFill>
            <a:schemeClr val="accent5">
              <a:lumMod val="7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BE989-E36D-E7F5-2E05-190192F9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Première ingénierie de variables</a:t>
            </a:r>
            <a:br>
              <a:rPr lang="fr-FR" dirty="0"/>
            </a:br>
            <a:r>
              <a:rPr lang="fr-FR" dirty="0"/>
              <a:t>- Encodage de variables textuelles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0F7FF-EFAF-C12B-F75F-AE2B7FC87657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21AB2E-33BD-8B0F-85D1-FDF5C14E29B8}"/>
              </a:ext>
            </a:extLst>
          </p:cNvPr>
          <p:cNvSpPr txBox="1"/>
          <p:nvPr/>
        </p:nvSpPr>
        <p:spPr>
          <a:xfrm>
            <a:off x="652773" y="3622951"/>
            <a:ext cx="33946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effectLst/>
                <a:latin typeface="Courier New" panose="02070309020205020404" pitchFamily="49" charset="0"/>
              </a:rPr>
              <a:t>'Worship Facility’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effectLst/>
                <a:latin typeface="Courier New" panose="02070309020205020404" pitchFamily="49" charset="0"/>
              </a:rPr>
              <a:t>'Office’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effectLst/>
                <a:latin typeface="Courier New" panose="02070309020205020404" pitchFamily="49" charset="0"/>
              </a:rPr>
              <a:t>'Social/Meeting Hall’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effectLst/>
                <a:latin typeface="Courier New" panose="02070309020205020404" pitchFamily="49" charset="0"/>
              </a:rPr>
              <a:t>'Financial Office’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effectLst/>
                <a:latin typeface="Courier New" panose="02070309020205020404" pitchFamily="49" charset="0"/>
              </a:rPr>
              <a:t>'Bank Branch’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effectLst/>
                <a:latin typeface="Courier New" panose="02070309020205020404" pitchFamily="49" charset="0"/>
              </a:rPr>
              <a:t>'Other - Public Services'</a:t>
            </a:r>
            <a:endParaRPr lang="en-US" sz="1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9F1E89-ADBA-AC5B-0E08-24C451344242}"/>
              </a:ext>
            </a:extLst>
          </p:cNvPr>
          <p:cNvSpPr txBox="1"/>
          <p:nvPr/>
        </p:nvSpPr>
        <p:spPr>
          <a:xfrm>
            <a:off x="372726" y="3253619"/>
            <a:ext cx="2309883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/>
              <a:t>office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93608D4-9FB6-C28A-F9FE-6D47CCD8AA87}"/>
              </a:ext>
            </a:extLst>
          </p:cNvPr>
          <p:cNvSpPr txBox="1"/>
          <p:nvPr/>
        </p:nvSpPr>
        <p:spPr>
          <a:xfrm>
            <a:off x="372726" y="5007946"/>
            <a:ext cx="2409968" cy="1477328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fr-FR" dirty="0"/>
              <a:t>Store  </a:t>
            </a:r>
          </a:p>
          <a:p>
            <a:r>
              <a:rPr lang="fr-FR" dirty="0" err="1"/>
              <a:t>other</a:t>
            </a:r>
            <a:r>
              <a:rPr lang="fr-FR" dirty="0"/>
              <a:t>  </a:t>
            </a:r>
          </a:p>
          <a:p>
            <a:r>
              <a:rPr lang="fr-FR" dirty="0" err="1"/>
              <a:t>storage</a:t>
            </a:r>
            <a:r>
              <a:rPr lang="fr-FR" dirty="0"/>
              <a:t>  </a:t>
            </a:r>
          </a:p>
          <a:p>
            <a:r>
              <a:rPr lang="fr-FR" dirty="0"/>
              <a:t>restaurant/</a:t>
            </a:r>
            <a:r>
              <a:rPr lang="fr-FR" dirty="0" err="1"/>
              <a:t>hotel</a:t>
            </a:r>
            <a:r>
              <a:rPr lang="fr-FR" dirty="0"/>
              <a:t>/</a:t>
            </a:r>
            <a:r>
              <a:rPr lang="fr-FR" dirty="0" err="1"/>
              <a:t>health</a:t>
            </a:r>
            <a:r>
              <a:rPr lang="fr-FR" dirty="0"/>
              <a:t>  </a:t>
            </a:r>
          </a:p>
          <a:p>
            <a:r>
              <a:rPr lang="fr-FR" dirty="0"/>
              <a:t>public services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EBA84E-DE7E-3CCE-F61C-02E8126FE204}"/>
              </a:ext>
            </a:extLst>
          </p:cNvPr>
          <p:cNvSpPr txBox="1"/>
          <p:nvPr/>
        </p:nvSpPr>
        <p:spPr>
          <a:xfrm>
            <a:off x="192342" y="1960734"/>
            <a:ext cx="37166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fr-FR" dirty="0" err="1"/>
              <a:t>LargestPropertyUseType</a:t>
            </a:r>
            <a:endParaRPr lang="fr-FR" dirty="0"/>
          </a:p>
          <a:p>
            <a:r>
              <a:rPr lang="fr-FR" dirty="0" err="1"/>
              <a:t>SecondLargestPropertyUseType</a:t>
            </a:r>
            <a:endParaRPr lang="fr-FR" dirty="0"/>
          </a:p>
          <a:p>
            <a:r>
              <a:rPr lang="fr-FR" dirty="0" err="1"/>
              <a:t>ThirdLargestPropertyUseType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FCF0A21-58DE-2C56-A428-FCFC34D7F707}"/>
              </a:ext>
            </a:extLst>
          </p:cNvPr>
          <p:cNvSpPr/>
          <p:nvPr/>
        </p:nvSpPr>
        <p:spPr>
          <a:xfrm>
            <a:off x="372726" y="3530618"/>
            <a:ext cx="3536286" cy="1477328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6FB9232-F983-7ED8-A6E7-CC82B3FCDC57}"/>
              </a:ext>
            </a:extLst>
          </p:cNvPr>
          <p:cNvSpPr txBox="1"/>
          <p:nvPr/>
        </p:nvSpPr>
        <p:spPr>
          <a:xfrm>
            <a:off x="9212316" y="697539"/>
            <a:ext cx="216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Somme des surfaces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3165D9-8A92-164B-E078-B76BB5815E31}"/>
              </a:ext>
            </a:extLst>
          </p:cNvPr>
          <p:cNvSpPr txBox="1"/>
          <p:nvPr/>
        </p:nvSpPr>
        <p:spPr>
          <a:xfrm>
            <a:off x="4900604" y="1960734"/>
            <a:ext cx="37166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fr-FR" dirty="0" err="1"/>
              <a:t>LargestPropertyUseTypeGFA</a:t>
            </a:r>
            <a:endParaRPr lang="fr-FR" dirty="0"/>
          </a:p>
          <a:p>
            <a:r>
              <a:rPr lang="fr-FR" dirty="0" err="1"/>
              <a:t>SecondLargestPropertyUseTypeGFA</a:t>
            </a:r>
            <a:endParaRPr lang="fr-FR" dirty="0"/>
          </a:p>
          <a:p>
            <a:r>
              <a:rPr lang="fr-FR" dirty="0" err="1"/>
              <a:t>ThirdLargestPropertyUseTypeGFA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8BC6-3F5F-CDEE-5565-A178D52714F5}"/>
              </a:ext>
            </a:extLst>
          </p:cNvPr>
          <p:cNvSpPr/>
          <p:nvPr/>
        </p:nvSpPr>
        <p:spPr>
          <a:xfrm>
            <a:off x="4900604" y="2884065"/>
            <a:ext cx="1195396" cy="2373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10568</a:t>
            </a:r>
          </a:p>
          <a:p>
            <a:pPr algn="ctr"/>
            <a:r>
              <a:rPr lang="fr-FR" sz="1400" dirty="0"/>
              <a:t>0</a:t>
            </a:r>
          </a:p>
          <a:p>
            <a:pPr algn="ctr"/>
            <a:r>
              <a:rPr lang="fr-FR" sz="1400" dirty="0"/>
              <a:t>186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E4BDF-265A-53B1-2A2D-62130DB243F8}"/>
              </a:ext>
            </a:extLst>
          </p:cNvPr>
          <p:cNvSpPr/>
          <p:nvPr/>
        </p:nvSpPr>
        <p:spPr>
          <a:xfrm>
            <a:off x="6093048" y="2884065"/>
            <a:ext cx="1328830" cy="2373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4798</a:t>
            </a:r>
          </a:p>
          <a:p>
            <a:pPr algn="ctr"/>
            <a:r>
              <a:rPr lang="fr-FR" sz="1400" dirty="0"/>
              <a:t>4620</a:t>
            </a:r>
          </a:p>
          <a:p>
            <a:pPr algn="ctr"/>
            <a:r>
              <a:rPr lang="fr-FR" sz="1400" dirty="0"/>
              <a:t>13554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59432-7F88-531C-C673-8203ECA58EA9}"/>
              </a:ext>
            </a:extLst>
          </p:cNvPr>
          <p:cNvSpPr/>
          <p:nvPr/>
        </p:nvSpPr>
        <p:spPr>
          <a:xfrm>
            <a:off x="7421878" y="2884065"/>
            <a:ext cx="1195396" cy="2373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854</a:t>
            </a:r>
          </a:p>
          <a:p>
            <a:pPr algn="ctr"/>
            <a:r>
              <a:rPr lang="fr-FR" sz="1400" dirty="0"/>
              <a:t>2698</a:t>
            </a:r>
          </a:p>
          <a:p>
            <a:pPr algn="ctr"/>
            <a:r>
              <a:rPr lang="fr-FR" sz="1400" dirty="0"/>
              <a:t>74520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447EA1-AB6F-C072-5F6E-C48B9533F5AB}"/>
              </a:ext>
            </a:extLst>
          </p:cNvPr>
          <p:cNvSpPr txBox="1"/>
          <p:nvPr/>
        </p:nvSpPr>
        <p:spPr>
          <a:xfrm>
            <a:off x="2912209" y="6049824"/>
            <a:ext cx="17907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OneHotEncoder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C5F7AD-5035-F674-C487-0CD19DFA2FD7}"/>
              </a:ext>
            </a:extLst>
          </p:cNvPr>
          <p:cNvSpPr txBox="1"/>
          <p:nvPr/>
        </p:nvSpPr>
        <p:spPr>
          <a:xfrm>
            <a:off x="9007523" y="2396981"/>
            <a:ext cx="79687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/>
              <a:t>office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CA831-661B-9227-17D1-62A2137F043E}"/>
              </a:ext>
            </a:extLst>
          </p:cNvPr>
          <p:cNvSpPr txBox="1"/>
          <p:nvPr/>
        </p:nvSpPr>
        <p:spPr>
          <a:xfrm>
            <a:off x="10428080" y="2397817"/>
            <a:ext cx="1571578" cy="369332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fr-FR" dirty="0"/>
              <a:t>public services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D0BEAB-850D-BBCF-DFFC-E4675A50F8F4}"/>
              </a:ext>
            </a:extLst>
          </p:cNvPr>
          <p:cNvSpPr txBox="1"/>
          <p:nvPr/>
        </p:nvSpPr>
        <p:spPr>
          <a:xfrm>
            <a:off x="9900342" y="2369020"/>
            <a:ext cx="5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7A7D093-0BCD-4F30-11BF-FE5F68FD27D2}"/>
              </a:ext>
            </a:extLst>
          </p:cNvPr>
          <p:cNvSpPr txBox="1"/>
          <p:nvPr/>
        </p:nvSpPr>
        <p:spPr>
          <a:xfrm>
            <a:off x="5554731" y="5746610"/>
            <a:ext cx="24274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PropertyGFABuilding</a:t>
            </a:r>
            <a:r>
              <a:rPr lang="en-US" dirty="0"/>
              <a:t>(s)</a:t>
            </a:r>
            <a:endParaRPr lang="fr-FR" dirty="0"/>
          </a:p>
        </p:txBody>
      </p:sp>
      <p:sp>
        <p:nvSpPr>
          <p:cNvPr id="38" name="Signe de division 37">
            <a:extLst>
              <a:ext uri="{FF2B5EF4-FFF2-40B4-BE49-F238E27FC236}">
                <a16:creationId xmlns:a16="http://schemas.microsoft.com/office/drawing/2014/main" id="{F22B75B2-7E3E-E2CF-C618-CBED91239CE6}"/>
              </a:ext>
            </a:extLst>
          </p:cNvPr>
          <p:cNvSpPr/>
          <p:nvPr/>
        </p:nvSpPr>
        <p:spPr>
          <a:xfrm>
            <a:off x="6556741" y="5257800"/>
            <a:ext cx="404396" cy="472282"/>
          </a:xfrm>
          <a:prstGeom prst="mathDivide">
            <a:avLst>
              <a:gd name="adj1" fmla="val 13436"/>
              <a:gd name="adj2" fmla="val 10082"/>
              <a:gd name="adj3" fmla="val 845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6DB4EC-F288-3E43-0611-8B619C7F4EEA}"/>
              </a:ext>
            </a:extLst>
          </p:cNvPr>
          <p:cNvSpPr/>
          <p:nvPr/>
        </p:nvSpPr>
        <p:spPr>
          <a:xfrm>
            <a:off x="9031293" y="2929178"/>
            <a:ext cx="773107" cy="23250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0</a:t>
            </a:r>
          </a:p>
          <a:p>
            <a:pPr algn="ctr"/>
            <a:r>
              <a:rPr lang="fr-FR" sz="1400" dirty="0"/>
              <a:t>0,54</a:t>
            </a:r>
          </a:p>
          <a:p>
            <a:pPr algn="ctr"/>
            <a:r>
              <a:rPr lang="fr-FR" sz="1400" dirty="0"/>
              <a:t>0,21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CDD4C3-0D35-6EC3-04EE-CB9D4B87596D}"/>
              </a:ext>
            </a:extLst>
          </p:cNvPr>
          <p:cNvSpPr/>
          <p:nvPr/>
        </p:nvSpPr>
        <p:spPr>
          <a:xfrm>
            <a:off x="10766120" y="2908422"/>
            <a:ext cx="773107" cy="23250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0,3</a:t>
            </a:r>
          </a:p>
          <a:p>
            <a:pPr algn="ctr"/>
            <a:r>
              <a:rPr lang="fr-FR" sz="1400" dirty="0"/>
              <a:t>0,64</a:t>
            </a:r>
          </a:p>
          <a:p>
            <a:pPr algn="ctr"/>
            <a:r>
              <a:rPr lang="fr-FR" sz="1400" dirty="0"/>
              <a:t>0,01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  <a:p>
            <a:pPr algn="ctr"/>
            <a:r>
              <a:rPr lang="fr-FR" sz="1400" dirty="0"/>
              <a:t>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7505C62-6809-F694-53AA-8676A252ED7F}"/>
              </a:ext>
            </a:extLst>
          </p:cNvPr>
          <p:cNvCxnSpPr/>
          <p:nvPr/>
        </p:nvCxnSpPr>
        <p:spPr>
          <a:xfrm>
            <a:off x="3029803" y="3780430"/>
            <a:ext cx="33982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èche : double flèche horizontale 12">
            <a:extLst>
              <a:ext uri="{FF2B5EF4-FFF2-40B4-BE49-F238E27FC236}">
                <a16:creationId xmlns:a16="http://schemas.microsoft.com/office/drawing/2014/main" id="{A8ACA3B9-FD1D-5508-633F-043CB041BFCE}"/>
              </a:ext>
            </a:extLst>
          </p:cNvPr>
          <p:cNvSpPr/>
          <p:nvPr/>
        </p:nvSpPr>
        <p:spPr>
          <a:xfrm>
            <a:off x="4314863" y="4315448"/>
            <a:ext cx="423027" cy="25655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515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0" grpId="0" animBg="1"/>
      <p:bldP spid="23" grpId="0" animBg="1"/>
      <p:bldP spid="3" grpId="0" animBg="1"/>
      <p:bldP spid="5" grpId="0" animBg="1"/>
      <p:bldP spid="6" grpId="0" animBg="1"/>
      <p:bldP spid="7" grpId="0" animBg="1"/>
      <p:bldP spid="12" grpId="0" animBg="1"/>
      <p:bldP spid="14" grpId="0" animBg="1"/>
      <p:bldP spid="16" grpId="0" animBg="1"/>
      <p:bldP spid="19" grpId="0"/>
      <p:bldP spid="36" grpId="0" animBg="1"/>
      <p:bldP spid="38" grpId="0" animBg="1"/>
      <p:bldP spid="40" grpId="0" animBg="1"/>
      <p:bldP spid="4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C5D8-BC50-C91D-80EB-46D87C61E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2D7E15-1C2A-8D04-05F8-0711AC095104}"/>
              </a:ext>
            </a:extLst>
          </p:cNvPr>
          <p:cNvSpPr/>
          <p:nvPr/>
        </p:nvSpPr>
        <p:spPr>
          <a:xfrm>
            <a:off x="1355139" y="175848"/>
            <a:ext cx="8745131" cy="6682152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706C78-FA8C-2B5D-283B-D9B4249E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85" y="3537805"/>
            <a:ext cx="31657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400" dirty="0" err="1"/>
              <a:t>Neighborhood_CENTRAL</a:t>
            </a:r>
            <a:endParaRPr lang="fr-FR" altLang="fr-FR" sz="1400" dirty="0"/>
          </a:p>
          <a:p>
            <a:r>
              <a:rPr lang="fr-FR" altLang="fr-FR" sz="1400" dirty="0" err="1"/>
              <a:t>Neighborhood_DOWNTOWN</a:t>
            </a:r>
            <a:endParaRPr lang="fr-FR" altLang="fr-FR" sz="1400" dirty="0"/>
          </a:p>
          <a:p>
            <a:r>
              <a:rPr lang="fr-FR" altLang="fr-FR" sz="1400" dirty="0" err="1"/>
              <a:t>Neighborhood_GREATER</a:t>
            </a:r>
            <a:r>
              <a:rPr lang="fr-FR" altLang="fr-FR" sz="1400" dirty="0"/>
              <a:t> DUWAMISH</a:t>
            </a:r>
          </a:p>
          <a:p>
            <a:r>
              <a:rPr lang="fr-FR" altLang="fr-FR" sz="1400" dirty="0" err="1"/>
              <a:t>Neighborhood_NORTH</a:t>
            </a:r>
            <a:endParaRPr lang="fr-FR" altLang="fr-FR" sz="1400" dirty="0"/>
          </a:p>
          <a:p>
            <a:r>
              <a:rPr lang="fr-FR" altLang="fr-FR" sz="1400" dirty="0" err="1"/>
              <a:t>Neighborhood_SOUTH</a:t>
            </a:r>
            <a:endParaRPr lang="fr-FR" altLang="fr-FR" sz="1400" dirty="0"/>
          </a:p>
          <a:p>
            <a:r>
              <a:rPr lang="fr-FR" altLang="fr-FR" sz="1400" dirty="0" err="1"/>
              <a:t>Neighborhood_WEST</a:t>
            </a:r>
            <a:r>
              <a:rPr lang="fr-FR" altLang="fr-FR" sz="1400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57774F-0658-A884-AE33-CAD10E268516}"/>
              </a:ext>
            </a:extLst>
          </p:cNvPr>
          <p:cNvSpPr/>
          <p:nvPr/>
        </p:nvSpPr>
        <p:spPr>
          <a:xfrm>
            <a:off x="3467210" y="1992572"/>
            <a:ext cx="7218987" cy="3862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4D608A-73B6-D60B-32D3-FD239168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Première ingénierie de variables</a:t>
            </a:r>
            <a:br>
              <a:rPr lang="fr-FR" dirty="0"/>
            </a:br>
            <a:r>
              <a:rPr lang="fr-FR" dirty="0"/>
              <a:t>- Encodage de variables textuelles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C7562-E9D2-2210-8673-B01067F9C479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3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BF7974F-D2E3-A450-3110-7F067C60EEE9}"/>
              </a:ext>
            </a:extLst>
          </p:cNvPr>
          <p:cNvSpPr txBox="1"/>
          <p:nvPr/>
        </p:nvSpPr>
        <p:spPr>
          <a:xfrm>
            <a:off x="97839" y="2223494"/>
            <a:ext cx="15807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fr-FR" dirty="0" err="1"/>
              <a:t>Neighborhood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417C8F-6C90-3119-0884-3F2FC27713C8}"/>
              </a:ext>
            </a:extLst>
          </p:cNvPr>
          <p:cNvSpPr txBox="1"/>
          <p:nvPr/>
        </p:nvSpPr>
        <p:spPr>
          <a:xfrm>
            <a:off x="97839" y="2805805"/>
            <a:ext cx="25146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DOWNTOWN</a:t>
            </a:r>
          </a:p>
          <a:p>
            <a:r>
              <a:rPr lang="fr-FR" sz="1400" dirty="0"/>
              <a:t>GREATER DUWAMISH</a:t>
            </a:r>
          </a:p>
          <a:p>
            <a:r>
              <a:rPr lang="fr-FR" sz="1400" dirty="0"/>
              <a:t>MAGNOLIA / QUEEN ANNE</a:t>
            </a:r>
          </a:p>
          <a:p>
            <a:r>
              <a:rPr lang="fr-FR" sz="1400" dirty="0"/>
              <a:t>LAKE UNION</a:t>
            </a:r>
          </a:p>
          <a:p>
            <a:r>
              <a:rPr lang="fr-FR" sz="1400" dirty="0"/>
              <a:t>EAST</a:t>
            </a:r>
          </a:p>
          <a:p>
            <a:r>
              <a:rPr lang="fr-FR" sz="1400" dirty="0"/>
              <a:t>NORTHEAST</a:t>
            </a:r>
          </a:p>
          <a:p>
            <a:r>
              <a:rPr lang="fr-FR" sz="1400" dirty="0"/>
              <a:t>NORTHWEST</a:t>
            </a:r>
          </a:p>
          <a:p>
            <a:r>
              <a:rPr lang="fr-FR" sz="1400" dirty="0"/>
              <a:t>BALLARD</a:t>
            </a:r>
          </a:p>
          <a:p>
            <a:r>
              <a:rPr lang="fr-FR" sz="1400" dirty="0"/>
              <a:t>NORTH</a:t>
            </a:r>
          </a:p>
          <a:p>
            <a:r>
              <a:rPr lang="fr-FR" sz="1400" dirty="0"/>
              <a:t>CENTRAL</a:t>
            </a:r>
          </a:p>
          <a:p>
            <a:r>
              <a:rPr lang="fr-FR" sz="1400" dirty="0"/>
              <a:t>DELRIDGE</a:t>
            </a:r>
          </a:p>
          <a:p>
            <a:r>
              <a:rPr lang="fr-FR" sz="1400" dirty="0"/>
              <a:t>SOUTHWEST</a:t>
            </a:r>
          </a:p>
          <a:p>
            <a:r>
              <a:rPr lang="fr-FR" sz="1400" dirty="0"/>
              <a:t>SOUTHEAST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EE80CD-4879-75BA-CD5A-40915E88081C}"/>
              </a:ext>
            </a:extLst>
          </p:cNvPr>
          <p:cNvSpPr txBox="1"/>
          <p:nvPr/>
        </p:nvSpPr>
        <p:spPr>
          <a:xfrm>
            <a:off x="8113654" y="2147496"/>
            <a:ext cx="69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F874FA-3343-79A7-1547-81A56912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33" y="2197511"/>
            <a:ext cx="233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400" dirty="0" err="1"/>
              <a:t>Neighborhood_CENTRAL</a:t>
            </a:r>
            <a:endParaRPr lang="fr-FR" altLang="fr-FR" sz="14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F93B1FF-C5FD-EC91-486F-4A692609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791" y="2197511"/>
            <a:ext cx="233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400" dirty="0" err="1"/>
              <a:t>Neighborhood_WEST</a:t>
            </a:r>
            <a:r>
              <a:rPr lang="fr-FR" altLang="fr-FR" sz="1400" dirty="0"/>
              <a:t> 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298FEAC0-3FF7-DE8D-D4FA-65A0EBB8940D}"/>
              </a:ext>
            </a:extLst>
          </p:cNvPr>
          <p:cNvSpPr/>
          <p:nvPr/>
        </p:nvSpPr>
        <p:spPr>
          <a:xfrm>
            <a:off x="2443163" y="2805805"/>
            <a:ext cx="316722" cy="2893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CB9A0B-154F-76B9-C9CA-35D3A8FE57A5}"/>
              </a:ext>
            </a:extLst>
          </p:cNvPr>
          <p:cNvSpPr txBox="1"/>
          <p:nvPr/>
        </p:nvSpPr>
        <p:spPr>
          <a:xfrm>
            <a:off x="6784432" y="2753991"/>
            <a:ext cx="696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0</a:t>
            </a:r>
          </a:p>
          <a:p>
            <a:r>
              <a:rPr lang="fr-FR" dirty="0"/>
              <a:t>0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1E6C762-73C8-D6A6-A2D6-9FF0E9EE50A5}"/>
              </a:ext>
            </a:extLst>
          </p:cNvPr>
          <p:cNvSpPr txBox="1"/>
          <p:nvPr/>
        </p:nvSpPr>
        <p:spPr>
          <a:xfrm>
            <a:off x="9314764" y="2805805"/>
            <a:ext cx="696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0</a:t>
            </a:r>
          </a:p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0</a:t>
            </a:r>
          </a:p>
          <a:p>
            <a:r>
              <a:rPr lang="fr-FR" dirty="0"/>
              <a:t>0</a:t>
            </a:r>
          </a:p>
          <a:p>
            <a:r>
              <a:rPr lang="fr-FR" dirty="0"/>
              <a:t>0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1DFC86F-5A4E-2BF6-AF14-76F6C812D049}"/>
              </a:ext>
            </a:extLst>
          </p:cNvPr>
          <p:cNvSpPr txBox="1"/>
          <p:nvPr/>
        </p:nvSpPr>
        <p:spPr>
          <a:xfrm>
            <a:off x="3633069" y="2147496"/>
            <a:ext cx="16656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fr-FR" i="1" dirty="0" err="1"/>
              <a:t>OneHotEncoder</a:t>
            </a:r>
            <a:endParaRPr lang="fr-FR" i="1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ECC1DD8F-35BF-88F0-8005-35082A6172D0}"/>
              </a:ext>
            </a:extLst>
          </p:cNvPr>
          <p:cNvSpPr/>
          <p:nvPr/>
        </p:nvSpPr>
        <p:spPr>
          <a:xfrm>
            <a:off x="5419329" y="2294708"/>
            <a:ext cx="288051" cy="151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160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25" grpId="0" animBg="1"/>
      <p:bldP spid="9" grpId="0"/>
      <p:bldP spid="10" grpId="0"/>
      <p:bldP spid="11" grpId="0"/>
      <p:bldP spid="13" grpId="0" animBg="1"/>
      <p:bldP spid="14" grpId="0"/>
      <p:bldP spid="16" grpId="0"/>
      <p:bldP spid="19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D93D1-214B-4B75-0F87-0D8ABBF5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7A07D65-29F1-E2C3-9764-219BBA5A0635}"/>
              </a:ext>
            </a:extLst>
          </p:cNvPr>
          <p:cNvSpPr/>
          <p:nvPr/>
        </p:nvSpPr>
        <p:spPr>
          <a:xfrm>
            <a:off x="6491614" y="1992574"/>
            <a:ext cx="2396971" cy="45037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17EEB8-E2AD-094F-E993-FEE5C9B3B7A9}"/>
              </a:ext>
            </a:extLst>
          </p:cNvPr>
          <p:cNvSpPr/>
          <p:nvPr/>
        </p:nvSpPr>
        <p:spPr>
          <a:xfrm>
            <a:off x="8896435" y="1992574"/>
            <a:ext cx="2396971" cy="45037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C9D679-2D58-F8B1-DD99-6DFEE2C5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ingénierie de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50E7D-4017-15B7-F8AC-F7B1E2698B38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88EEE3-11A7-1C15-4517-37E6E4D0C07A}"/>
              </a:ext>
            </a:extLst>
          </p:cNvPr>
          <p:cNvSpPr/>
          <p:nvPr/>
        </p:nvSpPr>
        <p:spPr>
          <a:xfrm>
            <a:off x="534379" y="1992575"/>
            <a:ext cx="4002718" cy="45037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0DE2A-1D1E-6C01-AA8D-F1BCDC35AA93}"/>
              </a:ext>
            </a:extLst>
          </p:cNvPr>
          <p:cNvSpPr/>
          <p:nvPr/>
        </p:nvSpPr>
        <p:spPr>
          <a:xfrm>
            <a:off x="4094643" y="1992574"/>
            <a:ext cx="2396971" cy="45037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BBECC0-4BEE-0031-970A-06631AC37F61}"/>
              </a:ext>
            </a:extLst>
          </p:cNvPr>
          <p:cNvSpPr txBox="1"/>
          <p:nvPr/>
        </p:nvSpPr>
        <p:spPr>
          <a:xfrm>
            <a:off x="1549360" y="2048736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Localisation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160A045-6596-C0A2-7600-A889B2039968}"/>
              </a:ext>
            </a:extLst>
          </p:cNvPr>
          <p:cNvCxnSpPr>
            <a:cxnSpLocks/>
          </p:cNvCxnSpPr>
          <p:nvPr/>
        </p:nvCxnSpPr>
        <p:spPr>
          <a:xfrm>
            <a:off x="515629" y="2351235"/>
            <a:ext cx="10759027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F3131-F0A8-245B-9781-A3D001577563}"/>
              </a:ext>
            </a:extLst>
          </p:cNvPr>
          <p:cNvSpPr txBox="1"/>
          <p:nvPr/>
        </p:nvSpPr>
        <p:spPr>
          <a:xfrm>
            <a:off x="4386880" y="2043249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Surface et autre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42BF31-0AF7-D03B-E6D7-E1E3710D7253}"/>
              </a:ext>
            </a:extLst>
          </p:cNvPr>
          <p:cNvSpPr txBox="1"/>
          <p:nvPr/>
        </p:nvSpPr>
        <p:spPr>
          <a:xfrm>
            <a:off x="569593" y="2412674"/>
            <a:ext cx="3489836" cy="3754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fr-FR" sz="1400" dirty="0"/>
              <a:t>'</a:t>
            </a:r>
            <a:r>
              <a:rPr lang="fr-FR" sz="1400" dirty="0" err="1"/>
              <a:t>Neighborhood_CENTRAL</a:t>
            </a:r>
            <a:r>
              <a:rPr lang="fr-FR" sz="1400" dirty="0"/>
              <a:t>',</a:t>
            </a:r>
          </a:p>
          <a:p>
            <a:r>
              <a:rPr lang="fr-FR" sz="1400" dirty="0"/>
              <a:t>'</a:t>
            </a:r>
            <a:r>
              <a:rPr lang="fr-FR" sz="1400" dirty="0" err="1"/>
              <a:t>Neighborhood_DOWNTOWN</a:t>
            </a:r>
            <a:r>
              <a:rPr lang="fr-FR" sz="1400" dirty="0"/>
              <a:t>',</a:t>
            </a:r>
          </a:p>
          <a:p>
            <a:r>
              <a:rPr lang="fr-FR" sz="1400" dirty="0"/>
              <a:t>'</a:t>
            </a:r>
            <a:r>
              <a:rPr lang="fr-FR" sz="1400" dirty="0" err="1"/>
              <a:t>Neighborhood_GREATER</a:t>
            </a:r>
            <a:r>
              <a:rPr lang="fr-FR" sz="1400" dirty="0"/>
              <a:t> DUWAMISH',</a:t>
            </a:r>
          </a:p>
          <a:p>
            <a:r>
              <a:rPr lang="fr-FR" sz="1400" dirty="0"/>
              <a:t>'</a:t>
            </a:r>
            <a:r>
              <a:rPr lang="fr-FR" sz="1400" dirty="0" err="1"/>
              <a:t>Neighborhood_NORTH</a:t>
            </a:r>
            <a:r>
              <a:rPr lang="fr-FR" sz="1400" dirty="0"/>
              <a:t>',</a:t>
            </a:r>
          </a:p>
          <a:p>
            <a:r>
              <a:rPr lang="fr-FR" sz="1400" dirty="0"/>
              <a:t>'</a:t>
            </a:r>
            <a:r>
              <a:rPr lang="fr-FR" sz="1400" dirty="0" err="1"/>
              <a:t>Neighborhood_SOUTH</a:t>
            </a:r>
            <a:r>
              <a:rPr lang="fr-FR" sz="1400" dirty="0"/>
              <a:t>',</a:t>
            </a:r>
          </a:p>
          <a:p>
            <a:r>
              <a:rPr lang="fr-FR" sz="1400" dirty="0"/>
              <a:t>'</a:t>
            </a:r>
            <a:r>
              <a:rPr lang="fr-FR" sz="1400" dirty="0" err="1"/>
              <a:t>Neighborhood_WEST</a:t>
            </a:r>
            <a:r>
              <a:rPr lang="fr-FR" sz="1400" dirty="0"/>
              <a:t>'</a:t>
            </a:r>
          </a:p>
          <a:p>
            <a:br>
              <a:rPr lang="fr-FR" sz="1400" dirty="0"/>
            </a:br>
            <a:r>
              <a:rPr lang="fr-FR" sz="1400" dirty="0"/>
              <a:t>'CouncilDistrictCode_1',</a:t>
            </a:r>
          </a:p>
          <a:p>
            <a:r>
              <a:rPr lang="fr-FR" sz="1400" dirty="0"/>
              <a:t>'CouncilDistrictCode_2', 'CouncilDistrictCode_3',</a:t>
            </a:r>
          </a:p>
          <a:p>
            <a:r>
              <a:rPr lang="fr-FR" sz="1400" dirty="0"/>
              <a:t>'CouncilDistrictCode_4', 'CouncilDistrictCode_5',</a:t>
            </a:r>
          </a:p>
          <a:p>
            <a:r>
              <a:rPr lang="fr-FR" sz="1400" dirty="0"/>
              <a:t>'CouncilDistrictCode_6', 'CouncilDistrictCode_7'</a:t>
            </a:r>
          </a:p>
          <a:p>
            <a:br>
              <a:rPr lang="fr-FR" sz="1400" dirty="0"/>
            </a:br>
            <a:r>
              <a:rPr lang="fr-FR" sz="1400" dirty="0"/>
              <a:t>'Latitude',</a:t>
            </a:r>
          </a:p>
          <a:p>
            <a:r>
              <a:rPr lang="fr-FR" sz="1400" dirty="0"/>
              <a:t>'Longitude'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D142F0F-80A6-92CB-3077-2ED59B45C73A}"/>
              </a:ext>
            </a:extLst>
          </p:cNvPr>
          <p:cNvSpPr txBox="1"/>
          <p:nvPr/>
        </p:nvSpPr>
        <p:spPr>
          <a:xfrm>
            <a:off x="4200652" y="2412674"/>
            <a:ext cx="2219687" cy="26776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'Office',</a:t>
            </a:r>
          </a:p>
          <a:p>
            <a:r>
              <a:rPr lang="en-US" dirty="0"/>
              <a:t>'Other',</a:t>
            </a:r>
          </a:p>
          <a:p>
            <a:r>
              <a:rPr lang="en-US" dirty="0"/>
              <a:t>'</a:t>
            </a:r>
            <a:r>
              <a:rPr lang="en-US" dirty="0" err="1"/>
              <a:t>Public_services</a:t>
            </a:r>
            <a:r>
              <a:rPr lang="en-US" dirty="0"/>
              <a:t>',</a:t>
            </a:r>
          </a:p>
          <a:p>
            <a:r>
              <a:rPr lang="en-US" dirty="0"/>
              <a:t>'</a:t>
            </a:r>
            <a:r>
              <a:rPr lang="en-US" dirty="0" err="1"/>
              <a:t>Restaurant_hotel_health</a:t>
            </a:r>
            <a:r>
              <a:rPr lang="en-US" dirty="0"/>
              <a:t>',</a:t>
            </a:r>
          </a:p>
          <a:p>
            <a:r>
              <a:rPr lang="en-US" dirty="0"/>
              <a:t>'Storage',</a:t>
            </a:r>
          </a:p>
          <a:p>
            <a:r>
              <a:rPr lang="en-US" dirty="0"/>
              <a:t>'Store’</a:t>
            </a:r>
          </a:p>
          <a:p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PropertyGFABuilding</a:t>
            </a:r>
            <a:r>
              <a:rPr lang="en-US" dirty="0"/>
              <a:t>(s)',</a:t>
            </a:r>
          </a:p>
          <a:p>
            <a:r>
              <a:rPr lang="en-US" dirty="0"/>
              <a:t>'</a:t>
            </a:r>
            <a:r>
              <a:rPr lang="en-US" dirty="0" err="1"/>
              <a:t>BuildingAge</a:t>
            </a:r>
            <a:r>
              <a:rPr lang="en-US" dirty="0"/>
              <a:t>',</a:t>
            </a:r>
          </a:p>
          <a:p>
            <a:r>
              <a:rPr lang="en-US" dirty="0"/>
              <a:t>'</a:t>
            </a:r>
            <a:r>
              <a:rPr lang="en-US" dirty="0" err="1"/>
              <a:t>NumberofBuildings</a:t>
            </a:r>
            <a:r>
              <a:rPr lang="en-US" dirty="0"/>
              <a:t>',</a:t>
            </a:r>
          </a:p>
          <a:p>
            <a:r>
              <a:rPr lang="en-US" dirty="0"/>
              <a:t>'</a:t>
            </a:r>
            <a:r>
              <a:rPr lang="en-US" dirty="0" err="1"/>
              <a:t>NumberofFloors</a:t>
            </a:r>
            <a:r>
              <a:rPr lang="en-US" dirty="0"/>
              <a:t>'</a:t>
            </a:r>
          </a:p>
          <a:p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D72EB0-BB77-23E3-F678-74CE7FE35DEE}"/>
              </a:ext>
            </a:extLst>
          </p:cNvPr>
          <p:cNvSpPr txBox="1"/>
          <p:nvPr/>
        </p:nvSpPr>
        <p:spPr>
          <a:xfrm>
            <a:off x="6562888" y="2430059"/>
            <a:ext cx="2210720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fr-FR" dirty="0"/>
              <a:t>'</a:t>
            </a:r>
            <a:r>
              <a:rPr lang="fr-FR" dirty="0" err="1"/>
              <a:t>RatioElectricityUse</a:t>
            </a:r>
            <a:r>
              <a:rPr lang="fr-FR" dirty="0"/>
              <a:t>',</a:t>
            </a:r>
          </a:p>
          <a:p>
            <a:r>
              <a:rPr lang="fr-FR" dirty="0"/>
              <a:t>'</a:t>
            </a:r>
            <a:r>
              <a:rPr lang="fr-FR" dirty="0" err="1"/>
              <a:t>RatioSteamUse</a:t>
            </a:r>
            <a:r>
              <a:rPr lang="fr-FR" dirty="0"/>
              <a:t>',</a:t>
            </a:r>
          </a:p>
          <a:p>
            <a:r>
              <a:rPr lang="fr-FR" dirty="0"/>
              <a:t>'</a:t>
            </a:r>
            <a:r>
              <a:rPr lang="fr-FR" dirty="0" err="1"/>
              <a:t>RationNaturalGazUse</a:t>
            </a:r>
            <a:r>
              <a:rPr lang="fr-FR" dirty="0"/>
              <a:t>'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6471D3-66F7-1F60-1CAC-018163DA0EE5}"/>
              </a:ext>
            </a:extLst>
          </p:cNvPr>
          <p:cNvSpPr txBox="1"/>
          <p:nvPr/>
        </p:nvSpPr>
        <p:spPr>
          <a:xfrm>
            <a:off x="9007522" y="2469493"/>
            <a:ext cx="2100906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fr-FR" dirty="0"/>
              <a:t>'</a:t>
            </a:r>
            <a:r>
              <a:rPr lang="fr-FR" dirty="0" err="1"/>
              <a:t>SiteEnergyUseWN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)'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30CB244-BBB7-26D6-7F8F-9F90D358DC86}"/>
              </a:ext>
            </a:extLst>
          </p:cNvPr>
          <p:cNvSpPr txBox="1"/>
          <p:nvPr/>
        </p:nvSpPr>
        <p:spPr>
          <a:xfrm>
            <a:off x="6562888" y="2026262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Ratio des consommations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DD69E9-8C52-7278-0897-63F4A4E2E7CA}"/>
              </a:ext>
            </a:extLst>
          </p:cNvPr>
          <p:cNvSpPr txBox="1"/>
          <p:nvPr/>
        </p:nvSpPr>
        <p:spPr>
          <a:xfrm>
            <a:off x="9592449" y="2014760"/>
            <a:ext cx="1300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61726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0B5D7-2B06-724E-04F7-CA3370CE3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2D523-A7BD-4D77-CAEE-8906771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consommations d’énergie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6BA3F-1978-F7C6-8735-BA63429A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de l’estimateur </a:t>
            </a:r>
          </a:p>
          <a:p>
            <a:r>
              <a:rPr lang="fr-FR" dirty="0"/>
              <a:t>Premier résultat</a:t>
            </a:r>
          </a:p>
          <a:p>
            <a:r>
              <a:rPr lang="fr-FR" dirty="0"/>
              <a:t>Optimisation</a:t>
            </a:r>
          </a:p>
          <a:p>
            <a:r>
              <a:rPr lang="fr-FR" dirty="0"/>
              <a:t>Résultat final</a:t>
            </a:r>
          </a:p>
          <a:p>
            <a:r>
              <a:rPr lang="fr-FR" dirty="0"/>
              <a:t>Pertinence </a:t>
            </a:r>
            <a:r>
              <a:rPr lang="fr-FR" dirty="0" err="1"/>
              <a:t>ENEGYSTARscore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94541-D67B-E7B8-C3EE-8647D4923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6242C-7079-2BE6-34FE-3D94CAB1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consommations d’énergie</a:t>
            </a:r>
            <a:br>
              <a:rPr lang="fr-FR" dirty="0"/>
            </a:br>
            <a:r>
              <a:rPr lang="fr-FR" dirty="0"/>
              <a:t>- recherche de l’estimateur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8FBC1-FA1F-14D9-94F8-334C9B1580CE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EA6E42-1BC6-6224-EEF5-CAEC44F7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2" y="2507720"/>
            <a:ext cx="3423067" cy="31936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6EB915-03DE-591C-CC1D-CF5275A3DBD1}"/>
              </a:ext>
            </a:extLst>
          </p:cNvPr>
          <p:cNvSpPr txBox="1"/>
          <p:nvPr/>
        </p:nvSpPr>
        <p:spPr>
          <a:xfrm>
            <a:off x="240007" y="1927347"/>
            <a:ext cx="9756005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15 itérations de normalisations avec </a:t>
            </a:r>
            <a:r>
              <a:rPr lang="fr-FR" dirty="0" err="1"/>
              <a:t>StandardScaler</a:t>
            </a:r>
            <a:r>
              <a:rPr lang="fr-FR" dirty="0"/>
              <a:t>, </a:t>
            </a:r>
            <a:r>
              <a:rPr lang="fr-FR" dirty="0" err="1"/>
              <a:t>MinMaxScaler</a:t>
            </a:r>
            <a:r>
              <a:rPr lang="fr-FR" dirty="0"/>
              <a:t>, </a:t>
            </a:r>
            <a:r>
              <a:rPr lang="fr-FR" dirty="0" err="1"/>
              <a:t>yeojohnson</a:t>
            </a:r>
            <a:r>
              <a:rPr lang="fr-FR" dirty="0"/>
              <a:t> et </a:t>
            </a:r>
            <a:r>
              <a:rPr lang="fr-FR" u="sng" dirty="0"/>
              <a:t>cross-validation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FA381-06AB-7DA9-4A24-4A3BE0AAD0AD}"/>
              </a:ext>
            </a:extLst>
          </p:cNvPr>
          <p:cNvSpPr/>
          <p:nvPr/>
        </p:nvSpPr>
        <p:spPr>
          <a:xfrm>
            <a:off x="1811348" y="2714534"/>
            <a:ext cx="198427" cy="280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22C8ED-6DBE-5B7A-D709-D601DB1532CE}"/>
              </a:ext>
            </a:extLst>
          </p:cNvPr>
          <p:cNvSpPr txBox="1"/>
          <p:nvPr/>
        </p:nvSpPr>
        <p:spPr>
          <a:xfrm>
            <a:off x="2021358" y="2757308"/>
            <a:ext cx="1342208" cy="461665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YeoJohnson</a:t>
            </a:r>
            <a:r>
              <a:rPr lang="fr-FR" sz="1200" dirty="0">
                <a:solidFill>
                  <a:srgbClr val="FF0000"/>
                </a:solidFill>
              </a:rPr>
              <a:t> surfaces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B1A057-5611-3489-A33F-2A38CABA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54" y="3106118"/>
            <a:ext cx="2939706" cy="26036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334E25-99A3-37D2-B4E3-DE875C589090}"/>
              </a:ext>
            </a:extLst>
          </p:cNvPr>
          <p:cNvSpPr/>
          <p:nvPr/>
        </p:nvSpPr>
        <p:spPr>
          <a:xfrm>
            <a:off x="5146499" y="3390900"/>
            <a:ext cx="720902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6698C7-A795-7C2E-4CFD-99B17BF89544}"/>
              </a:ext>
            </a:extLst>
          </p:cNvPr>
          <p:cNvSpPr txBox="1"/>
          <p:nvPr/>
        </p:nvSpPr>
        <p:spPr>
          <a:xfrm>
            <a:off x="7393062" y="2516960"/>
            <a:ext cx="2824206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GradientBoostingRegressor</a:t>
            </a:r>
            <a:endParaRPr lang="fr-FR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31EDEC4-47E8-5738-F20F-A57D8B73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629" y="2510000"/>
            <a:ext cx="1595086" cy="646331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fr-FR" sz="1200" dirty="0">
                <a:solidFill>
                  <a:srgbClr val="FF0000"/>
                </a:solidFill>
              </a:rPr>
              <a:t>'</a:t>
            </a:r>
            <a:r>
              <a:rPr lang="fr-FR" altLang="fr-FR" sz="1200" dirty="0" err="1">
                <a:solidFill>
                  <a:srgbClr val="FF0000"/>
                </a:solidFill>
              </a:rPr>
              <a:t>max_depth</a:t>
            </a:r>
            <a:r>
              <a:rPr lang="fr-FR" altLang="fr-FR" sz="1200" dirty="0">
                <a:solidFill>
                  <a:srgbClr val="FF0000"/>
                </a:solidFill>
              </a:rPr>
              <a:t>': 5, </a:t>
            </a:r>
          </a:p>
          <a:p>
            <a:r>
              <a:rPr lang="fr-FR" altLang="fr-FR" sz="1200" dirty="0">
                <a:solidFill>
                  <a:srgbClr val="FF0000"/>
                </a:solidFill>
              </a:rPr>
              <a:t>'</a:t>
            </a:r>
            <a:r>
              <a:rPr lang="fr-FR" altLang="fr-FR" sz="1200" dirty="0" err="1">
                <a:solidFill>
                  <a:srgbClr val="FF0000"/>
                </a:solidFill>
              </a:rPr>
              <a:t>max_features</a:t>
            </a:r>
            <a:r>
              <a:rPr lang="fr-FR" altLang="fr-FR" sz="1200" dirty="0">
                <a:solidFill>
                  <a:srgbClr val="FF0000"/>
                </a:solidFill>
              </a:rPr>
              <a:t>': '</a:t>
            </a:r>
            <a:r>
              <a:rPr lang="fr-FR" altLang="fr-FR" sz="1200" dirty="0" err="1">
                <a:solidFill>
                  <a:srgbClr val="FF0000"/>
                </a:solidFill>
              </a:rPr>
              <a:t>sqrt</a:t>
            </a:r>
            <a:r>
              <a:rPr lang="fr-FR" altLang="fr-FR" sz="1200" dirty="0">
                <a:solidFill>
                  <a:srgbClr val="FF0000"/>
                </a:solidFill>
              </a:rPr>
              <a:t>’, </a:t>
            </a:r>
          </a:p>
          <a:p>
            <a:r>
              <a:rPr lang="fr-FR" altLang="fr-FR" sz="1200" dirty="0">
                <a:solidFill>
                  <a:srgbClr val="FF0000"/>
                </a:solidFill>
              </a:rPr>
              <a:t>'</a:t>
            </a:r>
            <a:r>
              <a:rPr lang="fr-FR" altLang="fr-FR" sz="1200" dirty="0" err="1">
                <a:solidFill>
                  <a:srgbClr val="FF0000"/>
                </a:solidFill>
              </a:rPr>
              <a:t>n_estimators</a:t>
            </a:r>
            <a:r>
              <a:rPr lang="fr-FR" altLang="fr-FR" sz="1200" dirty="0">
                <a:solidFill>
                  <a:srgbClr val="FF0000"/>
                </a:solidFill>
              </a:rPr>
              <a:t>': 200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0974C8-55C5-18EF-A531-421CE6D0BBBB}"/>
              </a:ext>
            </a:extLst>
          </p:cNvPr>
          <p:cNvSpPr txBox="1"/>
          <p:nvPr/>
        </p:nvSpPr>
        <p:spPr>
          <a:xfrm>
            <a:off x="7393061" y="3408317"/>
            <a:ext cx="2335129" cy="307777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i="1" dirty="0">
                <a:solidFill>
                  <a:schemeClr val="tx1"/>
                </a:solidFill>
              </a:rPr>
              <a:t>Validation curve </a:t>
            </a:r>
            <a:r>
              <a:rPr lang="en-US" sz="1400" i="1" dirty="0" err="1">
                <a:solidFill>
                  <a:schemeClr val="tx1"/>
                </a:solidFill>
              </a:rPr>
              <a:t>n_estimators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853287-D065-6BEC-DB96-2695B2B7B892}"/>
              </a:ext>
            </a:extLst>
          </p:cNvPr>
          <p:cNvSpPr txBox="1"/>
          <p:nvPr/>
        </p:nvSpPr>
        <p:spPr>
          <a:xfrm>
            <a:off x="4018503" y="2516960"/>
            <a:ext cx="3015415" cy="52322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b="1" dirty="0" err="1">
                <a:solidFill>
                  <a:srgbClr val="FF0000"/>
                </a:solidFill>
              </a:rPr>
              <a:t>Featuring</a:t>
            </a:r>
            <a:r>
              <a:rPr lang="fr-FR" sz="1400" b="1" dirty="0">
                <a:solidFill>
                  <a:srgbClr val="FF0000"/>
                </a:solidFill>
              </a:rPr>
              <a:t> 7</a:t>
            </a:r>
            <a:r>
              <a:rPr lang="fr-FR" sz="1400" b="1" dirty="0"/>
              <a:t> </a:t>
            </a:r>
            <a:r>
              <a:rPr lang="fr-FR" sz="1400" dirty="0"/>
              <a:t>: </a:t>
            </a:r>
            <a:r>
              <a:rPr lang="fr-FR" sz="1400" dirty="0" err="1"/>
              <a:t>GridSearchCV</a:t>
            </a:r>
            <a:r>
              <a:rPr lang="fr-FR" sz="1400" dirty="0"/>
              <a:t> sur </a:t>
            </a:r>
          </a:p>
          <a:p>
            <a:r>
              <a:rPr lang="fr-FR" sz="1400" dirty="0"/>
              <a:t>      RFR | GBR | XGBR</a:t>
            </a:r>
            <a:endParaRPr lang="fr-FR" sz="1400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638CC-B6BF-9CA8-EF57-C06E51B2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62" y="3733675"/>
            <a:ext cx="3661792" cy="27963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932BA57-C01D-1EDA-047F-35F9188ADA18}"/>
              </a:ext>
            </a:extLst>
          </p:cNvPr>
          <p:cNvCxnSpPr>
            <a:cxnSpLocks/>
          </p:cNvCxnSpPr>
          <p:nvPr/>
        </p:nvCxnSpPr>
        <p:spPr>
          <a:xfrm>
            <a:off x="3810000" y="2400300"/>
            <a:ext cx="0" cy="382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4126FE3-1CD0-89D9-8893-C082817F893D}"/>
              </a:ext>
            </a:extLst>
          </p:cNvPr>
          <p:cNvCxnSpPr>
            <a:cxnSpLocks/>
          </p:cNvCxnSpPr>
          <p:nvPr/>
        </p:nvCxnSpPr>
        <p:spPr>
          <a:xfrm>
            <a:off x="7200900" y="2420422"/>
            <a:ext cx="0" cy="382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8DCCAC7A-83C4-C68F-2C86-22E84543F2EC}"/>
              </a:ext>
            </a:extLst>
          </p:cNvPr>
          <p:cNvSpPr/>
          <p:nvPr/>
        </p:nvSpPr>
        <p:spPr>
          <a:xfrm>
            <a:off x="9459767" y="5079488"/>
            <a:ext cx="268429" cy="212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DE3EAAF-8F4F-B940-64CA-336F0A7998C1}"/>
              </a:ext>
            </a:extLst>
          </p:cNvPr>
          <p:cNvSpPr txBox="1"/>
          <p:nvPr/>
        </p:nvSpPr>
        <p:spPr>
          <a:xfrm>
            <a:off x="9007522" y="4697633"/>
            <a:ext cx="178663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dirty="0" err="1"/>
              <a:t>n_estimators</a:t>
            </a:r>
            <a:r>
              <a:rPr lang="en-US" sz="1400" dirty="0"/>
              <a:t>  = 500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79098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18" grpId="0" animBg="1"/>
      <p:bldP spid="3" grpId="0" animBg="1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B9A0C-830C-DB51-2DE7-31D22EFB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5255-606D-1CBA-62BE-32760E94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consommations d’énergie</a:t>
            </a:r>
            <a:br>
              <a:rPr lang="fr-FR" dirty="0"/>
            </a:br>
            <a:r>
              <a:rPr lang="fr-FR" dirty="0"/>
              <a:t>- premier résultat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AD9FF-F22B-75F9-3E0E-ECD763F41DDE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5C16B65-48F7-A830-AF25-41690CA5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451514"/>
            <a:ext cx="5142975" cy="4063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B259886-440A-F789-D069-B3388CF53939}"/>
              </a:ext>
            </a:extLst>
          </p:cNvPr>
          <p:cNvSpPr txBox="1"/>
          <p:nvPr/>
        </p:nvSpPr>
        <p:spPr>
          <a:xfrm>
            <a:off x="6631060" y="3870160"/>
            <a:ext cx="2376462" cy="83099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r2_score : </a:t>
            </a:r>
            <a:r>
              <a:rPr lang="en-US" sz="1600" b="1" dirty="0"/>
              <a:t>0.58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MAPE : 128.5 % </a:t>
            </a:r>
          </a:p>
          <a:p>
            <a:r>
              <a:rPr lang="en-US" sz="1600" dirty="0">
                <a:solidFill>
                  <a:schemeClr val="tx1"/>
                </a:solidFill>
              </a:rPr>
              <a:t>Pearson pred/true : 0.76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2847DE-8AC0-EA37-1126-CEB0358A395E}"/>
              </a:ext>
            </a:extLst>
          </p:cNvPr>
          <p:cNvSpPr txBox="1"/>
          <p:nvPr/>
        </p:nvSpPr>
        <p:spPr>
          <a:xfrm>
            <a:off x="1451579" y="2112960"/>
            <a:ext cx="2697610" cy="338554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600" b="1" u="sng" dirty="0" err="1">
                <a:solidFill>
                  <a:schemeClr val="tx1"/>
                </a:solidFill>
              </a:rPr>
              <a:t>Comparaison</a:t>
            </a:r>
            <a:r>
              <a:rPr lang="en-US" sz="1600" b="1" u="sng" dirty="0">
                <a:solidFill>
                  <a:schemeClr val="tx1"/>
                </a:solidFill>
              </a:rPr>
              <a:t> sur test set</a:t>
            </a:r>
            <a:endParaRPr lang="fr-FR" sz="1600" b="1" u="sn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FADF5-41DB-81E2-7426-919E0372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554" y="2446458"/>
            <a:ext cx="2376462" cy="83099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fr-FR" sz="1600" dirty="0"/>
              <a:t>'</a:t>
            </a:r>
            <a:r>
              <a:rPr lang="fr-FR" altLang="fr-FR" sz="1600" dirty="0" err="1"/>
              <a:t>max_depth</a:t>
            </a:r>
            <a:r>
              <a:rPr lang="fr-FR" altLang="fr-FR" sz="1600" dirty="0"/>
              <a:t>': 5, </a:t>
            </a:r>
          </a:p>
          <a:p>
            <a:r>
              <a:rPr lang="fr-FR" altLang="fr-FR" sz="1600" dirty="0"/>
              <a:t>'</a:t>
            </a:r>
            <a:r>
              <a:rPr lang="fr-FR" altLang="fr-FR" sz="1600" dirty="0" err="1"/>
              <a:t>max_features</a:t>
            </a:r>
            <a:r>
              <a:rPr lang="fr-FR" altLang="fr-FR" sz="1600" dirty="0"/>
              <a:t>': '</a:t>
            </a:r>
            <a:r>
              <a:rPr lang="fr-FR" altLang="fr-FR" sz="1600" dirty="0" err="1"/>
              <a:t>sqrt</a:t>
            </a:r>
            <a:r>
              <a:rPr lang="fr-FR" altLang="fr-FR" sz="1600" dirty="0"/>
              <a:t>’, </a:t>
            </a:r>
          </a:p>
          <a:p>
            <a:r>
              <a:rPr lang="fr-FR" altLang="fr-FR" sz="1600" dirty="0"/>
              <a:t>'</a:t>
            </a:r>
            <a:r>
              <a:rPr lang="fr-FR" altLang="fr-FR" sz="1600" dirty="0" err="1"/>
              <a:t>n_estimators</a:t>
            </a:r>
            <a:r>
              <a:rPr lang="fr-FR" altLang="fr-FR" sz="1600" dirty="0"/>
              <a:t>’: </a:t>
            </a:r>
            <a:r>
              <a:rPr lang="fr-FR" altLang="fr-FR" sz="1600" b="1" dirty="0"/>
              <a:t>500</a:t>
            </a:r>
            <a:r>
              <a:rPr lang="fr-FR" alt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429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6BE8-A48B-3617-724C-EB4789CC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0636F-C83D-5F34-2510-4C2FA462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consommations d’énergie</a:t>
            </a:r>
            <a:br>
              <a:rPr lang="fr-FR" dirty="0"/>
            </a:br>
            <a:r>
              <a:rPr lang="fr-FR" dirty="0"/>
              <a:t>- optimisation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DA5FA-843F-CD98-7DCE-D505A4F76E0A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EE01FB-D3B6-E50E-F9AB-5DB98E1F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37" y="1979688"/>
            <a:ext cx="2089058" cy="25892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072CE4-C67B-CD63-AA6F-3EAC4500A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62" y="1995389"/>
            <a:ext cx="2087361" cy="20382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E63C6CA-087F-61AF-E046-0DCD5E65A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475" y="1979688"/>
            <a:ext cx="2203810" cy="2038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2A6FDE2-CD38-4390-CA95-322A70519BAC}"/>
              </a:ext>
            </a:extLst>
          </p:cNvPr>
          <p:cNvSpPr/>
          <p:nvPr/>
        </p:nvSpPr>
        <p:spPr>
          <a:xfrm>
            <a:off x="1281965" y="2969693"/>
            <a:ext cx="1664234" cy="87016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location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12D571-61B9-2951-182F-6C2610A4671F}"/>
              </a:ext>
            </a:extLst>
          </p:cNvPr>
          <p:cNvSpPr/>
          <p:nvPr/>
        </p:nvSpPr>
        <p:spPr>
          <a:xfrm>
            <a:off x="8195386" y="2111517"/>
            <a:ext cx="876299" cy="243620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61E97-8F35-2455-FFAB-44167581F2BD}"/>
              </a:ext>
            </a:extLst>
          </p:cNvPr>
          <p:cNvSpPr/>
          <p:nvPr/>
        </p:nvSpPr>
        <p:spPr>
          <a:xfrm>
            <a:off x="373220" y="4143913"/>
            <a:ext cx="7173695" cy="264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9F0943-0213-2B6D-8412-35198030836F}"/>
              </a:ext>
            </a:extLst>
          </p:cNvPr>
          <p:cNvSpPr txBox="1"/>
          <p:nvPr/>
        </p:nvSpPr>
        <p:spPr>
          <a:xfrm>
            <a:off x="4602696" y="4461329"/>
            <a:ext cx="2355579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fr-FR" sz="1600" dirty="0">
                <a:solidFill>
                  <a:schemeClr val="bg1"/>
                </a:solidFill>
              </a:rPr>
              <a:t>'CouncilDistrictCode_2', 'CouncilDistrictCode_3',</a:t>
            </a:r>
          </a:p>
          <a:p>
            <a:r>
              <a:rPr lang="fr-FR" sz="1600" dirty="0">
                <a:solidFill>
                  <a:schemeClr val="bg1"/>
                </a:solidFill>
              </a:rPr>
              <a:t>'CouncilDistrictCode_4', 'CouncilDistrictCode_5',</a:t>
            </a:r>
          </a:p>
          <a:p>
            <a:r>
              <a:rPr lang="fr-FR" sz="1600" dirty="0">
                <a:solidFill>
                  <a:schemeClr val="bg1"/>
                </a:solidFill>
              </a:rPr>
              <a:t>'CouncilDistrictCode_6', 'CouncilDistrictCode_7'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2D8EB4-39DD-6D14-BAD1-D8B2F0045407}"/>
              </a:ext>
            </a:extLst>
          </p:cNvPr>
          <p:cNvSpPr txBox="1"/>
          <p:nvPr/>
        </p:nvSpPr>
        <p:spPr>
          <a:xfrm>
            <a:off x="9190328" y="4178386"/>
            <a:ext cx="504967" cy="369332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VIF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434922-61A1-B001-ADEA-55F7271F4F86}"/>
              </a:ext>
            </a:extLst>
          </p:cNvPr>
          <p:cNvSpPr txBox="1"/>
          <p:nvPr/>
        </p:nvSpPr>
        <p:spPr>
          <a:xfrm>
            <a:off x="1350865" y="1995388"/>
            <a:ext cx="741549" cy="369332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SHAP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6BED23-0B15-22B2-1535-ABE15E95E39E}"/>
              </a:ext>
            </a:extLst>
          </p:cNvPr>
          <p:cNvSpPr txBox="1"/>
          <p:nvPr/>
        </p:nvSpPr>
        <p:spPr>
          <a:xfrm>
            <a:off x="4274475" y="1979688"/>
            <a:ext cx="1545816" cy="276999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2060"/>
                </a:solidFill>
              </a:rPr>
              <a:t>Feature_importance</a:t>
            </a:r>
            <a:r>
              <a:rPr lang="fr-FR" sz="1200" dirty="0">
                <a:solidFill>
                  <a:srgbClr val="002060"/>
                </a:solidFill>
              </a:rPr>
              <a:t>_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A9E96A-008D-DA20-3259-2700860758A8}"/>
              </a:ext>
            </a:extLst>
          </p:cNvPr>
          <p:cNvSpPr txBox="1"/>
          <p:nvPr/>
        </p:nvSpPr>
        <p:spPr>
          <a:xfrm>
            <a:off x="3167502" y="4122775"/>
            <a:ext cx="2355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Localisation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32AE4B8-5EF9-0EF2-81A5-24150F09B272}"/>
              </a:ext>
            </a:extLst>
          </p:cNvPr>
          <p:cNvCxnSpPr>
            <a:cxnSpLocks/>
          </p:cNvCxnSpPr>
          <p:nvPr/>
        </p:nvCxnSpPr>
        <p:spPr>
          <a:xfrm>
            <a:off x="373220" y="4363052"/>
            <a:ext cx="717369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43F6F23-A16C-7435-CA3C-D16E17E8A8FF}"/>
              </a:ext>
            </a:extLst>
          </p:cNvPr>
          <p:cNvSpPr/>
          <p:nvPr/>
        </p:nvSpPr>
        <p:spPr>
          <a:xfrm>
            <a:off x="4290330" y="3014535"/>
            <a:ext cx="1664234" cy="87016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location</a:t>
            </a: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68490F06-0E36-1499-A7A7-8CD8FB4E0F4C}"/>
              </a:ext>
            </a:extLst>
          </p:cNvPr>
          <p:cNvSpPr/>
          <p:nvPr/>
        </p:nvSpPr>
        <p:spPr>
          <a:xfrm>
            <a:off x="3535348" y="2777958"/>
            <a:ext cx="589149" cy="34119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horizontale 26">
            <a:extLst>
              <a:ext uri="{FF2B5EF4-FFF2-40B4-BE49-F238E27FC236}">
                <a16:creationId xmlns:a16="http://schemas.microsoft.com/office/drawing/2014/main" id="{4AE06660-0033-7EDA-B64E-FB8C01914D15}"/>
              </a:ext>
            </a:extLst>
          </p:cNvPr>
          <p:cNvSpPr/>
          <p:nvPr/>
        </p:nvSpPr>
        <p:spPr>
          <a:xfrm>
            <a:off x="6704243" y="2799096"/>
            <a:ext cx="589149" cy="34119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486C4C-3853-664D-1296-7F18511D6E8D}"/>
              </a:ext>
            </a:extLst>
          </p:cNvPr>
          <p:cNvSpPr txBox="1"/>
          <p:nvPr/>
        </p:nvSpPr>
        <p:spPr>
          <a:xfrm>
            <a:off x="472154" y="4467932"/>
            <a:ext cx="36523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Neighborhood_CENTRAL</a:t>
            </a:r>
            <a:r>
              <a:rPr lang="fr-FR" sz="1600" strike="sngStrike" dirty="0">
                <a:solidFill>
                  <a:srgbClr val="002060"/>
                </a:solidFill>
              </a:rPr>
              <a:t>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Neighborhood_DOWNTOWN</a:t>
            </a:r>
            <a:r>
              <a:rPr lang="fr-FR" sz="1600" strike="sngStrike" dirty="0">
                <a:solidFill>
                  <a:srgbClr val="002060"/>
                </a:solidFill>
              </a:rPr>
              <a:t>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Neighborhood_GREATER</a:t>
            </a:r>
            <a:r>
              <a:rPr lang="fr-FR" sz="1600" strike="sngStrike" dirty="0">
                <a:solidFill>
                  <a:srgbClr val="002060"/>
                </a:solidFill>
              </a:rPr>
              <a:t> DUWAMISH',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Neighborhood_NORTH</a:t>
            </a:r>
            <a:r>
              <a:rPr lang="fr-FR" sz="1600" strike="sngStrike" dirty="0">
                <a:solidFill>
                  <a:srgbClr val="002060"/>
                </a:solidFill>
              </a:rPr>
              <a:t>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Neighborhood_SOUTH</a:t>
            </a:r>
            <a:r>
              <a:rPr lang="fr-FR" sz="1600" strike="sngStrike" dirty="0">
                <a:solidFill>
                  <a:srgbClr val="002060"/>
                </a:solidFill>
              </a:rPr>
              <a:t>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Neighborhood_WEST</a:t>
            </a:r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br>
              <a:rPr lang="fr-FR" sz="1600" dirty="0"/>
            </a:br>
            <a:r>
              <a:rPr lang="fr-FR" sz="1600" strike="sngStrike" dirty="0">
                <a:solidFill>
                  <a:schemeClr val="bg1"/>
                </a:solidFill>
              </a:rPr>
              <a:t>'CouncilDistrictCode_1',</a:t>
            </a:r>
            <a:br>
              <a:rPr lang="fr-FR" sz="1600" dirty="0"/>
            </a:br>
            <a:r>
              <a:rPr lang="fr-FR" sz="1600" strike="sngStrike" dirty="0">
                <a:solidFill>
                  <a:schemeClr val="accent1">
                    <a:lumMod val="50000"/>
                  </a:schemeClr>
                </a:solidFill>
              </a:rPr>
              <a:t>'Latitude',</a:t>
            </a:r>
          </a:p>
          <a:p>
            <a:r>
              <a:rPr lang="fr-FR" sz="1600" strike="sngStrike" dirty="0">
                <a:solidFill>
                  <a:schemeClr val="accent1">
                    <a:lumMod val="50000"/>
                  </a:schemeClr>
                </a:solidFill>
              </a:rPr>
              <a:t>'Longitude'</a:t>
            </a:r>
          </a:p>
        </p:txBody>
      </p:sp>
    </p:spTree>
    <p:extLst>
      <p:ext uri="{BB962C8B-B14F-4D97-AF65-F5344CB8AC3E}">
        <p14:creationId xmlns:p14="http://schemas.microsoft.com/office/powerpoint/2010/main" val="4103036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" grpId="0" animBg="1"/>
      <p:bldP spid="5" grpId="0" animBg="1"/>
      <p:bldP spid="9" grpId="0"/>
      <p:bldP spid="1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ECF59-9113-2D8E-0111-03ACB47CF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DFC13C-13D0-A0B6-A390-6368D4D0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" y="4479247"/>
            <a:ext cx="3074456" cy="2347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74EFFB-4714-4E24-73D3-8ECDB753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consommations d’énergie</a:t>
            </a:r>
            <a:br>
              <a:rPr lang="fr-FR" dirty="0"/>
            </a:br>
            <a:r>
              <a:rPr lang="fr-FR" dirty="0"/>
              <a:t>- Résultat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16C62-8175-BAE5-B5E8-941512C6AEA8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3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3862FDF-35DC-6510-4ECF-54ADD3936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3" y="2500701"/>
            <a:ext cx="3765102" cy="28957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7F0200-6507-D654-B64A-A4F05DCA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24" y="5455558"/>
            <a:ext cx="1595086" cy="646331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fr-FR" sz="1200" dirty="0"/>
              <a:t>'</a:t>
            </a:r>
            <a:r>
              <a:rPr lang="fr-FR" altLang="fr-FR" sz="1200" dirty="0" err="1"/>
              <a:t>max_depth</a:t>
            </a:r>
            <a:r>
              <a:rPr lang="fr-FR" altLang="fr-FR" sz="1200" dirty="0"/>
              <a:t>': 5, </a:t>
            </a:r>
          </a:p>
          <a:p>
            <a:r>
              <a:rPr lang="fr-FR" altLang="fr-FR" sz="1200" dirty="0"/>
              <a:t>'</a:t>
            </a:r>
            <a:r>
              <a:rPr lang="fr-FR" altLang="fr-FR" sz="1200" dirty="0" err="1"/>
              <a:t>max_features</a:t>
            </a:r>
            <a:r>
              <a:rPr lang="fr-FR" altLang="fr-FR" sz="1200" dirty="0"/>
              <a:t>': '</a:t>
            </a:r>
            <a:r>
              <a:rPr lang="fr-FR" altLang="fr-FR" sz="1200" dirty="0" err="1"/>
              <a:t>sqrt</a:t>
            </a:r>
            <a:r>
              <a:rPr lang="fr-FR" altLang="fr-FR" sz="1200" dirty="0"/>
              <a:t>’, </a:t>
            </a:r>
          </a:p>
          <a:p>
            <a:r>
              <a:rPr lang="fr-FR" altLang="fr-FR" sz="1200" dirty="0"/>
              <a:t>'</a:t>
            </a:r>
            <a:r>
              <a:rPr lang="fr-FR" altLang="fr-FR" sz="1200" dirty="0" err="1"/>
              <a:t>n_estimators</a:t>
            </a:r>
            <a:r>
              <a:rPr lang="fr-FR" altLang="fr-FR" sz="1200" dirty="0"/>
              <a:t>’: </a:t>
            </a:r>
            <a:r>
              <a:rPr lang="fr-FR" altLang="fr-FR" sz="1200" b="1" dirty="0">
                <a:solidFill>
                  <a:srgbClr val="00B050"/>
                </a:solidFill>
              </a:rPr>
              <a:t>516</a:t>
            </a:r>
            <a:r>
              <a:rPr lang="fr-FR" altLang="fr-FR" sz="1200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EA637B-50C1-DCAE-58FB-20D7EABF7528}"/>
              </a:ext>
            </a:extLst>
          </p:cNvPr>
          <p:cNvSpPr txBox="1"/>
          <p:nvPr/>
        </p:nvSpPr>
        <p:spPr>
          <a:xfrm>
            <a:off x="5851223" y="5455558"/>
            <a:ext cx="1757102" cy="646331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r2_score : </a:t>
            </a:r>
            <a:r>
              <a:rPr lang="en-US" dirty="0">
                <a:solidFill>
                  <a:srgbClr val="00B050"/>
                </a:solidFill>
              </a:rPr>
              <a:t>0,67</a:t>
            </a:r>
          </a:p>
          <a:p>
            <a:r>
              <a:rPr lang="en-US" dirty="0">
                <a:solidFill>
                  <a:schemeClr val="tx1"/>
                </a:solidFill>
              </a:rPr>
              <a:t>MAPE : </a:t>
            </a:r>
            <a:r>
              <a:rPr lang="en-US" dirty="0">
                <a:solidFill>
                  <a:srgbClr val="00B050"/>
                </a:solidFill>
              </a:rPr>
              <a:t>2,81 % </a:t>
            </a:r>
          </a:p>
          <a:p>
            <a:r>
              <a:rPr lang="en-US" dirty="0">
                <a:solidFill>
                  <a:schemeClr val="tx1"/>
                </a:solidFill>
              </a:rPr>
              <a:t>Pearson pred/true : </a:t>
            </a:r>
            <a:r>
              <a:rPr lang="en-US" dirty="0">
                <a:solidFill>
                  <a:srgbClr val="00B050"/>
                </a:solidFill>
              </a:rPr>
              <a:t>0,82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DEEA1E-2BF7-3EBF-1F40-0C57C5C225FD}"/>
              </a:ext>
            </a:extLst>
          </p:cNvPr>
          <p:cNvSpPr txBox="1"/>
          <p:nvPr/>
        </p:nvSpPr>
        <p:spPr>
          <a:xfrm>
            <a:off x="4986204" y="2095796"/>
            <a:ext cx="1342611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800" b="1" u="sng" dirty="0" err="1">
                <a:solidFill>
                  <a:schemeClr val="tx1"/>
                </a:solidFill>
              </a:rPr>
              <a:t>Itération</a:t>
            </a:r>
            <a:r>
              <a:rPr lang="en-US" sz="1800" b="1" u="sng" dirty="0">
                <a:solidFill>
                  <a:schemeClr val="tx1"/>
                </a:solidFill>
              </a:rPr>
              <a:t> 2</a:t>
            </a:r>
            <a:endParaRPr lang="fr-FR" sz="1800" b="1" u="sng" dirty="0">
              <a:solidFill>
                <a:schemeClr val="tx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AE12818-9F5C-F301-660F-53AF1251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11" y="2861666"/>
            <a:ext cx="3920294" cy="25347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B4CDCA2-9B67-4465-7E56-86E632EBA373}"/>
              </a:ext>
            </a:extLst>
          </p:cNvPr>
          <p:cNvSpPr txBox="1"/>
          <p:nvPr/>
        </p:nvSpPr>
        <p:spPr>
          <a:xfrm>
            <a:off x="8851393" y="2471703"/>
            <a:ext cx="1829736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800" b="1" u="sng" dirty="0">
                <a:solidFill>
                  <a:schemeClr val="tx1"/>
                </a:solidFill>
              </a:rPr>
              <a:t>Learning curve</a:t>
            </a:r>
            <a:endParaRPr lang="fr-FR" sz="1800" b="1" u="sng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41FFF19-BD96-1D42-7FD3-E3123EA633D4}"/>
              </a:ext>
            </a:extLst>
          </p:cNvPr>
          <p:cNvCxnSpPr/>
          <p:nvPr/>
        </p:nvCxnSpPr>
        <p:spPr>
          <a:xfrm flipH="1">
            <a:off x="7997341" y="4722615"/>
            <a:ext cx="34798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17E559F-C74F-D51E-353D-476E7A5495CE}"/>
              </a:ext>
            </a:extLst>
          </p:cNvPr>
          <p:cNvSpPr txBox="1"/>
          <p:nvPr/>
        </p:nvSpPr>
        <p:spPr>
          <a:xfrm>
            <a:off x="178802" y="2194088"/>
            <a:ext cx="2545554" cy="369332"/>
          </a:xfrm>
          <a:prstGeom prst="rect">
            <a:avLst/>
          </a:prstGeom>
          <a:solidFill>
            <a:srgbClr val="92D050">
              <a:alpha val="47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yeojohnson</a:t>
            </a:r>
            <a:endParaRPr lang="fr-FR" u="sng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D9219F-756C-73B2-C1E2-7CBC34126528}"/>
              </a:ext>
            </a:extLst>
          </p:cNvPr>
          <p:cNvSpPr txBox="1"/>
          <p:nvPr/>
        </p:nvSpPr>
        <p:spPr>
          <a:xfrm>
            <a:off x="197678" y="2581307"/>
            <a:ext cx="1316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Surface et autre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3D7D386-BD1F-6CAC-4A6E-FC58D12EBF2A}"/>
              </a:ext>
            </a:extLst>
          </p:cNvPr>
          <p:cNvSpPr txBox="1"/>
          <p:nvPr/>
        </p:nvSpPr>
        <p:spPr>
          <a:xfrm>
            <a:off x="197678" y="2838006"/>
            <a:ext cx="772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Ratios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29E2280-F744-D410-26AD-D3B2F7FC2E69}"/>
              </a:ext>
            </a:extLst>
          </p:cNvPr>
          <p:cNvSpPr txBox="1"/>
          <p:nvPr/>
        </p:nvSpPr>
        <p:spPr>
          <a:xfrm>
            <a:off x="197678" y="3075823"/>
            <a:ext cx="875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Target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3FCC41-4B44-4000-820C-98885BBF4F99}"/>
              </a:ext>
            </a:extLst>
          </p:cNvPr>
          <p:cNvSpPr/>
          <p:nvPr/>
        </p:nvSpPr>
        <p:spPr>
          <a:xfrm>
            <a:off x="178802" y="2190526"/>
            <a:ext cx="2545554" cy="11803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3BA06D7-B46E-8D0A-3F0D-445027D89CE9}"/>
              </a:ext>
            </a:extLst>
          </p:cNvPr>
          <p:cNvSpPr txBox="1"/>
          <p:nvPr/>
        </p:nvSpPr>
        <p:spPr>
          <a:xfrm>
            <a:off x="741869" y="2844830"/>
            <a:ext cx="515980" cy="276999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/100</a:t>
            </a:r>
            <a:endParaRPr lang="fr-FR" sz="1200" b="1" u="sng" dirty="0">
              <a:solidFill>
                <a:srgbClr val="00B05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B8CAC1C-D90F-8EF3-D239-D60EE2EE83CA}"/>
              </a:ext>
            </a:extLst>
          </p:cNvPr>
          <p:cNvSpPr txBox="1"/>
          <p:nvPr/>
        </p:nvSpPr>
        <p:spPr>
          <a:xfrm>
            <a:off x="146568" y="1857607"/>
            <a:ext cx="27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Itération CV normalisation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30D893E-04F4-4CC6-0480-149EC422F1CC}"/>
              </a:ext>
            </a:extLst>
          </p:cNvPr>
          <p:cNvSpPr/>
          <p:nvPr/>
        </p:nvSpPr>
        <p:spPr>
          <a:xfrm>
            <a:off x="2060514" y="5649937"/>
            <a:ext cx="234109" cy="214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D490A6-3AE2-A654-6B75-49B457580941}"/>
              </a:ext>
            </a:extLst>
          </p:cNvPr>
          <p:cNvSpPr txBox="1"/>
          <p:nvPr/>
        </p:nvSpPr>
        <p:spPr>
          <a:xfrm>
            <a:off x="1271115" y="5312749"/>
            <a:ext cx="178663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dirty="0" err="1"/>
              <a:t>n_estimators</a:t>
            </a:r>
            <a:r>
              <a:rPr lang="en-US" sz="1400" dirty="0"/>
              <a:t>  = 516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EA3E67-7543-D10D-8D75-29F4E130546C}"/>
              </a:ext>
            </a:extLst>
          </p:cNvPr>
          <p:cNvSpPr txBox="1"/>
          <p:nvPr/>
        </p:nvSpPr>
        <p:spPr>
          <a:xfrm>
            <a:off x="178802" y="4080557"/>
            <a:ext cx="27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Optimisation </a:t>
            </a:r>
            <a:r>
              <a:rPr lang="fr-FR" dirty="0" err="1"/>
              <a:t>n_estimators</a:t>
            </a:r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7274A4-278A-E319-396D-E8C338BC1549}"/>
              </a:ext>
            </a:extLst>
          </p:cNvPr>
          <p:cNvCxnSpPr/>
          <p:nvPr/>
        </p:nvCxnSpPr>
        <p:spPr>
          <a:xfrm>
            <a:off x="3516447" y="1867270"/>
            <a:ext cx="0" cy="452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10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158BB-40C6-633C-7573-7DBE399D6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FFB59-ED2F-4C94-6889-16178FE8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consommations d’énergie</a:t>
            </a:r>
            <a:br>
              <a:rPr lang="fr-FR" dirty="0"/>
            </a:br>
            <a:r>
              <a:rPr lang="fr-FR" dirty="0"/>
              <a:t>- pertinence de </a:t>
            </a:r>
            <a:r>
              <a:rPr lang="fr-FR" dirty="0" err="1"/>
              <a:t>energystarscore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DF8DCA-463D-8B56-58D9-A39AD90D1BD0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2B95F-13B0-9C1C-CF64-D5DD624F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" y="2366591"/>
            <a:ext cx="4816215" cy="37041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2186B45-CAB7-9EAA-D572-C6C44DCC8873}"/>
              </a:ext>
            </a:extLst>
          </p:cNvPr>
          <p:cNvSpPr txBox="1"/>
          <p:nvPr/>
        </p:nvSpPr>
        <p:spPr>
          <a:xfrm>
            <a:off x="3251455" y="6168271"/>
            <a:ext cx="17571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r2_score : 0,67</a:t>
            </a:r>
          </a:p>
          <a:p>
            <a:r>
              <a:rPr lang="en-US" dirty="0">
                <a:solidFill>
                  <a:schemeClr val="tx1"/>
                </a:solidFill>
              </a:rPr>
              <a:t>MAPE : 2,81 % </a:t>
            </a:r>
          </a:p>
          <a:p>
            <a:r>
              <a:rPr lang="en-US" dirty="0">
                <a:solidFill>
                  <a:schemeClr val="tx1"/>
                </a:solidFill>
              </a:rPr>
              <a:t>Pearson pred/true : 0,82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A1D3233-F584-12AC-B6E0-7F7565EDFC31}"/>
              </a:ext>
            </a:extLst>
          </p:cNvPr>
          <p:cNvSpPr txBox="1"/>
          <p:nvPr/>
        </p:nvSpPr>
        <p:spPr>
          <a:xfrm>
            <a:off x="1451579" y="1981470"/>
            <a:ext cx="2276277" cy="30777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b="1" u="sng" dirty="0">
                <a:solidFill>
                  <a:schemeClr val="tx1"/>
                </a:solidFill>
              </a:rPr>
              <a:t>Sans </a:t>
            </a:r>
            <a:r>
              <a:rPr lang="en-US" sz="1400" b="1" u="sng" dirty="0" err="1">
                <a:solidFill>
                  <a:schemeClr val="tx1"/>
                </a:solidFill>
              </a:rPr>
              <a:t>ENERGYStarScore</a:t>
            </a:r>
            <a:endParaRPr lang="fr-FR" sz="1400" b="1" u="sng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4A51A5-28F8-C6DA-CEBC-C9F2A267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49" y="2366590"/>
            <a:ext cx="4816215" cy="37041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FB1729D-4F47-0F96-1DD5-73B181C2C4D9}"/>
              </a:ext>
            </a:extLst>
          </p:cNvPr>
          <p:cNvSpPr txBox="1"/>
          <p:nvPr/>
        </p:nvSpPr>
        <p:spPr>
          <a:xfrm>
            <a:off x="7969238" y="1981470"/>
            <a:ext cx="2276277" cy="30777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b="1" u="sng" dirty="0">
                <a:solidFill>
                  <a:schemeClr val="tx1"/>
                </a:solidFill>
              </a:rPr>
              <a:t>Avec </a:t>
            </a:r>
            <a:r>
              <a:rPr lang="en-US" sz="1400" b="1" u="sng" dirty="0" err="1">
                <a:solidFill>
                  <a:schemeClr val="tx1"/>
                </a:solidFill>
              </a:rPr>
              <a:t>ENERGYStarScore</a:t>
            </a:r>
            <a:endParaRPr lang="fr-FR" sz="1400" b="1" u="sng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4AD2B2-495B-9A32-C9EA-44BD4F2968A2}"/>
              </a:ext>
            </a:extLst>
          </p:cNvPr>
          <p:cNvSpPr txBox="1"/>
          <p:nvPr/>
        </p:nvSpPr>
        <p:spPr>
          <a:xfrm>
            <a:off x="6548549" y="6168270"/>
            <a:ext cx="238131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r2_score : 0,7</a:t>
            </a:r>
            <a:r>
              <a:rPr lang="en-US" b="1" dirty="0">
                <a:solidFill>
                  <a:srgbClr val="00B050"/>
                </a:solidFill>
              </a:rPr>
              <a:t> (+3 %)</a:t>
            </a:r>
          </a:p>
          <a:p>
            <a:r>
              <a:rPr lang="en-US" dirty="0">
                <a:solidFill>
                  <a:schemeClr val="tx1"/>
                </a:solidFill>
              </a:rPr>
              <a:t>MAPE : 2,64 % </a:t>
            </a:r>
            <a:r>
              <a:rPr lang="en-US" b="1" dirty="0">
                <a:solidFill>
                  <a:srgbClr val="00B050"/>
                </a:solidFill>
              </a:rPr>
              <a:t>(- 0,17)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Pearson pred/true : 0,84 </a:t>
            </a:r>
            <a:r>
              <a:rPr lang="en-US" b="1" dirty="0">
                <a:solidFill>
                  <a:srgbClr val="00B050"/>
                </a:solidFill>
              </a:rPr>
              <a:t>(+0,02)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42608F3-1C81-F859-1A49-65F975A7A2C7}"/>
              </a:ext>
            </a:extLst>
          </p:cNvPr>
          <p:cNvCxnSpPr/>
          <p:nvPr/>
        </p:nvCxnSpPr>
        <p:spPr>
          <a:xfrm>
            <a:off x="5743774" y="1924234"/>
            <a:ext cx="0" cy="500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423E403F-D0F1-FC91-68BF-93816CF3A475}"/>
              </a:ext>
            </a:extLst>
          </p:cNvPr>
          <p:cNvSpPr/>
          <p:nvPr/>
        </p:nvSpPr>
        <p:spPr>
          <a:xfrm>
            <a:off x="5180018" y="6385240"/>
            <a:ext cx="1266625" cy="279400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088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8114-47A6-2836-5CF9-13D37625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4F381-5CA8-C53C-E9D0-EF7CBE1880FB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78EA1B4-C715-D3AF-7A29-275CC8917B35}"/>
              </a:ext>
            </a:extLst>
          </p:cNvPr>
          <p:cNvSpPr/>
          <p:nvPr/>
        </p:nvSpPr>
        <p:spPr>
          <a:xfrm>
            <a:off x="423081" y="2415653"/>
            <a:ext cx="3589361" cy="2811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Relevés bâtiments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CDDAA1-857C-A01A-A88B-96E463A9A745}"/>
              </a:ext>
            </a:extLst>
          </p:cNvPr>
          <p:cNvSpPr txBox="1"/>
          <p:nvPr/>
        </p:nvSpPr>
        <p:spPr>
          <a:xfrm>
            <a:off x="423081" y="2035517"/>
            <a:ext cx="2375913" cy="307777"/>
          </a:xfrm>
          <a:prstGeom prst="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arenR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3376 lignes x 46 colonnes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3107FD-8077-02C3-0E5E-DD1ADEBA5028}"/>
              </a:ext>
            </a:extLst>
          </p:cNvPr>
          <p:cNvSpPr txBox="1"/>
          <p:nvPr/>
        </p:nvSpPr>
        <p:spPr>
          <a:xfrm>
            <a:off x="612767" y="2783868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Localisation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1A657B-16B2-B0C9-8587-C75438BBB42C}"/>
              </a:ext>
            </a:extLst>
          </p:cNvPr>
          <p:cNvSpPr txBox="1"/>
          <p:nvPr/>
        </p:nvSpPr>
        <p:spPr>
          <a:xfrm>
            <a:off x="612767" y="3083256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Structures et usages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4C3FE0-7FD8-4F80-5213-F0FF9069B642}"/>
              </a:ext>
            </a:extLst>
          </p:cNvPr>
          <p:cNvSpPr txBox="1"/>
          <p:nvPr/>
        </p:nvSpPr>
        <p:spPr>
          <a:xfrm>
            <a:off x="612767" y="3649654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Consommations et Emissions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7B5AF3-2996-A8C1-6FD3-D6FC3FEC86C6}"/>
              </a:ext>
            </a:extLst>
          </p:cNvPr>
          <p:cNvSpPr txBox="1"/>
          <p:nvPr/>
        </p:nvSpPr>
        <p:spPr>
          <a:xfrm>
            <a:off x="612767" y="3359482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Autre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92E26E-1600-772E-CA41-74885E7A4A1F}"/>
              </a:ext>
            </a:extLst>
          </p:cNvPr>
          <p:cNvSpPr txBox="1"/>
          <p:nvPr/>
        </p:nvSpPr>
        <p:spPr>
          <a:xfrm>
            <a:off x="612767" y="3974040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C000"/>
                </a:solidFill>
              </a:rPr>
              <a:t>Energy star score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459DDBC-21DC-4257-BE2F-D76EA8016992}"/>
              </a:ext>
            </a:extLst>
          </p:cNvPr>
          <p:cNvSpPr/>
          <p:nvPr/>
        </p:nvSpPr>
        <p:spPr>
          <a:xfrm>
            <a:off x="5172502" y="2389357"/>
            <a:ext cx="3589361" cy="10492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Modèle consommations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4" name="Picture 4" descr="Mécanisme - Icônes industrie gratuites">
            <a:extLst>
              <a:ext uri="{FF2B5EF4-FFF2-40B4-BE49-F238E27FC236}">
                <a16:creationId xmlns:a16="http://schemas.microsoft.com/office/drawing/2014/main" id="{17B11A19-3134-4747-2A98-DE225008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1" y="2878264"/>
            <a:ext cx="452925" cy="4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xemple de construction d'un classeur Excel - Bureautique efficace">
            <a:extLst>
              <a:ext uri="{FF2B5EF4-FFF2-40B4-BE49-F238E27FC236}">
                <a16:creationId xmlns:a16="http://schemas.microsoft.com/office/drawing/2014/main" id="{EFE3113F-4DB6-5E1E-830F-1C9D5339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37" y="4442279"/>
            <a:ext cx="1184454" cy="7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ranspiration - Icônes smileys gratuites">
            <a:extLst>
              <a:ext uri="{FF2B5EF4-FFF2-40B4-BE49-F238E27FC236}">
                <a16:creationId xmlns:a16="http://schemas.microsoft.com/office/drawing/2014/main" id="{076EC63D-4782-5F6D-E2E1-BFEE3C398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28" y="4007441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7048053-E19D-C2F6-A3FE-A666C73253BD}"/>
              </a:ext>
            </a:extLst>
          </p:cNvPr>
          <p:cNvSpPr/>
          <p:nvPr/>
        </p:nvSpPr>
        <p:spPr>
          <a:xfrm>
            <a:off x="5190116" y="4041141"/>
            <a:ext cx="3589361" cy="10492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Modèle émissions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1" name="Picture 4" descr="Mécanisme - Icônes industrie gratuites">
            <a:extLst>
              <a:ext uri="{FF2B5EF4-FFF2-40B4-BE49-F238E27FC236}">
                <a16:creationId xmlns:a16="http://schemas.microsoft.com/office/drawing/2014/main" id="{04DF9898-4722-9330-6175-C627A4EC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65" y="4530048"/>
            <a:ext cx="452925" cy="4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C893CB7-E154-E3C0-1080-ECD6E10BF3D0}"/>
              </a:ext>
            </a:extLst>
          </p:cNvPr>
          <p:cNvSpPr/>
          <p:nvPr/>
        </p:nvSpPr>
        <p:spPr>
          <a:xfrm>
            <a:off x="612767" y="2770862"/>
            <a:ext cx="2182724" cy="8963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F0F356D-6F0B-5E0F-155E-B7FBDFC8B69D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 flipV="1">
            <a:off x="2795491" y="2913974"/>
            <a:ext cx="2377011" cy="3050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34916C3-2E64-0F82-E749-6C1DF12BF54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23936" y="3232066"/>
            <a:ext cx="2366180" cy="13336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E486891-F9A5-D0A9-42E7-F369F800996B}"/>
              </a:ext>
            </a:extLst>
          </p:cNvPr>
          <p:cNvSpPr/>
          <p:nvPr/>
        </p:nvSpPr>
        <p:spPr>
          <a:xfrm>
            <a:off x="9007522" y="2744916"/>
            <a:ext cx="682388" cy="29938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836C7800-D5E1-3882-0CFA-59AD4FD1048C}"/>
              </a:ext>
            </a:extLst>
          </p:cNvPr>
          <p:cNvSpPr/>
          <p:nvPr/>
        </p:nvSpPr>
        <p:spPr>
          <a:xfrm>
            <a:off x="9007522" y="4380354"/>
            <a:ext cx="682388" cy="29938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621182-5894-A88D-071A-8C75AA13D8AA}"/>
              </a:ext>
            </a:extLst>
          </p:cNvPr>
          <p:cNvSpPr txBox="1"/>
          <p:nvPr/>
        </p:nvSpPr>
        <p:spPr>
          <a:xfrm>
            <a:off x="10061241" y="4383387"/>
            <a:ext cx="105104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Emissions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1BF7F86-2CC3-26C5-5C5F-C85FE40F60AB}"/>
              </a:ext>
            </a:extLst>
          </p:cNvPr>
          <p:cNvSpPr txBox="1"/>
          <p:nvPr/>
        </p:nvSpPr>
        <p:spPr>
          <a:xfrm>
            <a:off x="9955643" y="2744176"/>
            <a:ext cx="1558804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1400" b="1" dirty="0"/>
              <a:t>Consommations</a:t>
            </a: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B2FD7381-E89E-39DA-E5C3-AE4B80E6FEA5}"/>
              </a:ext>
            </a:extLst>
          </p:cNvPr>
          <p:cNvSpPr/>
          <p:nvPr/>
        </p:nvSpPr>
        <p:spPr>
          <a:xfrm rot="5400000">
            <a:off x="10215393" y="3130969"/>
            <a:ext cx="326664" cy="35298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C5DC8D1-0BB9-EEDD-3626-88E267A85332}"/>
              </a:ext>
            </a:extLst>
          </p:cNvPr>
          <p:cNvSpPr txBox="1"/>
          <p:nvPr/>
        </p:nvSpPr>
        <p:spPr>
          <a:xfrm>
            <a:off x="10061241" y="5229361"/>
            <a:ext cx="1051044" cy="307777"/>
          </a:xfrm>
          <a:prstGeom prst="rect">
            <a:avLst/>
          </a:prstGeom>
          <a:solidFill>
            <a:srgbClr val="00206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Emissions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D26A59-6C2D-7F58-5C6D-BAA74126908A}"/>
              </a:ext>
            </a:extLst>
          </p:cNvPr>
          <p:cNvSpPr txBox="1"/>
          <p:nvPr/>
        </p:nvSpPr>
        <p:spPr>
          <a:xfrm>
            <a:off x="9941815" y="3554657"/>
            <a:ext cx="1558803" cy="307777"/>
          </a:xfrm>
          <a:prstGeom prst="rect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Consommations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E4E2F3D7-C174-4151-CC1E-42CDB9EB8F03}"/>
              </a:ext>
            </a:extLst>
          </p:cNvPr>
          <p:cNvSpPr/>
          <p:nvPr/>
        </p:nvSpPr>
        <p:spPr>
          <a:xfrm rot="5400000">
            <a:off x="10241136" y="4771709"/>
            <a:ext cx="326664" cy="35298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F185CE7-6FF8-CDA6-94F9-2B5849EE0AC1}"/>
              </a:ext>
            </a:extLst>
          </p:cNvPr>
          <p:cNvSpPr txBox="1"/>
          <p:nvPr/>
        </p:nvSpPr>
        <p:spPr>
          <a:xfrm>
            <a:off x="10556506" y="3142117"/>
            <a:ext cx="145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</a:rPr>
              <a:t>Energy star score</a:t>
            </a:r>
          </a:p>
        </p:txBody>
      </p:sp>
      <p:pic>
        <p:nvPicPr>
          <p:cNvPr id="39" name="Picture 4" descr="Transpiration - Icônes smileys gratuites">
            <a:extLst>
              <a:ext uri="{FF2B5EF4-FFF2-40B4-BE49-F238E27FC236}">
                <a16:creationId xmlns:a16="http://schemas.microsoft.com/office/drawing/2014/main" id="{468452BC-E0C6-4351-1103-78A4BAE0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179" y="3401383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AF1D2ADF-9A79-A988-167E-40B31AE25098}"/>
              </a:ext>
            </a:extLst>
          </p:cNvPr>
          <p:cNvSpPr txBox="1"/>
          <p:nvPr/>
        </p:nvSpPr>
        <p:spPr>
          <a:xfrm>
            <a:off x="10721217" y="4808327"/>
            <a:ext cx="145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</a:rPr>
              <a:t>Energy star score</a:t>
            </a:r>
          </a:p>
        </p:txBody>
      </p:sp>
      <p:pic>
        <p:nvPicPr>
          <p:cNvPr id="41" name="Picture 4" descr="Transpiration - Icônes smileys gratuites">
            <a:extLst>
              <a:ext uri="{FF2B5EF4-FFF2-40B4-BE49-F238E27FC236}">
                <a16:creationId xmlns:a16="http://schemas.microsoft.com/office/drawing/2014/main" id="{0EB49248-A3F6-EBD2-6282-30B8723DD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890" y="5067593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33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" grpId="0" animBg="1"/>
      <p:bldP spid="22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CD3DC-2C68-3B06-5A07-B72441BA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6A167-2093-39F5-41AB-A9E4CF97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émissions de co2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62AA1-4720-929B-E534-34CAA87A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de l’estimateur </a:t>
            </a:r>
          </a:p>
          <a:p>
            <a:r>
              <a:rPr lang="fr-FR" dirty="0"/>
              <a:t>Premier résultat</a:t>
            </a:r>
          </a:p>
          <a:p>
            <a:r>
              <a:rPr lang="fr-FR" dirty="0"/>
              <a:t>Optimisation</a:t>
            </a:r>
          </a:p>
          <a:p>
            <a:r>
              <a:rPr lang="fr-FR" dirty="0"/>
              <a:t>Résultat final</a:t>
            </a:r>
          </a:p>
          <a:p>
            <a:r>
              <a:rPr lang="fr-FR" dirty="0"/>
              <a:t>Pertinence </a:t>
            </a:r>
            <a:r>
              <a:rPr lang="fr-FR" dirty="0" err="1"/>
              <a:t>ENEGYSTARscore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4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80CB-7972-C6DE-F35B-7D33B1EE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B94BFC4-1389-F1F8-8A2A-EE615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75" y="3823670"/>
            <a:ext cx="3626742" cy="27696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7EF23B-C8D1-E6B9-04FC-BA7839BB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émissions de co2 </a:t>
            </a:r>
            <a:br>
              <a:rPr lang="fr-FR" dirty="0"/>
            </a:br>
            <a:r>
              <a:rPr lang="fr-FR" dirty="0"/>
              <a:t>- premier 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EF94D-142D-C6E4-B79D-E2331FA02F6E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3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1C7A37-3F4F-7E92-6EB5-D42DCA6E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04" y="3859879"/>
            <a:ext cx="2939706" cy="26036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5D3307-B19F-06B9-1DE3-B92B270CE107}"/>
              </a:ext>
            </a:extLst>
          </p:cNvPr>
          <p:cNvSpPr/>
          <p:nvPr/>
        </p:nvSpPr>
        <p:spPr>
          <a:xfrm>
            <a:off x="2087549" y="4144661"/>
            <a:ext cx="720902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7C56DC-20FC-0BB3-E170-4D29C01179F7}"/>
              </a:ext>
            </a:extLst>
          </p:cNvPr>
          <p:cNvSpPr txBox="1"/>
          <p:nvPr/>
        </p:nvSpPr>
        <p:spPr>
          <a:xfrm>
            <a:off x="5221925" y="2606955"/>
            <a:ext cx="2824206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GradientBoostingRegressor</a:t>
            </a:r>
            <a:endParaRPr lang="fr-FR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202FEA0-766A-E066-5B9A-D700A6EC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92" y="2599995"/>
            <a:ext cx="1595086" cy="646331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fr-FR" sz="1200" dirty="0">
                <a:solidFill>
                  <a:srgbClr val="FF0000"/>
                </a:solidFill>
              </a:rPr>
              <a:t>'</a:t>
            </a:r>
            <a:r>
              <a:rPr lang="fr-FR" altLang="fr-FR" sz="1200" dirty="0" err="1">
                <a:solidFill>
                  <a:srgbClr val="FF0000"/>
                </a:solidFill>
              </a:rPr>
              <a:t>max_depth</a:t>
            </a:r>
            <a:r>
              <a:rPr lang="fr-FR" altLang="fr-FR" sz="1200" dirty="0">
                <a:solidFill>
                  <a:srgbClr val="FF0000"/>
                </a:solidFill>
              </a:rPr>
              <a:t>’: 10, </a:t>
            </a:r>
          </a:p>
          <a:p>
            <a:r>
              <a:rPr lang="fr-FR" altLang="fr-FR" sz="1200" dirty="0">
                <a:solidFill>
                  <a:srgbClr val="FF0000"/>
                </a:solidFill>
              </a:rPr>
              <a:t>'</a:t>
            </a:r>
            <a:r>
              <a:rPr lang="fr-FR" altLang="fr-FR" sz="1200" dirty="0" err="1">
                <a:solidFill>
                  <a:srgbClr val="FF0000"/>
                </a:solidFill>
              </a:rPr>
              <a:t>max_features</a:t>
            </a:r>
            <a:r>
              <a:rPr lang="fr-FR" altLang="fr-FR" sz="1200" dirty="0">
                <a:solidFill>
                  <a:srgbClr val="FF0000"/>
                </a:solidFill>
              </a:rPr>
              <a:t>': '</a:t>
            </a:r>
            <a:r>
              <a:rPr lang="fr-FR" altLang="fr-FR" sz="1200" dirty="0" err="1">
                <a:solidFill>
                  <a:srgbClr val="FF0000"/>
                </a:solidFill>
              </a:rPr>
              <a:t>sqrt</a:t>
            </a:r>
            <a:r>
              <a:rPr lang="fr-FR" altLang="fr-FR" sz="1200" dirty="0">
                <a:solidFill>
                  <a:srgbClr val="FF0000"/>
                </a:solidFill>
              </a:rPr>
              <a:t>’, </a:t>
            </a:r>
          </a:p>
          <a:p>
            <a:r>
              <a:rPr lang="fr-FR" altLang="fr-FR" sz="1200" dirty="0">
                <a:solidFill>
                  <a:srgbClr val="FF0000"/>
                </a:solidFill>
              </a:rPr>
              <a:t>'</a:t>
            </a:r>
            <a:r>
              <a:rPr lang="fr-FR" altLang="fr-FR" sz="1200" dirty="0" err="1">
                <a:solidFill>
                  <a:srgbClr val="FF0000"/>
                </a:solidFill>
              </a:rPr>
              <a:t>n_estimators</a:t>
            </a:r>
            <a:r>
              <a:rPr lang="fr-FR" altLang="fr-FR" sz="1200" dirty="0">
                <a:solidFill>
                  <a:srgbClr val="FF0000"/>
                </a:solidFill>
              </a:rPr>
              <a:t>’: 300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B4475E-7EBC-1B81-8F3D-32B4ED477FB8}"/>
              </a:ext>
            </a:extLst>
          </p:cNvPr>
          <p:cNvSpPr txBox="1"/>
          <p:nvPr/>
        </p:nvSpPr>
        <p:spPr>
          <a:xfrm>
            <a:off x="5256975" y="3421711"/>
            <a:ext cx="2335129" cy="307777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i="1" dirty="0">
                <a:solidFill>
                  <a:schemeClr val="tx1"/>
                </a:solidFill>
              </a:rPr>
              <a:t>Validation curve </a:t>
            </a:r>
            <a:r>
              <a:rPr lang="en-US" sz="1400" i="1" dirty="0" err="1">
                <a:solidFill>
                  <a:schemeClr val="tx1"/>
                </a:solidFill>
              </a:rPr>
              <a:t>n_estimators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AF2E30-9420-2055-7FA5-2DAE25E6F20B}"/>
              </a:ext>
            </a:extLst>
          </p:cNvPr>
          <p:cNvSpPr txBox="1"/>
          <p:nvPr/>
        </p:nvSpPr>
        <p:spPr>
          <a:xfrm>
            <a:off x="959553" y="3270721"/>
            <a:ext cx="3015415" cy="52322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b="1" dirty="0" err="1">
                <a:solidFill>
                  <a:srgbClr val="FF0000"/>
                </a:solidFill>
              </a:rPr>
              <a:t>Featuring</a:t>
            </a:r>
            <a:r>
              <a:rPr lang="fr-FR" sz="1400" b="1" dirty="0">
                <a:solidFill>
                  <a:srgbClr val="FF0000"/>
                </a:solidFill>
              </a:rPr>
              <a:t> 7</a:t>
            </a:r>
            <a:r>
              <a:rPr lang="fr-FR" sz="1400" b="1" dirty="0"/>
              <a:t> </a:t>
            </a:r>
            <a:r>
              <a:rPr lang="fr-FR" sz="1400" dirty="0"/>
              <a:t>: </a:t>
            </a:r>
            <a:r>
              <a:rPr lang="fr-FR" sz="1400" dirty="0" err="1"/>
              <a:t>GridSearchCV</a:t>
            </a:r>
            <a:r>
              <a:rPr lang="fr-FR" sz="1400" dirty="0"/>
              <a:t> sur </a:t>
            </a:r>
          </a:p>
          <a:p>
            <a:r>
              <a:rPr lang="fr-FR" sz="1400" dirty="0"/>
              <a:t>      RFR | GBR | XGBR</a:t>
            </a:r>
            <a:endParaRPr lang="fr-FR" sz="1400" u="sng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77FFD4C-4F80-4592-FE99-27721EBD512D}"/>
              </a:ext>
            </a:extLst>
          </p:cNvPr>
          <p:cNvCxnSpPr>
            <a:cxnSpLocks/>
          </p:cNvCxnSpPr>
          <p:nvPr/>
        </p:nvCxnSpPr>
        <p:spPr>
          <a:xfrm>
            <a:off x="4572563" y="1853754"/>
            <a:ext cx="0" cy="447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59EF1E9C-6AA5-3E73-CE72-9FC47C54CB59}"/>
              </a:ext>
            </a:extLst>
          </p:cNvPr>
          <p:cNvSpPr/>
          <p:nvPr/>
        </p:nvSpPr>
        <p:spPr>
          <a:xfrm>
            <a:off x="6282959" y="5020281"/>
            <a:ext cx="268429" cy="212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C3AB91A-42C9-3E09-6922-19A9B2894237}"/>
              </a:ext>
            </a:extLst>
          </p:cNvPr>
          <p:cNvSpPr txBox="1"/>
          <p:nvPr/>
        </p:nvSpPr>
        <p:spPr>
          <a:xfrm>
            <a:off x="5830714" y="4638426"/>
            <a:ext cx="178663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dirty="0" err="1"/>
              <a:t>n_estimators</a:t>
            </a:r>
            <a:r>
              <a:rPr lang="en-US" sz="1400" dirty="0"/>
              <a:t>  = 200</a:t>
            </a:r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02E3AF-CC37-3040-D559-811BDB988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378" y="1973458"/>
            <a:ext cx="2897774" cy="116268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281A010B-128D-B766-5EE1-DB468300F75B}"/>
              </a:ext>
            </a:extLst>
          </p:cNvPr>
          <p:cNvSpPr/>
          <p:nvPr/>
        </p:nvSpPr>
        <p:spPr>
          <a:xfrm>
            <a:off x="3202180" y="2812979"/>
            <a:ext cx="772788" cy="323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25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8" grpId="0" animBg="1"/>
      <p:bldP spid="3" grpId="0" animBg="1"/>
      <p:bldP spid="21" grpId="0" animBg="1"/>
      <p:bldP spid="22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3497A-8D72-4D10-DDF0-87EBA414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88563C8-EFD6-742D-6FD2-4A62E27E7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73" y="2440810"/>
            <a:ext cx="5608027" cy="40742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3EF8CD-F978-D73A-87A9-44E56B12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des émissions de co2</a:t>
            </a:r>
            <a:br>
              <a:rPr lang="fr-FR" dirty="0"/>
            </a:br>
            <a:r>
              <a:rPr lang="fr-FR" dirty="0"/>
              <a:t>- Premier résultat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2D8B8-DC2C-76D7-166A-1FD4712248A4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3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EF1FC-F975-A242-99E0-0923C9E45B21}"/>
              </a:ext>
            </a:extLst>
          </p:cNvPr>
          <p:cNvSpPr txBox="1"/>
          <p:nvPr/>
        </p:nvSpPr>
        <p:spPr>
          <a:xfrm>
            <a:off x="7151760" y="3882860"/>
            <a:ext cx="2376462" cy="83099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r2_score : </a:t>
            </a:r>
            <a:r>
              <a:rPr lang="en-US" sz="1600" b="1" dirty="0">
                <a:solidFill>
                  <a:srgbClr val="FF9900"/>
                </a:solidFill>
              </a:rPr>
              <a:t>0.6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MAPE : 185 % </a:t>
            </a:r>
          </a:p>
          <a:p>
            <a:r>
              <a:rPr lang="en-US" sz="1600" dirty="0">
                <a:solidFill>
                  <a:schemeClr val="tx1"/>
                </a:solidFill>
              </a:rPr>
              <a:t>Pearson pred/true : 0.78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273383-F09A-F78F-17E7-5D874460BF07}"/>
              </a:ext>
            </a:extLst>
          </p:cNvPr>
          <p:cNvSpPr txBox="1"/>
          <p:nvPr/>
        </p:nvSpPr>
        <p:spPr>
          <a:xfrm>
            <a:off x="1415073" y="2008165"/>
            <a:ext cx="2697610" cy="338554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600" b="1" u="sng" dirty="0" err="1">
                <a:solidFill>
                  <a:schemeClr val="tx1"/>
                </a:solidFill>
              </a:rPr>
              <a:t>Comparaison</a:t>
            </a:r>
            <a:r>
              <a:rPr lang="en-US" sz="1600" b="1" u="sng" dirty="0">
                <a:solidFill>
                  <a:schemeClr val="tx1"/>
                </a:solidFill>
              </a:rPr>
              <a:t> sur test set</a:t>
            </a:r>
            <a:endParaRPr lang="fr-FR" sz="1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94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80954-564C-B895-372B-947D7551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5E97C1-0C54-6D28-E47C-67C1D256BDD3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0D788F-7D6F-9838-3B08-0D3831AF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2" y="4344041"/>
            <a:ext cx="3074456" cy="2347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93ED589-B067-5E20-C33E-1612ABDA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des émissions de co2</a:t>
            </a:r>
            <a:br>
              <a:rPr lang="fr-FR" dirty="0"/>
            </a:br>
            <a:r>
              <a:rPr lang="fr-FR" dirty="0"/>
              <a:t>- 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29C06F-6241-AD19-1DD1-A6450D970114}"/>
              </a:ext>
            </a:extLst>
          </p:cNvPr>
          <p:cNvSpPr txBox="1"/>
          <p:nvPr/>
        </p:nvSpPr>
        <p:spPr>
          <a:xfrm>
            <a:off x="6575315" y="2087226"/>
            <a:ext cx="504967" cy="369332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VIF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5B089E-89D5-1E91-6A6F-3A944BD47DD1}"/>
              </a:ext>
            </a:extLst>
          </p:cNvPr>
          <p:cNvSpPr txBox="1"/>
          <p:nvPr/>
        </p:nvSpPr>
        <p:spPr>
          <a:xfrm>
            <a:off x="375842" y="2050929"/>
            <a:ext cx="741549" cy="369332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SHAP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301772-4A9B-F666-9C83-3C5F1F019D20}"/>
              </a:ext>
            </a:extLst>
          </p:cNvPr>
          <p:cNvSpPr txBox="1"/>
          <p:nvPr/>
        </p:nvSpPr>
        <p:spPr>
          <a:xfrm>
            <a:off x="2753544" y="2050929"/>
            <a:ext cx="2284934" cy="369332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fr-FR" dirty="0" err="1"/>
              <a:t>Feature_importance</a:t>
            </a:r>
            <a:r>
              <a:rPr lang="fr-FR" dirty="0"/>
              <a:t>_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C8BC83-646D-8A35-FA79-1FA8E6310E3C}"/>
              </a:ext>
            </a:extLst>
          </p:cNvPr>
          <p:cNvSpPr txBox="1"/>
          <p:nvPr/>
        </p:nvSpPr>
        <p:spPr>
          <a:xfrm>
            <a:off x="10320128" y="1896718"/>
            <a:ext cx="1726722" cy="646331"/>
          </a:xfrm>
          <a:prstGeom prst="rect">
            <a:avLst/>
          </a:prstGeom>
          <a:solidFill>
            <a:srgbClr val="92D050">
              <a:alpha val="47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Yeojohnson</a:t>
            </a:r>
            <a:r>
              <a:rPr lang="fr-FR" dirty="0"/>
              <a:t> surfaces</a:t>
            </a:r>
            <a:endParaRPr lang="fr-FR" u="sng" dirty="0"/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C486EC39-492F-D0B9-0ADF-D3C02A70DEF1}"/>
              </a:ext>
            </a:extLst>
          </p:cNvPr>
          <p:cNvSpPr/>
          <p:nvPr/>
        </p:nvSpPr>
        <p:spPr>
          <a:xfrm>
            <a:off x="1413328" y="2160660"/>
            <a:ext cx="953962" cy="1660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A6D0088C-48CD-7B87-4116-E3CB994AA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42" y="1889328"/>
            <a:ext cx="2516517" cy="23478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280D74AC-D35C-06C8-3082-D765B7275ED7}"/>
              </a:ext>
            </a:extLst>
          </p:cNvPr>
          <p:cNvSpPr/>
          <p:nvPr/>
        </p:nvSpPr>
        <p:spPr>
          <a:xfrm>
            <a:off x="9963917" y="5346798"/>
            <a:ext cx="234109" cy="214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92CE873-0348-4FF2-1377-4DA0E51E59B0}"/>
              </a:ext>
            </a:extLst>
          </p:cNvPr>
          <p:cNvSpPr txBox="1"/>
          <p:nvPr/>
        </p:nvSpPr>
        <p:spPr>
          <a:xfrm>
            <a:off x="9174518" y="5009610"/>
            <a:ext cx="178663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dirty="0" err="1"/>
              <a:t>n_estimators</a:t>
            </a:r>
            <a:r>
              <a:rPr lang="en-US" sz="1400" dirty="0"/>
              <a:t>  = 531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799357-97CB-33B9-3AE0-60C794A59981}"/>
              </a:ext>
            </a:extLst>
          </p:cNvPr>
          <p:cNvSpPr txBox="1"/>
          <p:nvPr/>
        </p:nvSpPr>
        <p:spPr>
          <a:xfrm>
            <a:off x="4705192" y="5350007"/>
            <a:ext cx="27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Optimisation </a:t>
            </a:r>
            <a:r>
              <a:rPr lang="fr-FR" dirty="0" err="1"/>
              <a:t>n_estimators</a:t>
            </a:r>
            <a:endParaRPr lang="fr-FR" dirty="0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3278713B-4DC1-CBB6-526C-49D6EA5DD565}"/>
              </a:ext>
            </a:extLst>
          </p:cNvPr>
          <p:cNvSpPr/>
          <p:nvPr/>
        </p:nvSpPr>
        <p:spPr>
          <a:xfrm>
            <a:off x="7348148" y="5443980"/>
            <a:ext cx="295796" cy="2234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8A5D0-BA16-9E56-4457-DBEC765F7B70}"/>
              </a:ext>
            </a:extLst>
          </p:cNvPr>
          <p:cNvSpPr/>
          <p:nvPr/>
        </p:nvSpPr>
        <p:spPr>
          <a:xfrm>
            <a:off x="84662" y="2588719"/>
            <a:ext cx="7173695" cy="264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8F1F79-08BA-98CB-BF3E-ED5134AD1021}"/>
              </a:ext>
            </a:extLst>
          </p:cNvPr>
          <p:cNvSpPr txBox="1"/>
          <p:nvPr/>
        </p:nvSpPr>
        <p:spPr>
          <a:xfrm>
            <a:off x="4314138" y="2906135"/>
            <a:ext cx="2355579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fr-FR" sz="1600" dirty="0">
                <a:solidFill>
                  <a:schemeClr val="bg1"/>
                </a:solidFill>
              </a:rPr>
              <a:t>'CouncilDistrictCode_2', 'CouncilDistrictCode_3',</a:t>
            </a:r>
          </a:p>
          <a:p>
            <a:r>
              <a:rPr lang="fr-FR" sz="1600" dirty="0">
                <a:solidFill>
                  <a:schemeClr val="bg1"/>
                </a:solidFill>
              </a:rPr>
              <a:t>'CouncilDistrictCode_4', 'CouncilDistrictCode_5',</a:t>
            </a:r>
          </a:p>
          <a:p>
            <a:r>
              <a:rPr lang="fr-FR" sz="1600" dirty="0">
                <a:solidFill>
                  <a:schemeClr val="bg1"/>
                </a:solidFill>
              </a:rPr>
              <a:t>'CouncilDistrictCode_6', 'CouncilDistrictCode_7'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78BC31-313B-1AE6-B095-D36C0F7C5E54}"/>
              </a:ext>
            </a:extLst>
          </p:cNvPr>
          <p:cNvSpPr txBox="1"/>
          <p:nvPr/>
        </p:nvSpPr>
        <p:spPr>
          <a:xfrm>
            <a:off x="2878944" y="2567581"/>
            <a:ext cx="2355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Localisation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675AA24-A77E-B54C-C8C6-78930CF28CF9}"/>
              </a:ext>
            </a:extLst>
          </p:cNvPr>
          <p:cNvCxnSpPr>
            <a:cxnSpLocks/>
          </p:cNvCxnSpPr>
          <p:nvPr/>
        </p:nvCxnSpPr>
        <p:spPr>
          <a:xfrm>
            <a:off x="84662" y="2807858"/>
            <a:ext cx="717369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7AB6899-3FAF-DB16-F766-8FEBB9D104FA}"/>
              </a:ext>
            </a:extLst>
          </p:cNvPr>
          <p:cNvSpPr txBox="1"/>
          <p:nvPr/>
        </p:nvSpPr>
        <p:spPr>
          <a:xfrm>
            <a:off x="183596" y="2912738"/>
            <a:ext cx="36523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Neighborhood_CENTRAL</a:t>
            </a:r>
            <a:r>
              <a:rPr lang="fr-FR" sz="1600" strike="sngStrike" dirty="0">
                <a:solidFill>
                  <a:srgbClr val="002060"/>
                </a:solidFill>
              </a:rPr>
              <a:t>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Neighborhood_DOWNTOWN</a:t>
            </a:r>
            <a:r>
              <a:rPr lang="fr-FR" sz="1600" strike="sngStrike" dirty="0">
                <a:solidFill>
                  <a:srgbClr val="002060"/>
                </a:solidFill>
              </a:rPr>
              <a:t>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Neighborhood_GREATER</a:t>
            </a:r>
            <a:r>
              <a:rPr lang="fr-FR" sz="1600" strike="sngStrike" dirty="0">
                <a:solidFill>
                  <a:srgbClr val="002060"/>
                </a:solidFill>
              </a:rPr>
              <a:t> DUWAMISH',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Neighborhood_NORTH</a:t>
            </a:r>
            <a:r>
              <a:rPr lang="fr-FR" sz="1600" strike="sngStrike" dirty="0">
                <a:solidFill>
                  <a:srgbClr val="002060"/>
                </a:solidFill>
              </a:rPr>
              <a:t>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Neighborhood_SOUTH</a:t>
            </a:r>
            <a:r>
              <a:rPr lang="fr-FR" sz="1600" strike="sngStrike" dirty="0">
                <a:solidFill>
                  <a:srgbClr val="002060"/>
                </a:solidFill>
              </a:rPr>
              <a:t>',</a:t>
            </a:r>
          </a:p>
          <a:p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r>
              <a:rPr lang="fr-FR" sz="1600" strike="sngStrike" dirty="0" err="1">
                <a:solidFill>
                  <a:srgbClr val="002060"/>
                </a:solidFill>
              </a:rPr>
              <a:t>Neighborhood_WEST</a:t>
            </a:r>
            <a:r>
              <a:rPr lang="fr-FR" sz="1600" strike="sngStrike" dirty="0">
                <a:solidFill>
                  <a:srgbClr val="002060"/>
                </a:solidFill>
              </a:rPr>
              <a:t>'</a:t>
            </a:r>
            <a:br>
              <a:rPr lang="fr-FR" sz="1600" dirty="0"/>
            </a:br>
            <a:r>
              <a:rPr lang="fr-FR" sz="1600" strike="sngStrike" dirty="0">
                <a:solidFill>
                  <a:schemeClr val="bg1"/>
                </a:solidFill>
              </a:rPr>
              <a:t>'CouncilDistrictCode_1',</a:t>
            </a:r>
            <a:br>
              <a:rPr lang="fr-FR" sz="1600" dirty="0"/>
            </a:br>
            <a:r>
              <a:rPr lang="fr-FR" sz="1600" strike="sngStrike" dirty="0">
                <a:solidFill>
                  <a:schemeClr val="accent1">
                    <a:lumMod val="50000"/>
                  </a:schemeClr>
                </a:solidFill>
              </a:rPr>
              <a:t>'Latitude',</a:t>
            </a:r>
          </a:p>
          <a:p>
            <a:r>
              <a:rPr lang="fr-FR" sz="1600" strike="sngStrike" dirty="0">
                <a:solidFill>
                  <a:schemeClr val="accent1">
                    <a:lumMod val="50000"/>
                  </a:schemeClr>
                </a:solidFill>
              </a:rPr>
              <a:t>'Longitude'</a:t>
            </a:r>
          </a:p>
        </p:txBody>
      </p:sp>
      <p:sp>
        <p:nvSpPr>
          <p:cNvPr id="20" name="Flèche : double flèche horizontale 19">
            <a:extLst>
              <a:ext uri="{FF2B5EF4-FFF2-40B4-BE49-F238E27FC236}">
                <a16:creationId xmlns:a16="http://schemas.microsoft.com/office/drawing/2014/main" id="{3F62C52F-474C-A413-D9D7-956A32ACABDC}"/>
              </a:ext>
            </a:extLst>
          </p:cNvPr>
          <p:cNvSpPr/>
          <p:nvPr/>
        </p:nvSpPr>
        <p:spPr>
          <a:xfrm>
            <a:off x="5380184" y="2160660"/>
            <a:ext cx="953962" cy="1660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374D5-36D0-4557-C782-215F41C683D1}"/>
              </a:ext>
            </a:extLst>
          </p:cNvPr>
          <p:cNvSpPr/>
          <p:nvPr/>
        </p:nvSpPr>
        <p:spPr>
          <a:xfrm>
            <a:off x="8989200" y="2007640"/>
            <a:ext cx="224650" cy="215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64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26" grpId="0" animBg="1"/>
      <p:bldP spid="33" grpId="0" animBg="1"/>
      <p:bldP spid="34" grpId="0"/>
      <p:bldP spid="35" grpId="0"/>
      <p:bldP spid="36" grpId="0" animBg="1"/>
      <p:bldP spid="12" grpId="0" animBg="1"/>
      <p:bldP spid="15" grpId="0" animBg="1"/>
      <p:bldP spid="16" grpId="0"/>
      <p:bldP spid="18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45366-274E-D1DA-EF55-DF5E3EA68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001F225B-D0FC-A363-8397-43DE42B5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07" y="2232054"/>
            <a:ext cx="5973163" cy="38214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ED1EDE2B-11DD-B8C1-71A5-72B399E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" y="2211336"/>
            <a:ext cx="4915817" cy="38421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25F6C19-7C59-24A3-9B86-60A14037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des émissions de co2</a:t>
            </a:r>
            <a:br>
              <a:rPr lang="fr-FR" dirty="0"/>
            </a:br>
            <a:r>
              <a:rPr lang="fr-FR" dirty="0"/>
              <a:t>- Résultat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03755-449C-84A2-C1C3-D0BD0A7F6E6F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4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1424-4E12-80FD-DDAB-DD6D6339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5" y="6123745"/>
            <a:ext cx="15950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fr-FR" sz="1200" dirty="0"/>
              <a:t>'</a:t>
            </a:r>
            <a:r>
              <a:rPr lang="fr-FR" altLang="fr-FR" sz="1200" dirty="0" err="1"/>
              <a:t>max_depth</a:t>
            </a:r>
            <a:r>
              <a:rPr lang="fr-FR" altLang="fr-FR" sz="1200" dirty="0"/>
              <a:t>': 5, </a:t>
            </a:r>
          </a:p>
          <a:p>
            <a:r>
              <a:rPr lang="fr-FR" altLang="fr-FR" sz="1200" dirty="0"/>
              <a:t>'</a:t>
            </a:r>
            <a:r>
              <a:rPr lang="fr-FR" altLang="fr-FR" sz="1200" dirty="0" err="1"/>
              <a:t>max_features</a:t>
            </a:r>
            <a:r>
              <a:rPr lang="fr-FR" altLang="fr-FR" sz="1200" dirty="0"/>
              <a:t>': '</a:t>
            </a:r>
            <a:r>
              <a:rPr lang="fr-FR" altLang="fr-FR" sz="1200" dirty="0" err="1"/>
              <a:t>sqrt</a:t>
            </a:r>
            <a:r>
              <a:rPr lang="fr-FR" altLang="fr-FR" sz="1200" dirty="0"/>
              <a:t>’, </a:t>
            </a:r>
          </a:p>
          <a:p>
            <a:r>
              <a:rPr lang="fr-FR" altLang="fr-FR" sz="1200" dirty="0"/>
              <a:t>'</a:t>
            </a:r>
            <a:r>
              <a:rPr lang="fr-FR" altLang="fr-FR" sz="1200" dirty="0" err="1"/>
              <a:t>n_estimators</a:t>
            </a:r>
            <a:r>
              <a:rPr lang="fr-FR" altLang="fr-FR" sz="1200" dirty="0"/>
              <a:t>’: </a:t>
            </a:r>
            <a:r>
              <a:rPr lang="fr-FR" altLang="fr-FR" sz="1200" b="1" dirty="0">
                <a:solidFill>
                  <a:srgbClr val="00B050"/>
                </a:solidFill>
              </a:rPr>
              <a:t>531</a:t>
            </a:r>
            <a:r>
              <a:rPr lang="fr-FR" altLang="fr-FR" sz="1200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E9E158-E8C8-1B7D-9D5C-6140E97C31B3}"/>
              </a:ext>
            </a:extLst>
          </p:cNvPr>
          <p:cNvSpPr txBox="1"/>
          <p:nvPr/>
        </p:nvSpPr>
        <p:spPr>
          <a:xfrm>
            <a:off x="2818381" y="6123745"/>
            <a:ext cx="17571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r2_score : </a:t>
            </a:r>
            <a:r>
              <a:rPr lang="en-US" b="1" dirty="0">
                <a:solidFill>
                  <a:srgbClr val="00B050"/>
                </a:solidFill>
              </a:rPr>
              <a:t>0,74</a:t>
            </a:r>
          </a:p>
          <a:p>
            <a:r>
              <a:rPr lang="en-US" dirty="0">
                <a:solidFill>
                  <a:schemeClr val="tx1"/>
                </a:solidFill>
              </a:rPr>
              <a:t>MAPE : </a:t>
            </a:r>
            <a:r>
              <a:rPr lang="en-US" b="1" dirty="0">
                <a:solidFill>
                  <a:srgbClr val="00B050"/>
                </a:solidFill>
              </a:rPr>
              <a:t>21,81 %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Pearson pred/true : </a:t>
            </a:r>
            <a:r>
              <a:rPr lang="en-US" b="1" dirty="0">
                <a:solidFill>
                  <a:srgbClr val="00B050"/>
                </a:solidFill>
              </a:rPr>
              <a:t>0,86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77DA5BA-C27A-BF02-2523-CB29B3B40B75}"/>
              </a:ext>
            </a:extLst>
          </p:cNvPr>
          <p:cNvSpPr txBox="1"/>
          <p:nvPr/>
        </p:nvSpPr>
        <p:spPr>
          <a:xfrm>
            <a:off x="1699229" y="1827590"/>
            <a:ext cx="1342611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800" b="1" u="sng" dirty="0" err="1">
                <a:solidFill>
                  <a:schemeClr val="tx1"/>
                </a:solidFill>
              </a:rPr>
              <a:t>Itération</a:t>
            </a:r>
            <a:r>
              <a:rPr lang="en-US" sz="1800" b="1" u="sng" dirty="0">
                <a:solidFill>
                  <a:schemeClr val="tx1"/>
                </a:solidFill>
              </a:rPr>
              <a:t> 2</a:t>
            </a:r>
            <a:endParaRPr lang="fr-FR" sz="1800" b="1" u="sng" dirty="0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5BAC89-B2BD-018C-87F1-52FE41728406}"/>
              </a:ext>
            </a:extLst>
          </p:cNvPr>
          <p:cNvSpPr txBox="1"/>
          <p:nvPr/>
        </p:nvSpPr>
        <p:spPr>
          <a:xfrm>
            <a:off x="7792582" y="1853754"/>
            <a:ext cx="1829736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800" b="1" u="sng" dirty="0">
                <a:solidFill>
                  <a:schemeClr val="tx1"/>
                </a:solidFill>
              </a:rPr>
              <a:t>Learning curve</a:t>
            </a:r>
            <a:endParaRPr lang="fr-FR" sz="1800" b="1" u="sng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9EA2D6F-B659-8DCB-F92C-5B9DE15E3927}"/>
              </a:ext>
            </a:extLst>
          </p:cNvPr>
          <p:cNvCxnSpPr>
            <a:cxnSpLocks/>
          </p:cNvCxnSpPr>
          <p:nvPr/>
        </p:nvCxnSpPr>
        <p:spPr>
          <a:xfrm flipH="1">
            <a:off x="6237027" y="4610075"/>
            <a:ext cx="53299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61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B2744-C29B-D987-1CFB-745E30ED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BB4CBDD9-2218-347A-3C02-A2394F99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" y="2289183"/>
            <a:ext cx="4816215" cy="37642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5D2474-48CA-9DBA-2EBA-31E5F209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consommations d’énergie</a:t>
            </a:r>
            <a:br>
              <a:rPr lang="fr-FR" dirty="0"/>
            </a:br>
            <a:r>
              <a:rPr lang="fr-FR" dirty="0"/>
              <a:t>- pertinence de </a:t>
            </a:r>
            <a:r>
              <a:rPr lang="fr-FR" dirty="0" err="1"/>
              <a:t>energystarscore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FB29EC-B7DA-C9EA-E8B8-43630A0B0D68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3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B00C68-DE06-25A0-554D-07BAC2852807}"/>
              </a:ext>
            </a:extLst>
          </p:cNvPr>
          <p:cNvSpPr txBox="1"/>
          <p:nvPr/>
        </p:nvSpPr>
        <p:spPr>
          <a:xfrm>
            <a:off x="3251455" y="6168271"/>
            <a:ext cx="17571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r2_score : 0,74</a:t>
            </a:r>
          </a:p>
          <a:p>
            <a:r>
              <a:rPr lang="en-US" dirty="0">
                <a:solidFill>
                  <a:schemeClr val="tx1"/>
                </a:solidFill>
              </a:rPr>
              <a:t>MAPE : 21,81 % </a:t>
            </a:r>
          </a:p>
          <a:p>
            <a:r>
              <a:rPr lang="en-US" dirty="0">
                <a:solidFill>
                  <a:schemeClr val="tx1"/>
                </a:solidFill>
              </a:rPr>
              <a:t>Pearson pred/true : 0,86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4FE38C-1810-DA3C-7FF4-D5EA7339A54C}"/>
              </a:ext>
            </a:extLst>
          </p:cNvPr>
          <p:cNvSpPr txBox="1"/>
          <p:nvPr/>
        </p:nvSpPr>
        <p:spPr>
          <a:xfrm>
            <a:off x="1451579" y="1981470"/>
            <a:ext cx="2276277" cy="30777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b="1" u="sng" dirty="0">
                <a:solidFill>
                  <a:schemeClr val="tx1"/>
                </a:solidFill>
              </a:rPr>
              <a:t>Sans </a:t>
            </a:r>
            <a:r>
              <a:rPr lang="en-US" sz="1400" b="1" u="sng" dirty="0" err="1">
                <a:solidFill>
                  <a:schemeClr val="tx1"/>
                </a:solidFill>
              </a:rPr>
              <a:t>ENERGYStarScore</a:t>
            </a:r>
            <a:endParaRPr lang="fr-FR" sz="1400" b="1" u="sng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4C98E0-4354-804F-A068-D36C5DA39F0D}"/>
              </a:ext>
            </a:extLst>
          </p:cNvPr>
          <p:cNvSpPr txBox="1"/>
          <p:nvPr/>
        </p:nvSpPr>
        <p:spPr>
          <a:xfrm>
            <a:off x="7969238" y="1981470"/>
            <a:ext cx="2276277" cy="30777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400" b="1" u="sng" dirty="0">
                <a:solidFill>
                  <a:schemeClr val="tx1"/>
                </a:solidFill>
              </a:rPr>
              <a:t>Avec </a:t>
            </a:r>
            <a:r>
              <a:rPr lang="en-US" sz="1400" b="1" u="sng" dirty="0" err="1">
                <a:solidFill>
                  <a:schemeClr val="tx1"/>
                </a:solidFill>
              </a:rPr>
              <a:t>ENERGYStarScore</a:t>
            </a:r>
            <a:endParaRPr lang="fr-FR" sz="1400" b="1" u="sng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2D62BC-83E9-17CD-398D-97C64A5E2111}"/>
              </a:ext>
            </a:extLst>
          </p:cNvPr>
          <p:cNvSpPr txBox="1"/>
          <p:nvPr/>
        </p:nvSpPr>
        <p:spPr>
          <a:xfrm>
            <a:off x="6548549" y="6168270"/>
            <a:ext cx="238131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r2_score : 0,72 </a:t>
            </a:r>
            <a:r>
              <a:rPr lang="en-US" b="1" dirty="0"/>
              <a:t>(-2 %)</a:t>
            </a:r>
          </a:p>
          <a:p>
            <a:r>
              <a:rPr lang="en-US" dirty="0">
                <a:solidFill>
                  <a:schemeClr val="tx1"/>
                </a:solidFill>
              </a:rPr>
              <a:t>MAPE : 22,79 % </a:t>
            </a:r>
            <a:r>
              <a:rPr lang="en-US" b="1" dirty="0"/>
              <a:t>(+ 0,98)</a:t>
            </a:r>
          </a:p>
          <a:p>
            <a:r>
              <a:rPr lang="en-US" dirty="0">
                <a:solidFill>
                  <a:schemeClr val="tx1"/>
                </a:solidFill>
              </a:rPr>
              <a:t>Pearson pred/true : 0,85 </a:t>
            </a:r>
            <a:r>
              <a:rPr lang="en-US" b="1" dirty="0"/>
              <a:t>(-0,01)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254FB52-7003-14BF-6238-B980AF789AFA}"/>
              </a:ext>
            </a:extLst>
          </p:cNvPr>
          <p:cNvCxnSpPr/>
          <p:nvPr/>
        </p:nvCxnSpPr>
        <p:spPr>
          <a:xfrm>
            <a:off x="5743774" y="1924234"/>
            <a:ext cx="0" cy="500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E543AAAC-9DBF-B201-E3EF-B9D52B884470}"/>
              </a:ext>
            </a:extLst>
          </p:cNvPr>
          <p:cNvSpPr/>
          <p:nvPr/>
        </p:nvSpPr>
        <p:spPr>
          <a:xfrm>
            <a:off x="5180018" y="6385240"/>
            <a:ext cx="1266625" cy="279400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6DD4DA2-43D8-1524-FC62-CC4B7259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50" y="2407484"/>
            <a:ext cx="4749312" cy="37120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87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95B52-9034-25DC-98AA-4EC4DD2C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68BD3-712C-BD71-E297-9E567732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14668-876B-ED06-8528-D9CFC204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fr-FR" dirty="0"/>
              <a:t>Analyse et préparation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Modèles consommation et émission r2 [0, 1] ~ 0,7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ENEGYSTARscore</a:t>
            </a:r>
            <a:r>
              <a:rPr lang="fr-FR" dirty="0"/>
              <a:t> : peu d’amélioration des performances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931159-B857-3BF6-0874-C7ECCA52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78" y="2415311"/>
            <a:ext cx="1762397" cy="94946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1C469D-94E1-189F-2EAA-085C58D81218}"/>
              </a:ext>
            </a:extLst>
          </p:cNvPr>
          <p:cNvSpPr/>
          <p:nvPr/>
        </p:nvSpPr>
        <p:spPr>
          <a:xfrm>
            <a:off x="6096000" y="1755423"/>
            <a:ext cx="1871644" cy="149735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1F5F2A0-8DB6-5515-57AA-FDF51206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80" y="4034606"/>
            <a:ext cx="1214783" cy="9494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776BEFE-4D01-BF08-360C-FB5326B7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88" y="3936083"/>
            <a:ext cx="1152245" cy="8861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D33011A-6FBF-9DED-F885-59E127F05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73" y="5583780"/>
            <a:ext cx="1444766" cy="11292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204A096-8BB2-3F0B-16B9-556E4A95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10" y="5399102"/>
            <a:ext cx="1370389" cy="10539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48949A9-1DA0-C69E-ABF7-2D0DC1D22312}"/>
              </a:ext>
            </a:extLst>
          </p:cNvPr>
          <p:cNvCxnSpPr/>
          <p:nvPr/>
        </p:nvCxnSpPr>
        <p:spPr>
          <a:xfrm flipV="1">
            <a:off x="3460750" y="5676900"/>
            <a:ext cx="1089428" cy="825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9F8B28-3268-431E-3E0B-0B90D7D16A29}"/>
              </a:ext>
            </a:extLst>
          </p:cNvPr>
          <p:cNvCxnSpPr>
            <a:cxnSpLocks/>
          </p:cNvCxnSpPr>
          <p:nvPr/>
        </p:nvCxnSpPr>
        <p:spPr>
          <a:xfrm flipV="1">
            <a:off x="5025190" y="5583780"/>
            <a:ext cx="1147010" cy="4697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8">
            <a:extLst>
              <a:ext uri="{FF2B5EF4-FFF2-40B4-BE49-F238E27FC236}">
                <a16:creationId xmlns:a16="http://schemas.microsoft.com/office/drawing/2014/main" id="{C6C9BCE2-A4AB-64E6-778F-53775FA3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69" y="3936083"/>
            <a:ext cx="1534316" cy="9816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9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94BBD2-2E67-E1B0-8DD3-D0781AD41925}"/>
              </a:ext>
            </a:extLst>
          </p:cNvPr>
          <p:cNvSpPr txBox="1"/>
          <p:nvPr/>
        </p:nvSpPr>
        <p:spPr>
          <a:xfrm>
            <a:off x="4940490" y="2644170"/>
            <a:ext cx="2606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/>
              <a:t>FIN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95BC58-C710-125C-4B90-3DBD52B6C414}"/>
              </a:ext>
            </a:extLst>
          </p:cNvPr>
          <p:cNvSpPr txBox="1"/>
          <p:nvPr/>
        </p:nvSpPr>
        <p:spPr>
          <a:xfrm>
            <a:off x="4585648" y="4326340"/>
            <a:ext cx="33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3674416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2ACB8-CCBA-3204-D641-EBC5177F2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89FB0-450F-432D-9E22-79BCB7C1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3F7A8-367C-29B2-6EDA-08CDAFC3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  <a:p>
            <a:pPr lvl="1"/>
            <a:r>
              <a:rPr lang="fr-FR" dirty="0"/>
              <a:t>Sélection et préparation</a:t>
            </a:r>
          </a:p>
          <a:p>
            <a:r>
              <a:rPr lang="fr-FR" dirty="0"/>
              <a:t>Transformation</a:t>
            </a:r>
          </a:p>
          <a:p>
            <a:r>
              <a:rPr lang="fr-FR" dirty="0"/>
              <a:t>Modélisation des consommations</a:t>
            </a:r>
          </a:p>
          <a:p>
            <a:r>
              <a:rPr lang="fr-FR" dirty="0"/>
              <a:t>Modélisation des émissions</a:t>
            </a:r>
          </a:p>
        </p:txBody>
      </p:sp>
    </p:spTree>
    <p:extLst>
      <p:ext uri="{BB962C8B-B14F-4D97-AF65-F5344CB8AC3E}">
        <p14:creationId xmlns:p14="http://schemas.microsoft.com/office/powerpoint/2010/main" val="2206455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169C9-3D3D-0F82-9AC2-A7E6758A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2E1E6-B6DA-975A-9B9E-1D57CEBB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données</a:t>
            </a:r>
          </a:p>
          <a:p>
            <a:r>
              <a:rPr lang="fr-FR" dirty="0"/>
              <a:t>Les surfaces pertinentes</a:t>
            </a:r>
          </a:p>
          <a:p>
            <a:r>
              <a:rPr lang="fr-FR" dirty="0"/>
              <a:t>Les types de consommation</a:t>
            </a:r>
          </a:p>
          <a:p>
            <a:r>
              <a:rPr lang="fr-FR" dirty="0"/>
              <a:t>Nettoyage et remplissage des zéros</a:t>
            </a:r>
          </a:p>
        </p:txBody>
      </p:sp>
    </p:spTree>
    <p:extLst>
      <p:ext uri="{BB962C8B-B14F-4D97-AF65-F5344CB8AC3E}">
        <p14:creationId xmlns:p14="http://schemas.microsoft.com/office/powerpoint/2010/main" val="2157640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8297E-00BC-A812-2D60-BE08FFE65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BBCF4-29AC-92F2-1747-59C01516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exploratoire</a:t>
            </a:r>
            <a:br>
              <a:rPr lang="fr-FR" dirty="0"/>
            </a:br>
            <a:r>
              <a:rPr lang="fr-FR" dirty="0"/>
              <a:t>- L’ensemble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EC872-CD7B-A552-EC2E-9B88D9AC6752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927FD-678E-860D-E7F8-A95BB4CF446E}"/>
              </a:ext>
            </a:extLst>
          </p:cNvPr>
          <p:cNvSpPr/>
          <p:nvPr/>
        </p:nvSpPr>
        <p:spPr>
          <a:xfrm>
            <a:off x="534379" y="2337552"/>
            <a:ext cx="4002718" cy="43045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68EA3-1BB6-14C5-D3B6-888401FEF23D}"/>
              </a:ext>
            </a:extLst>
          </p:cNvPr>
          <p:cNvSpPr/>
          <p:nvPr/>
        </p:nvSpPr>
        <p:spPr>
          <a:xfrm>
            <a:off x="4537096" y="2337551"/>
            <a:ext cx="7462561" cy="43045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541BCD-DD4D-7F02-B3B0-7EE82CE87C5E}"/>
              </a:ext>
            </a:extLst>
          </p:cNvPr>
          <p:cNvSpPr txBox="1"/>
          <p:nvPr/>
        </p:nvSpPr>
        <p:spPr>
          <a:xfrm>
            <a:off x="586947" y="2337551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Variables textuelles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09FB534-D6E7-6AE9-ABB1-DBE4AD83A94A}"/>
              </a:ext>
            </a:extLst>
          </p:cNvPr>
          <p:cNvCxnSpPr>
            <a:cxnSpLocks/>
          </p:cNvCxnSpPr>
          <p:nvPr/>
        </p:nvCxnSpPr>
        <p:spPr>
          <a:xfrm>
            <a:off x="534379" y="2639634"/>
            <a:ext cx="1146527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DF236D1B-BA6F-7765-03CD-5D4F5E4DB3AA}"/>
              </a:ext>
            </a:extLst>
          </p:cNvPr>
          <p:cNvSpPr txBox="1"/>
          <p:nvPr/>
        </p:nvSpPr>
        <p:spPr>
          <a:xfrm>
            <a:off x="534379" y="1972690"/>
            <a:ext cx="2375913" cy="307777"/>
          </a:xfrm>
          <a:prstGeom prst="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arenR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3376 lignes x 46 colonnes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A26536D-B78F-5065-3345-63EDA0AFB26E}"/>
              </a:ext>
            </a:extLst>
          </p:cNvPr>
          <p:cNvSpPr txBox="1"/>
          <p:nvPr/>
        </p:nvSpPr>
        <p:spPr>
          <a:xfrm>
            <a:off x="680365" y="2660735"/>
            <a:ext cx="2811346" cy="2462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YearsENERGYSTARCertified</a:t>
            </a:r>
            <a:endParaRPr lang="fr-FR" sz="1400" dirty="0"/>
          </a:p>
          <a:p>
            <a:r>
              <a:rPr lang="fr-FR" sz="1400" dirty="0" err="1"/>
              <a:t>TaxParcelIdentificationNumber</a:t>
            </a:r>
            <a:endParaRPr lang="fr-FR" sz="1400" dirty="0"/>
          </a:p>
          <a:p>
            <a:r>
              <a:rPr lang="fr-FR" sz="1400" dirty="0"/>
              <a:t>State</a:t>
            </a:r>
          </a:p>
          <a:p>
            <a:r>
              <a:rPr lang="fr-FR" sz="1400" dirty="0"/>
              <a:t>City</a:t>
            </a:r>
          </a:p>
          <a:p>
            <a:r>
              <a:rPr lang="fr-FR" sz="1400" dirty="0" err="1"/>
              <a:t>Address</a:t>
            </a:r>
            <a:endParaRPr lang="fr-FR" sz="1400" dirty="0"/>
          </a:p>
          <a:p>
            <a:r>
              <a:rPr lang="fr-FR" sz="1400" dirty="0" err="1"/>
              <a:t>PropertyName</a:t>
            </a:r>
            <a:endParaRPr lang="fr-FR" sz="1400" dirty="0"/>
          </a:p>
          <a:p>
            <a:r>
              <a:rPr lang="fr-FR" sz="1400" dirty="0" err="1"/>
              <a:t>PrimaryPropertyType</a:t>
            </a:r>
            <a:endParaRPr lang="fr-FR" sz="1400" dirty="0"/>
          </a:p>
          <a:p>
            <a:r>
              <a:rPr lang="fr-FR" sz="1400" dirty="0" err="1"/>
              <a:t>ComplianceStatus</a:t>
            </a:r>
            <a:endParaRPr lang="fr-FR" sz="1400" dirty="0"/>
          </a:p>
          <a:p>
            <a:r>
              <a:rPr lang="fr-FR" sz="1400" dirty="0" err="1"/>
              <a:t>Outlier</a:t>
            </a:r>
            <a:endParaRPr lang="fr-FR" sz="1400" dirty="0"/>
          </a:p>
          <a:p>
            <a:r>
              <a:rPr lang="fr-FR" sz="1400" dirty="0" err="1"/>
              <a:t>ListOfAllPropertyUseTypes</a:t>
            </a:r>
            <a:endParaRPr lang="fr-FR" sz="1400" dirty="0"/>
          </a:p>
          <a:p>
            <a:r>
              <a:rPr lang="fr-FR" sz="1400" dirty="0" err="1"/>
              <a:t>Comments</a:t>
            </a:r>
            <a:endParaRPr lang="fr-FR" sz="14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EF0101D-6C0A-E026-0BB5-DF1AB822272C}"/>
              </a:ext>
            </a:extLst>
          </p:cNvPr>
          <p:cNvSpPr txBox="1"/>
          <p:nvPr/>
        </p:nvSpPr>
        <p:spPr>
          <a:xfrm>
            <a:off x="680365" y="5247771"/>
            <a:ext cx="2859678" cy="1169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LargestPropertyUseType</a:t>
            </a:r>
            <a:endParaRPr lang="fr-FR" sz="1400" dirty="0"/>
          </a:p>
          <a:p>
            <a:r>
              <a:rPr lang="fr-FR" sz="1400" dirty="0" err="1"/>
              <a:t>SecondLargestPropertyUseType</a:t>
            </a:r>
            <a:endParaRPr lang="fr-FR" sz="1400" dirty="0"/>
          </a:p>
          <a:p>
            <a:r>
              <a:rPr lang="fr-FR" sz="1400" dirty="0" err="1"/>
              <a:t>ThirdLargestPropertyUseType</a:t>
            </a:r>
            <a:endParaRPr lang="fr-FR" sz="1400" dirty="0"/>
          </a:p>
          <a:p>
            <a:r>
              <a:rPr lang="fr-FR" sz="1400" dirty="0" err="1"/>
              <a:t>Neighborhood</a:t>
            </a:r>
            <a:endParaRPr lang="fr-FR" sz="1400" dirty="0"/>
          </a:p>
          <a:p>
            <a:r>
              <a:rPr lang="fr-FR" sz="1400" dirty="0" err="1"/>
              <a:t>BuildingType</a:t>
            </a:r>
            <a:endParaRPr lang="fr-FR" sz="14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FA94B42-F43E-AF87-D477-649130C86A9E}"/>
              </a:ext>
            </a:extLst>
          </p:cNvPr>
          <p:cNvSpPr txBox="1"/>
          <p:nvPr/>
        </p:nvSpPr>
        <p:spPr>
          <a:xfrm>
            <a:off x="4626232" y="2732649"/>
            <a:ext cx="1945038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DefaultData</a:t>
            </a:r>
            <a:endParaRPr lang="fr-FR" sz="1400" dirty="0"/>
          </a:p>
          <a:p>
            <a:r>
              <a:rPr lang="fr-FR" sz="1400" dirty="0" err="1"/>
              <a:t>OSEBuildingID</a:t>
            </a:r>
            <a:endParaRPr lang="fr-FR" sz="1400" dirty="0"/>
          </a:p>
          <a:p>
            <a:r>
              <a:rPr lang="fr-FR" sz="1400" dirty="0" err="1"/>
              <a:t>DataYear</a:t>
            </a:r>
            <a:endParaRPr lang="fr-FR" sz="1400" dirty="0"/>
          </a:p>
          <a:p>
            <a:r>
              <a:rPr lang="fr-FR" sz="1400" dirty="0" err="1"/>
              <a:t>Electricity</a:t>
            </a:r>
            <a:r>
              <a:rPr lang="fr-FR" sz="1400" dirty="0"/>
              <a:t>(kWh)</a:t>
            </a:r>
          </a:p>
          <a:p>
            <a:r>
              <a:rPr lang="fr-FR" sz="1400" dirty="0" err="1"/>
              <a:t>NaturalGas</a:t>
            </a:r>
            <a:r>
              <a:rPr lang="fr-FR" sz="1400" dirty="0"/>
              <a:t>(</a:t>
            </a:r>
            <a:r>
              <a:rPr lang="fr-FR" sz="1400" dirty="0" err="1"/>
              <a:t>therms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ZipCode</a:t>
            </a:r>
            <a:endParaRPr lang="fr-FR" sz="1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53E7BAA-88A1-2B2D-26B8-FC48B585FCD6}"/>
              </a:ext>
            </a:extLst>
          </p:cNvPr>
          <p:cNvSpPr txBox="1"/>
          <p:nvPr/>
        </p:nvSpPr>
        <p:spPr>
          <a:xfrm>
            <a:off x="6725261" y="2733381"/>
            <a:ext cx="2864972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PropertyGFABuilding</a:t>
            </a:r>
            <a:r>
              <a:rPr lang="fr-FR" sz="1400" dirty="0"/>
              <a:t>(s)</a:t>
            </a:r>
          </a:p>
          <a:p>
            <a:r>
              <a:rPr lang="fr-FR" sz="1400" dirty="0" err="1"/>
              <a:t>PropertyGFAParking</a:t>
            </a:r>
            <a:endParaRPr lang="fr-FR" sz="1400" dirty="0"/>
          </a:p>
          <a:p>
            <a:r>
              <a:rPr lang="fr-FR" sz="1400" dirty="0" err="1"/>
              <a:t>PropertyGFATotal</a:t>
            </a:r>
            <a:endParaRPr lang="fr-FR" sz="1400" dirty="0"/>
          </a:p>
          <a:p>
            <a:r>
              <a:rPr lang="fr-FR" sz="1400" dirty="0" err="1"/>
              <a:t>LargestPropertyUseTypeGFA</a:t>
            </a:r>
            <a:endParaRPr lang="fr-FR" sz="1400" dirty="0"/>
          </a:p>
          <a:p>
            <a:r>
              <a:rPr lang="fr-FR" sz="1400" dirty="0" err="1"/>
              <a:t>SecondLargestPropertyUseTypeGFA</a:t>
            </a:r>
            <a:endParaRPr lang="fr-FR" sz="1400" dirty="0"/>
          </a:p>
          <a:p>
            <a:r>
              <a:rPr lang="fr-FR" sz="1400" dirty="0" err="1"/>
              <a:t>ThirdLargestPropertyUseTypeGFA</a:t>
            </a:r>
            <a:endParaRPr lang="fr-FR" sz="1400" dirty="0"/>
          </a:p>
          <a:p>
            <a:r>
              <a:rPr lang="fr-FR" sz="1400" dirty="0" err="1"/>
              <a:t>NumberofFloors</a:t>
            </a:r>
            <a:endParaRPr lang="fr-FR" sz="1400" dirty="0"/>
          </a:p>
          <a:p>
            <a:r>
              <a:rPr lang="fr-FR" sz="1400" dirty="0" err="1"/>
              <a:t>NumberofBuildings</a:t>
            </a:r>
            <a:endParaRPr lang="fr-FR" sz="1400" dirty="0"/>
          </a:p>
          <a:p>
            <a:r>
              <a:rPr lang="fr-FR" sz="1400" dirty="0" err="1"/>
              <a:t>YearBuilt</a:t>
            </a: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DCBC69-A0C7-BDC5-492B-16A58D8987D5}"/>
              </a:ext>
            </a:extLst>
          </p:cNvPr>
          <p:cNvSpPr txBox="1"/>
          <p:nvPr/>
        </p:nvSpPr>
        <p:spPr>
          <a:xfrm>
            <a:off x="4630703" y="4162403"/>
            <a:ext cx="2000952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CouncilDistrictCode</a:t>
            </a:r>
            <a:endParaRPr lang="fr-FR" sz="1400" dirty="0"/>
          </a:p>
          <a:p>
            <a:r>
              <a:rPr lang="fr-FR" sz="1400" dirty="0"/>
              <a:t>Latitude</a:t>
            </a:r>
          </a:p>
          <a:p>
            <a:r>
              <a:rPr lang="fr-FR" sz="1400" dirty="0"/>
              <a:t>Longitude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72E3749-59B3-8DAF-EC6A-67E97676290E}"/>
              </a:ext>
            </a:extLst>
          </p:cNvPr>
          <p:cNvSpPr txBox="1"/>
          <p:nvPr/>
        </p:nvSpPr>
        <p:spPr>
          <a:xfrm>
            <a:off x="9651351" y="2717502"/>
            <a:ext cx="2201548" cy="26776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SourceEUI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/</a:t>
            </a:r>
            <a:r>
              <a:rPr lang="fr-FR" sz="1400" dirty="0" err="1"/>
              <a:t>sf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SourceEUIWN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/</a:t>
            </a:r>
            <a:r>
              <a:rPr lang="fr-FR" sz="1400" dirty="0" err="1"/>
              <a:t>sf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SiteEUI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/</a:t>
            </a:r>
            <a:r>
              <a:rPr lang="fr-FR" sz="1400" dirty="0" err="1"/>
              <a:t>sf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SiteEnergyUse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SiteEUIWN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/</a:t>
            </a:r>
            <a:r>
              <a:rPr lang="fr-FR" sz="1400" dirty="0" err="1"/>
              <a:t>sf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SiteEnergyUseWN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SteamUse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Electricity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NaturalGas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GHGEmissionsIntensity</a:t>
            </a:r>
            <a:endParaRPr lang="fr-FR" sz="1400" dirty="0"/>
          </a:p>
          <a:p>
            <a:r>
              <a:rPr lang="fr-FR" sz="1400" dirty="0" err="1"/>
              <a:t>TotalGHGEmissions</a:t>
            </a:r>
            <a:endParaRPr lang="fr-FR" sz="1400" dirty="0"/>
          </a:p>
          <a:p>
            <a:r>
              <a:rPr lang="fr-FR" sz="1400" dirty="0" err="1"/>
              <a:t>ENERGYSTARScore</a:t>
            </a:r>
            <a:endParaRPr lang="fr-FR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52C750-8CAD-5807-0C6E-DFF00A6A9D8A}"/>
              </a:ext>
            </a:extLst>
          </p:cNvPr>
          <p:cNvSpPr txBox="1"/>
          <p:nvPr/>
        </p:nvSpPr>
        <p:spPr>
          <a:xfrm>
            <a:off x="4624280" y="2308163"/>
            <a:ext cx="28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Variables numériques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EB9FFA-60B8-C958-AFDB-621B57263C11}"/>
              </a:ext>
            </a:extLst>
          </p:cNvPr>
          <p:cNvSpPr txBox="1"/>
          <p:nvPr/>
        </p:nvSpPr>
        <p:spPr>
          <a:xfrm>
            <a:off x="4994486" y="4927651"/>
            <a:ext cx="1031493" cy="307777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localisation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99542A1-C6E9-4636-0DCD-DC4C224A6C76}"/>
              </a:ext>
            </a:extLst>
          </p:cNvPr>
          <p:cNvSpPr txBox="1"/>
          <p:nvPr/>
        </p:nvSpPr>
        <p:spPr>
          <a:xfrm>
            <a:off x="7515942" y="4764706"/>
            <a:ext cx="1174260" cy="307777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structurelles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7EE7DA4-1389-12E6-DBD8-E120E300BDAE}"/>
              </a:ext>
            </a:extLst>
          </p:cNvPr>
          <p:cNvSpPr txBox="1"/>
          <p:nvPr/>
        </p:nvSpPr>
        <p:spPr>
          <a:xfrm>
            <a:off x="10133564" y="5393143"/>
            <a:ext cx="1530740" cy="307777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Conso et émission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CA81846-502D-7AF8-A20B-31CBBFD3F476}"/>
              </a:ext>
            </a:extLst>
          </p:cNvPr>
          <p:cNvSpPr txBox="1"/>
          <p:nvPr/>
        </p:nvSpPr>
        <p:spPr>
          <a:xfrm>
            <a:off x="3048293" y="5247770"/>
            <a:ext cx="1456992" cy="307776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Usage et quartier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FCAB3C-1BBC-7BDB-7956-AB3A02C9AC57}"/>
              </a:ext>
            </a:extLst>
          </p:cNvPr>
          <p:cNvSpPr txBox="1"/>
          <p:nvPr/>
        </p:nvSpPr>
        <p:spPr>
          <a:xfrm>
            <a:off x="2535738" y="6163702"/>
            <a:ext cx="3717321" cy="307777"/>
          </a:xfrm>
          <a:prstGeom prst="rect">
            <a:avLst/>
          </a:prstGeom>
          <a:solidFill>
            <a:srgbClr val="92D050">
              <a:alpha val="55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arenR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Filtrage « Non résidentiels » : 1546 lignes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4E7DF46-A10D-B2D6-41AA-CD0B50A04CF3}"/>
              </a:ext>
            </a:extLst>
          </p:cNvPr>
          <p:cNvSpPr/>
          <p:nvPr/>
        </p:nvSpPr>
        <p:spPr>
          <a:xfrm>
            <a:off x="1951029" y="6234490"/>
            <a:ext cx="500165" cy="1828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22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45482C4-FE72-022A-FD2A-C92961E5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9531"/>
            <a:ext cx="8315348" cy="366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63D58B-AB68-5CA3-33E3-07A9B8CF11F2}"/>
              </a:ext>
            </a:extLst>
          </p:cNvPr>
          <p:cNvSpPr/>
          <p:nvPr/>
        </p:nvSpPr>
        <p:spPr>
          <a:xfrm>
            <a:off x="1228299" y="3794639"/>
            <a:ext cx="6591868" cy="13642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8D7CB1-A169-0D45-AE23-7F163868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exploratoire</a:t>
            </a:r>
            <a:br>
              <a:rPr lang="fr-FR" dirty="0"/>
            </a:br>
            <a:r>
              <a:rPr lang="fr-FR" dirty="0"/>
              <a:t> - Les surfaces pertinentes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47BFF-5050-212F-DFF8-E575CD9100F4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3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4581EE4-6B98-DE0B-7866-090C16A0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13" y="2389530"/>
            <a:ext cx="3391052" cy="1826869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96EFDD-CD9C-49C3-FC6E-B06F28A58A83}"/>
              </a:ext>
            </a:extLst>
          </p:cNvPr>
          <p:cNvSpPr txBox="1"/>
          <p:nvPr/>
        </p:nvSpPr>
        <p:spPr>
          <a:xfrm>
            <a:off x="8667750" y="4216399"/>
            <a:ext cx="205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Courier New" panose="02070309020205020404" pitchFamily="49" charset="0"/>
              </a:rPr>
              <a:t>RMSE = 613575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8DB72-451E-9352-6D9C-653B3EEFF242}"/>
              </a:ext>
            </a:extLst>
          </p:cNvPr>
          <p:cNvSpPr/>
          <p:nvPr/>
        </p:nvSpPr>
        <p:spPr>
          <a:xfrm>
            <a:off x="0" y="2890678"/>
            <a:ext cx="7581900" cy="246221"/>
          </a:xfrm>
          <a:prstGeom prst="rect">
            <a:avLst/>
          </a:prstGeom>
          <a:solidFill>
            <a:srgbClr val="92D050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684B594-8E43-0392-76A0-EABE0C95B739}"/>
              </a:ext>
            </a:extLst>
          </p:cNvPr>
          <p:cNvSpPr/>
          <p:nvPr/>
        </p:nvSpPr>
        <p:spPr>
          <a:xfrm rot="1256672">
            <a:off x="7666503" y="2666062"/>
            <a:ext cx="700088" cy="203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CB0130-4CA9-DF65-8769-2232AB6A0F5F}"/>
              </a:ext>
            </a:extLst>
          </p:cNvPr>
          <p:cNvSpPr txBox="1"/>
          <p:nvPr/>
        </p:nvSpPr>
        <p:spPr>
          <a:xfrm>
            <a:off x="1562076" y="4084195"/>
            <a:ext cx="3295650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LargestPropertyUseTypeGFA</a:t>
            </a:r>
            <a:endParaRPr lang="fr-FR" sz="1600" dirty="0"/>
          </a:p>
          <a:p>
            <a:r>
              <a:rPr lang="fr-FR" sz="1600" dirty="0" err="1"/>
              <a:t>SecondLargestPropertyUseTypeGFA</a:t>
            </a:r>
            <a:endParaRPr lang="fr-FR" sz="1600" dirty="0"/>
          </a:p>
          <a:p>
            <a:r>
              <a:rPr lang="fr-FR" sz="1600" dirty="0" err="1"/>
              <a:t>ThirdLargestPropertyUseTypeGFA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CB5E43-5591-46C5-3124-05FEE5E28D59}"/>
              </a:ext>
            </a:extLst>
          </p:cNvPr>
          <p:cNvSpPr txBox="1"/>
          <p:nvPr/>
        </p:nvSpPr>
        <p:spPr>
          <a:xfrm>
            <a:off x="5549900" y="4330416"/>
            <a:ext cx="2031999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fr-FR" dirty="0" err="1"/>
              <a:t>PropertyGFAParking</a:t>
            </a:r>
            <a:endParaRPr lang="fr-FR" dirty="0"/>
          </a:p>
        </p:txBody>
      </p:sp>
      <p:sp>
        <p:nvSpPr>
          <p:cNvPr id="11" name="Signe Moins 10">
            <a:extLst>
              <a:ext uri="{FF2B5EF4-FFF2-40B4-BE49-F238E27FC236}">
                <a16:creationId xmlns:a16="http://schemas.microsoft.com/office/drawing/2014/main" id="{B32C9D2C-6B75-BAF3-D874-0DA0D6C424C1}"/>
              </a:ext>
            </a:extLst>
          </p:cNvPr>
          <p:cNvSpPr/>
          <p:nvPr/>
        </p:nvSpPr>
        <p:spPr>
          <a:xfrm>
            <a:off x="4992657" y="4367873"/>
            <a:ext cx="422312" cy="301097"/>
          </a:xfrm>
          <a:prstGeom prst="mathMinu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DA6CE4-BDC2-F288-E811-99121E1AE28A}"/>
              </a:ext>
            </a:extLst>
          </p:cNvPr>
          <p:cNvSpPr txBox="1"/>
          <p:nvPr/>
        </p:nvSpPr>
        <p:spPr>
          <a:xfrm>
            <a:off x="225329" y="1915309"/>
            <a:ext cx="713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SiteEUIWN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/</a:t>
            </a:r>
            <a:r>
              <a:rPr lang="fr-FR" dirty="0" err="1"/>
              <a:t>sf</a:t>
            </a:r>
            <a:r>
              <a:rPr lang="fr-FR" dirty="0"/>
              <a:t>) x surfaces ~ </a:t>
            </a:r>
            <a:r>
              <a:rPr lang="fr-FR" dirty="0" err="1"/>
              <a:t>SiteEnergyUseWN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D56D61-6C10-3350-B918-F32F47CC1D0D}"/>
              </a:ext>
            </a:extLst>
          </p:cNvPr>
          <p:cNvSpPr/>
          <p:nvPr/>
        </p:nvSpPr>
        <p:spPr>
          <a:xfrm>
            <a:off x="-1" y="3136900"/>
            <a:ext cx="7581900" cy="411518"/>
          </a:xfrm>
          <a:prstGeom prst="rect">
            <a:avLst/>
          </a:prstGeom>
          <a:solidFill>
            <a:srgbClr val="00B050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80182-EE10-7903-9E96-BBDD24EF76B8}"/>
              </a:ext>
            </a:extLst>
          </p:cNvPr>
          <p:cNvSpPr/>
          <p:nvPr/>
        </p:nvSpPr>
        <p:spPr>
          <a:xfrm>
            <a:off x="1228299" y="2508646"/>
            <a:ext cx="6319987" cy="382033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A6FD88-C9F1-0EEA-E8BA-B188E13554CB}"/>
              </a:ext>
            </a:extLst>
          </p:cNvPr>
          <p:cNvSpPr txBox="1"/>
          <p:nvPr/>
        </p:nvSpPr>
        <p:spPr>
          <a:xfrm>
            <a:off x="4900625" y="3180235"/>
            <a:ext cx="2031999" cy="3385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fr-FR" dirty="0" err="1"/>
              <a:t>PropertyGFABuilding</a:t>
            </a:r>
            <a:endParaRPr lang="fr-FR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5A1CF28-53D2-CB36-C6D1-D1A20902495E}"/>
              </a:ext>
            </a:extLst>
          </p:cNvPr>
          <p:cNvSpPr/>
          <p:nvPr/>
        </p:nvSpPr>
        <p:spPr>
          <a:xfrm rot="21174128">
            <a:off x="7649965" y="2912542"/>
            <a:ext cx="700088" cy="2032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545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7" grpId="0" animBg="1"/>
      <p:bldP spid="8" grpId="0" animBg="1"/>
      <p:bldP spid="5" grpId="0" animBg="1"/>
      <p:bldP spid="10" grpId="0" animBg="1"/>
      <p:bldP spid="11" grpId="0" animBg="1"/>
      <p:bldP spid="13" grpId="0" animBg="1"/>
      <p:bldP spid="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2294-7504-1CEB-4BEE-DE816CE4A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8D2D4-9F9F-92C8-5A37-0816AD04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exploratoire</a:t>
            </a:r>
            <a:br>
              <a:rPr lang="fr-FR" dirty="0"/>
            </a:br>
            <a:r>
              <a:rPr lang="fr-FR" dirty="0"/>
              <a:t> - Les types de consommation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8FC29-AE3F-A48C-5454-71CC95667A2A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A72358-4FF5-83A1-0A4E-4FC628E6A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0" y="2035447"/>
            <a:ext cx="3120419" cy="32730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E78DC21-9718-6500-29C4-53137B4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93" y="2031102"/>
            <a:ext cx="4073929" cy="3274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5C071B-0EE0-30E8-421C-EC36252751FC}"/>
              </a:ext>
            </a:extLst>
          </p:cNvPr>
          <p:cNvSpPr txBox="1"/>
          <p:nvPr/>
        </p:nvSpPr>
        <p:spPr>
          <a:xfrm>
            <a:off x="7570038" y="3766251"/>
            <a:ext cx="1436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Courier New" panose="02070309020205020404" pitchFamily="49" charset="0"/>
              </a:rPr>
              <a:t>RMSE = 80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33164-B7B2-236D-990E-E412AEF5A465}"/>
              </a:ext>
            </a:extLst>
          </p:cNvPr>
          <p:cNvSpPr/>
          <p:nvPr/>
        </p:nvSpPr>
        <p:spPr>
          <a:xfrm>
            <a:off x="1666380" y="2196447"/>
            <a:ext cx="1322559" cy="3108505"/>
          </a:xfrm>
          <a:prstGeom prst="rect">
            <a:avLst/>
          </a:prstGeom>
          <a:solidFill>
            <a:srgbClr val="92D050">
              <a:alpha val="4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angle droit 2">
            <a:extLst>
              <a:ext uri="{FF2B5EF4-FFF2-40B4-BE49-F238E27FC236}">
                <a16:creationId xmlns:a16="http://schemas.microsoft.com/office/drawing/2014/main" id="{CD61D759-7B75-A5EA-FCC3-F2E0D4C4B55F}"/>
              </a:ext>
            </a:extLst>
          </p:cNvPr>
          <p:cNvSpPr/>
          <p:nvPr/>
        </p:nvSpPr>
        <p:spPr>
          <a:xfrm rot="5400000">
            <a:off x="2159989" y="5486813"/>
            <a:ext cx="497997" cy="551770"/>
          </a:xfrm>
          <a:prstGeom prst="bentUpArrow">
            <a:avLst>
              <a:gd name="adj1" fmla="val 29947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ABE643-C59A-BCDC-0E9D-F23C57F5DC8F}"/>
              </a:ext>
            </a:extLst>
          </p:cNvPr>
          <p:cNvSpPr txBox="1"/>
          <p:nvPr/>
        </p:nvSpPr>
        <p:spPr>
          <a:xfrm>
            <a:off x="2916789" y="5684149"/>
            <a:ext cx="299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Important pour nettoyage</a:t>
            </a:r>
          </a:p>
        </p:txBody>
      </p:sp>
    </p:spTree>
    <p:extLst>
      <p:ext uri="{BB962C8B-B14F-4D97-AF65-F5344CB8AC3E}">
        <p14:creationId xmlns:p14="http://schemas.microsoft.com/office/powerpoint/2010/main" val="1250565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0AD85-8D35-A146-3511-E287D82B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7504C-EE9F-6EDA-5DF0-7941CFC2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exploratoire</a:t>
            </a:r>
            <a:br>
              <a:rPr lang="fr-FR" dirty="0"/>
            </a:br>
            <a:r>
              <a:rPr lang="fr-FR" dirty="0"/>
              <a:t> - Nettoyage et remplissage des zéros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40233-39DC-2D09-5774-1D7D523C69C0}"/>
              </a:ext>
            </a:extLst>
          </p:cNvPr>
          <p:cNvSpPr/>
          <p:nvPr/>
        </p:nvSpPr>
        <p:spPr>
          <a:xfrm>
            <a:off x="9007522" y="5698905"/>
            <a:ext cx="2992136" cy="1071171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E52A18-AAB9-C4B3-404D-DACD8108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20" y="2091626"/>
            <a:ext cx="5400675" cy="3743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011A78-7FA9-1E7F-E610-7DB686228D7B}"/>
              </a:ext>
            </a:extLst>
          </p:cNvPr>
          <p:cNvSpPr/>
          <p:nvPr/>
        </p:nvSpPr>
        <p:spPr>
          <a:xfrm>
            <a:off x="6455391" y="2363090"/>
            <a:ext cx="3289110" cy="777922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DDE48-37F6-AAF7-4666-E23D6631E5A8}"/>
              </a:ext>
            </a:extLst>
          </p:cNvPr>
          <p:cNvSpPr/>
          <p:nvPr/>
        </p:nvSpPr>
        <p:spPr>
          <a:xfrm>
            <a:off x="6455391" y="3390084"/>
            <a:ext cx="3289110" cy="556146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11F86-512D-3E8D-D563-6A1004DD89A5}"/>
              </a:ext>
            </a:extLst>
          </p:cNvPr>
          <p:cNvSpPr/>
          <p:nvPr/>
        </p:nvSpPr>
        <p:spPr>
          <a:xfrm>
            <a:off x="6455391" y="4468257"/>
            <a:ext cx="3289110" cy="556146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08A50-97B3-AAF1-E1F3-C453C0750006}"/>
              </a:ext>
            </a:extLst>
          </p:cNvPr>
          <p:cNvSpPr/>
          <p:nvPr/>
        </p:nvSpPr>
        <p:spPr>
          <a:xfrm>
            <a:off x="6455391" y="5297571"/>
            <a:ext cx="3289110" cy="556146"/>
          </a:xfrm>
          <a:prstGeom prst="rect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9A1F611-44E3-A676-88D1-AFCB1FDEF3C5}"/>
              </a:ext>
            </a:extLst>
          </p:cNvPr>
          <p:cNvCxnSpPr/>
          <p:nvPr/>
        </p:nvCxnSpPr>
        <p:spPr>
          <a:xfrm>
            <a:off x="6455391" y="3263842"/>
            <a:ext cx="47384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E4A730A-4465-D470-A139-B4D63B1F1252}"/>
              </a:ext>
            </a:extLst>
          </p:cNvPr>
          <p:cNvCxnSpPr/>
          <p:nvPr/>
        </p:nvCxnSpPr>
        <p:spPr>
          <a:xfrm>
            <a:off x="6455391" y="4069060"/>
            <a:ext cx="47384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DBCB2D3-6E2B-3D73-1E4E-F1D87D897A26}"/>
              </a:ext>
            </a:extLst>
          </p:cNvPr>
          <p:cNvCxnSpPr/>
          <p:nvPr/>
        </p:nvCxnSpPr>
        <p:spPr>
          <a:xfrm>
            <a:off x="6455391" y="4355663"/>
            <a:ext cx="47384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931B101-489B-A18B-CCA1-7149B9190F10}"/>
              </a:ext>
            </a:extLst>
          </p:cNvPr>
          <p:cNvCxnSpPr/>
          <p:nvPr/>
        </p:nvCxnSpPr>
        <p:spPr>
          <a:xfrm>
            <a:off x="6455391" y="5133585"/>
            <a:ext cx="47384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E5EB0C-E641-CE91-6466-F3D7DB03A5E7}"/>
              </a:ext>
            </a:extLst>
          </p:cNvPr>
          <p:cNvSpPr/>
          <p:nvPr/>
        </p:nvSpPr>
        <p:spPr>
          <a:xfrm>
            <a:off x="9533316" y="2101440"/>
            <a:ext cx="1871664" cy="233396"/>
          </a:xfrm>
          <a:prstGeom prst="ellipse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72CCC56-50F4-F288-CBE1-DE990257ED1E}"/>
              </a:ext>
            </a:extLst>
          </p:cNvPr>
          <p:cNvSpPr txBox="1"/>
          <p:nvPr/>
        </p:nvSpPr>
        <p:spPr>
          <a:xfrm>
            <a:off x="10993794" y="1778270"/>
            <a:ext cx="187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Target n°1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0AF324-9C4F-ADB8-A4C1-839778193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2" y="2091626"/>
            <a:ext cx="3790241" cy="44653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901EDBD-700A-741F-A9B8-C44D9FC0D478}"/>
              </a:ext>
            </a:extLst>
          </p:cNvPr>
          <p:cNvSpPr/>
          <p:nvPr/>
        </p:nvSpPr>
        <p:spPr>
          <a:xfrm>
            <a:off x="1173706" y="4676545"/>
            <a:ext cx="2047165" cy="139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89C0604-C250-07D3-B8D7-C18732A4B80B}"/>
              </a:ext>
            </a:extLst>
          </p:cNvPr>
          <p:cNvSpPr/>
          <p:nvPr/>
        </p:nvSpPr>
        <p:spPr>
          <a:xfrm>
            <a:off x="10031458" y="2528786"/>
            <a:ext cx="750627" cy="384160"/>
          </a:xfrm>
          <a:prstGeom prst="rightArrow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Sum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F6BA5A4-DE7B-6778-0232-C5EF64DB9348}"/>
              </a:ext>
            </a:extLst>
          </p:cNvPr>
          <p:cNvSpPr/>
          <p:nvPr/>
        </p:nvSpPr>
        <p:spPr>
          <a:xfrm>
            <a:off x="10031457" y="3473097"/>
            <a:ext cx="750627" cy="384160"/>
          </a:xfrm>
          <a:prstGeom prst="rightArrow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Sum</a:t>
            </a:r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9FAC993-7387-3075-D64E-4AF48EF1A3EA}"/>
              </a:ext>
            </a:extLst>
          </p:cNvPr>
          <p:cNvSpPr/>
          <p:nvPr/>
        </p:nvSpPr>
        <p:spPr>
          <a:xfrm>
            <a:off x="10007748" y="4552544"/>
            <a:ext cx="750627" cy="384160"/>
          </a:xfrm>
          <a:prstGeom prst="rightArrow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Sum</a:t>
            </a:r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D9538E5-0FB3-29E5-187D-321283856365}"/>
              </a:ext>
            </a:extLst>
          </p:cNvPr>
          <p:cNvSpPr/>
          <p:nvPr/>
        </p:nvSpPr>
        <p:spPr>
          <a:xfrm>
            <a:off x="10007748" y="5357801"/>
            <a:ext cx="750627" cy="384160"/>
          </a:xfrm>
          <a:prstGeom prst="rightArrow">
            <a:avLst/>
          </a:prstGeom>
          <a:solidFill>
            <a:srgbClr val="92D05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28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3" grpId="0"/>
      <p:bldP spid="3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DD1B5-DB65-AFEB-E9E2-DEA1D6B51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D289E-5867-30C6-3B3E-3A8F869D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ingénierie de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D9D00-E62A-AD21-BA89-1D04BD6A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de variables numériques</a:t>
            </a:r>
          </a:p>
          <a:p>
            <a:r>
              <a:rPr lang="fr-FR" dirty="0"/>
              <a:t>Encodage de variables textuelles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66A48D-346E-8DED-CBDB-87B2F2B1594F}"/>
              </a:ext>
            </a:extLst>
          </p:cNvPr>
          <p:cNvSpPr txBox="1"/>
          <p:nvPr/>
        </p:nvSpPr>
        <p:spPr>
          <a:xfrm>
            <a:off x="1735528" y="2957780"/>
            <a:ext cx="3341439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LargestPropertyUseType</a:t>
            </a:r>
            <a:endParaRPr lang="fr-FR" dirty="0"/>
          </a:p>
          <a:p>
            <a:r>
              <a:rPr lang="fr-FR" dirty="0" err="1"/>
              <a:t>SecondLargestPropertyUseType</a:t>
            </a:r>
            <a:endParaRPr lang="fr-FR" dirty="0"/>
          </a:p>
          <a:p>
            <a:r>
              <a:rPr lang="fr-FR" dirty="0" err="1"/>
              <a:t>ThirdLargestPropertyUseType</a:t>
            </a:r>
            <a:endParaRPr lang="fr-FR" dirty="0"/>
          </a:p>
          <a:p>
            <a:r>
              <a:rPr lang="fr-FR" dirty="0" err="1"/>
              <a:t>Neighborhood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818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1287</TotalTime>
  <Words>1223</Words>
  <Application>Microsoft Office PowerPoint</Application>
  <PresentationFormat>Grand écran</PresentationFormat>
  <Paragraphs>416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Gill Sans MT</vt:lpstr>
      <vt:lpstr>Wingdings</vt:lpstr>
      <vt:lpstr>Galerie</vt:lpstr>
      <vt:lpstr>Anticipez les besoins en consommation de bâtiments</vt:lpstr>
      <vt:lpstr>Contexte du projet</vt:lpstr>
      <vt:lpstr>sommaire</vt:lpstr>
      <vt:lpstr>Analyse exploratoire</vt:lpstr>
      <vt:lpstr>Analyse exploratoire - L’ensemble des données</vt:lpstr>
      <vt:lpstr>Analyse exploratoire  - Les surfaces pertinentes</vt:lpstr>
      <vt:lpstr>Analyse exploratoire  - Les types de consommation</vt:lpstr>
      <vt:lpstr>Analyse exploratoire  - Nettoyage et remplissage des zéros</vt:lpstr>
      <vt:lpstr>Première ingénierie de variables</vt:lpstr>
      <vt:lpstr>Première ingénierie de variables - Transformation de variables numériques </vt:lpstr>
      <vt:lpstr>Première ingénierie de variables - Encodage de variables textuelles</vt:lpstr>
      <vt:lpstr>Première ingénierie de variables - Encodage de variables textuelles</vt:lpstr>
      <vt:lpstr>Première ingénierie de variables</vt:lpstr>
      <vt:lpstr>Modèle des consommations d’énergie</vt:lpstr>
      <vt:lpstr>Modèle des consommations d’énergie - recherche de l’estimateur</vt:lpstr>
      <vt:lpstr>Modèle des consommations d’énergie - premier résultat</vt:lpstr>
      <vt:lpstr>Modèle des consommations d’énergie - optimisation</vt:lpstr>
      <vt:lpstr>Modèle des consommations d’énergie - Résultat final</vt:lpstr>
      <vt:lpstr>Modèle des consommations d’énergie - pertinence de energystarscore</vt:lpstr>
      <vt:lpstr>Modèle des émissions de co2</vt:lpstr>
      <vt:lpstr>Modèle des émissions de co2  - premier training</vt:lpstr>
      <vt:lpstr>Modèle des émissions de co2 - Premier résultat</vt:lpstr>
      <vt:lpstr>Modèle des émissions de co2 - Optimisation</vt:lpstr>
      <vt:lpstr>Modèle des émissions de co2 - Résultat final</vt:lpstr>
      <vt:lpstr>Modèle des consommations d’énergie - pertinence de energystarscore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lucas</dc:creator>
  <cp:lastModifiedBy>lucas lucas</cp:lastModifiedBy>
  <cp:revision>174</cp:revision>
  <dcterms:created xsi:type="dcterms:W3CDTF">2024-02-03T16:09:33Z</dcterms:created>
  <dcterms:modified xsi:type="dcterms:W3CDTF">2024-02-15T08:47:46Z</dcterms:modified>
</cp:coreProperties>
</file>